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56" r:id="rId2"/>
    <p:sldId id="297" r:id="rId3"/>
    <p:sldId id="291" r:id="rId4"/>
    <p:sldId id="294" r:id="rId5"/>
    <p:sldId id="293" r:id="rId6"/>
    <p:sldId id="29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9" r:id="rId15"/>
    <p:sldId id="266" r:id="rId16"/>
    <p:sldId id="280" r:id="rId17"/>
    <p:sldId id="267" r:id="rId18"/>
    <p:sldId id="281" r:id="rId19"/>
    <p:sldId id="268" r:id="rId20"/>
    <p:sldId id="282" r:id="rId21"/>
    <p:sldId id="269" r:id="rId22"/>
    <p:sldId id="273" r:id="rId23"/>
    <p:sldId id="272" r:id="rId24"/>
    <p:sldId id="270" r:id="rId25"/>
    <p:sldId id="271" r:id="rId26"/>
    <p:sldId id="285" r:id="rId27"/>
    <p:sldId id="275" r:id="rId28"/>
    <p:sldId id="295" r:id="rId29"/>
    <p:sldId id="296" r:id="rId3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1" cy="481728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1" cy="481728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r">
              <a:defRPr sz="1200"/>
            </a:lvl1pPr>
          </a:lstStyle>
          <a:p>
            <a:fld id="{134DE67E-3755-4203-9CD1-0D40D5D48135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1" cy="481727"/>
          </a:xfrm>
          <a:prstGeom prst="rect">
            <a:avLst/>
          </a:prstGeom>
        </p:spPr>
        <p:txBody>
          <a:bodyPr vert="horz" lIns="96651" tIns="48325" rIns="96651" bIns="483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5"/>
            <a:ext cx="3169921" cy="481727"/>
          </a:xfrm>
          <a:prstGeom prst="rect">
            <a:avLst/>
          </a:prstGeom>
        </p:spPr>
        <p:txBody>
          <a:bodyPr vert="horz" lIns="96651" tIns="48325" rIns="96651" bIns="48325" rtlCol="0" anchor="b"/>
          <a:lstStyle>
            <a:lvl1pPr algn="r">
              <a:defRPr sz="1200"/>
            </a:lvl1pPr>
          </a:lstStyle>
          <a:p>
            <a:fld id="{07A3B3F9-907E-4F30-A5D2-595117E1F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55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1" cy="480060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1" cy="480060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r">
              <a:defRPr sz="1200"/>
            </a:lvl1pPr>
          </a:lstStyle>
          <a:p>
            <a:fld id="{A7571B3C-25DC-4898-AF5B-F008C42457FF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5" rIns="96651" bIns="4832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5" rIns="96651" bIns="4832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1" cy="480060"/>
          </a:xfrm>
          <a:prstGeom prst="rect">
            <a:avLst/>
          </a:prstGeom>
        </p:spPr>
        <p:txBody>
          <a:bodyPr vert="horz" lIns="96651" tIns="48325" rIns="96651" bIns="483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1" cy="480060"/>
          </a:xfrm>
          <a:prstGeom prst="rect">
            <a:avLst/>
          </a:prstGeom>
        </p:spPr>
        <p:txBody>
          <a:bodyPr vert="horz" lIns="96651" tIns="48325" rIns="96651" bIns="48325" rtlCol="0" anchor="b"/>
          <a:lstStyle>
            <a:lvl1pPr algn="r">
              <a:defRPr sz="1200"/>
            </a:lvl1pPr>
          </a:lstStyle>
          <a:p>
            <a:fld id="{1DA90D69-4DA0-4331-8526-AD0913C9C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0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A90D69-4DA0-4331-8526-AD0913C9CA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1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</a:defRPr>
            </a:lvl1pPr>
            <a:lvl2pPr marL="785290" indent="-302035" eaLnBrk="0" hangingPunct="0">
              <a:defRPr sz="2600">
                <a:solidFill>
                  <a:schemeClr val="tx1"/>
                </a:solidFill>
                <a:latin typeface="Arial" charset="0"/>
              </a:defRPr>
            </a:lvl2pPr>
            <a:lvl3pPr marL="1208138" indent="-241628" eaLnBrk="0" hangingPunct="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91393" indent="-241628" eaLnBrk="0" hangingPunct="0">
              <a:defRPr sz="2600">
                <a:solidFill>
                  <a:schemeClr val="tx1"/>
                </a:solidFill>
                <a:latin typeface="Arial" charset="0"/>
              </a:defRPr>
            </a:lvl4pPr>
            <a:lvl5pPr marL="2174649" indent="-241628" eaLnBrk="0" hangingPunct="0">
              <a:defRPr sz="2600">
                <a:solidFill>
                  <a:schemeClr val="tx1"/>
                </a:solidFill>
                <a:latin typeface="Arial" charset="0"/>
              </a:defRPr>
            </a:lvl5pPr>
            <a:lvl6pPr marL="2657905" indent="-241628" algn="ctr" eaLnBrk="0" fontAlgn="base" hangingPunct="0"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6pPr>
            <a:lvl7pPr marL="3141160" indent="-241628" algn="ctr" eaLnBrk="0" fontAlgn="base" hangingPunct="0"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7pPr>
            <a:lvl8pPr marL="3624415" indent="-241628" algn="ctr" eaLnBrk="0" fontAlgn="base" hangingPunct="0"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8pPr>
            <a:lvl9pPr marL="4107670" indent="-241628" algn="ctr" eaLnBrk="0" fontAlgn="base" hangingPunct="0"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World Regions: Chapter 1 - A World of Regions</a:t>
            </a: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1850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Write on board space, place-name, sense of place, and time. Identify words in the lyrics that indicate each.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Arial" charset="0"/>
              </a:defRPr>
            </a:lvl1pPr>
            <a:lvl2pPr marL="785290" indent="-302035" eaLnBrk="0" hangingPunct="0">
              <a:defRPr sz="2600">
                <a:solidFill>
                  <a:schemeClr val="tx1"/>
                </a:solidFill>
                <a:latin typeface="Arial" charset="0"/>
              </a:defRPr>
            </a:lvl2pPr>
            <a:lvl3pPr marL="1208138" indent="-241628" eaLnBrk="0" hangingPunct="0">
              <a:defRPr sz="2600">
                <a:solidFill>
                  <a:schemeClr val="tx1"/>
                </a:solidFill>
                <a:latin typeface="Arial" charset="0"/>
              </a:defRPr>
            </a:lvl3pPr>
            <a:lvl4pPr marL="1691393" indent="-241628" eaLnBrk="0" hangingPunct="0">
              <a:defRPr sz="2600">
                <a:solidFill>
                  <a:schemeClr val="tx1"/>
                </a:solidFill>
                <a:latin typeface="Arial" charset="0"/>
              </a:defRPr>
            </a:lvl4pPr>
            <a:lvl5pPr marL="2174649" indent="-241628" eaLnBrk="0" hangingPunct="0">
              <a:defRPr sz="2600">
                <a:solidFill>
                  <a:schemeClr val="tx1"/>
                </a:solidFill>
                <a:latin typeface="Arial" charset="0"/>
              </a:defRPr>
            </a:lvl5pPr>
            <a:lvl6pPr marL="2657905" indent="-241628" algn="ctr" eaLnBrk="0" fontAlgn="base" hangingPunct="0"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6pPr>
            <a:lvl7pPr marL="3141160" indent="-241628" algn="ctr" eaLnBrk="0" fontAlgn="base" hangingPunct="0"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7pPr>
            <a:lvl8pPr marL="3624415" indent="-241628" algn="ctr" eaLnBrk="0" fontAlgn="base" hangingPunct="0"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8pPr>
            <a:lvl9pPr marL="4107670" indent="-241628" algn="ctr" eaLnBrk="0" fontAlgn="base" hangingPunct="0">
              <a:spcBef>
                <a:spcPct val="2000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A9374A-EE69-4BFC-BC22-C367AC4B9508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23244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CA64-A17D-4E33-B60B-203F55E8146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F51CA64-A17D-4E33-B60B-203F55E8146A}" type="datetimeFigureOut">
              <a:rPr lang="en-US" smtClean="0"/>
              <a:t>1/22/2019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2F8375F-7DAB-4DB2-988B-CFA43FA04390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ulb.edu/university-librar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Geog</a:t>
            </a:r>
            <a:r>
              <a:rPr lang="en-US" dirty="0" smtClean="0"/>
              <a:t> 360 Human Geography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Dr. Christine </a:t>
            </a:r>
            <a:r>
              <a:rPr lang="en-US" dirty="0" err="1" smtClean="0"/>
              <a:t>Jocoy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Syllabus is available on BeachBoard.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6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3. Space, Place, and Time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82296" indent="0" eaLnBrk="1" hangingPunct="1">
              <a:buNone/>
            </a:pPr>
            <a:r>
              <a:rPr lang="en-US" altLang="en-US" dirty="0" smtClean="0"/>
              <a:t>Questions to ask: 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 smtClean="0"/>
              <a:t>Space – Where is it?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Sense of place – What is it like to be there?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Time – Historical context – When?</a:t>
            </a:r>
          </a:p>
        </p:txBody>
      </p:sp>
    </p:spTree>
    <p:extLst>
      <p:ext uri="{BB962C8B-B14F-4D97-AF65-F5344CB8AC3E}">
        <p14:creationId xmlns:p14="http://schemas.microsoft.com/office/powerpoint/2010/main" val="355780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Music lyrics example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Identify words that are examples or represent the concepts of </a:t>
            </a:r>
          </a:p>
          <a:p>
            <a:pPr lvl="1"/>
            <a:r>
              <a:rPr lang="en-US" altLang="en-US" smtClean="0"/>
              <a:t>Place-names</a:t>
            </a:r>
          </a:p>
          <a:p>
            <a:pPr lvl="1"/>
            <a:r>
              <a:rPr lang="en-US" altLang="en-US" smtClean="0"/>
              <a:t>Sense of place</a:t>
            </a:r>
          </a:p>
          <a:p>
            <a:pPr lvl="1"/>
            <a:r>
              <a:rPr lang="en-US" altLang="en-US" smtClean="0"/>
              <a:t>Space </a:t>
            </a:r>
          </a:p>
          <a:p>
            <a:pPr>
              <a:buFontTx/>
              <a:buNone/>
            </a:pPr>
            <a:endParaRPr lang="en-US" altLang="en-US" smtClean="0"/>
          </a:p>
          <a:p>
            <a:pPr>
              <a:buFontTx/>
              <a:buNone/>
            </a:pPr>
            <a:r>
              <a:rPr lang="en-US" altLang="en-US" smtClean="0"/>
              <a:t>… to i-tunes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256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Space and place exercise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76400" y="1981200"/>
            <a:ext cx="3124200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80000"/>
              </a:lnSpc>
              <a:defRPr/>
            </a:pPr>
            <a:r>
              <a:rPr lang="en-US" sz="1600" b="1" kern="0" dirty="0">
                <a:latin typeface="+mn-lt"/>
              </a:rPr>
              <a:t>Surfing USA   </a:t>
            </a:r>
            <a:r>
              <a:rPr lang="en-US" sz="1600" u="sng" kern="0" dirty="0">
                <a:latin typeface="+mn-lt"/>
              </a:rPr>
              <a:t>Beach Boys 1963</a:t>
            </a:r>
          </a:p>
          <a:p>
            <a:pPr marL="342900" indent="-342900" algn="l">
              <a:lnSpc>
                <a:spcPct val="80000"/>
              </a:lnSpc>
              <a:defRPr/>
            </a:pPr>
            <a:endParaRPr lang="en-US" sz="1600" kern="0" dirty="0">
              <a:latin typeface="+mn-lt"/>
            </a:endParaRPr>
          </a:p>
          <a:p>
            <a:pPr marL="342900" indent="-342900" algn="l">
              <a:lnSpc>
                <a:spcPct val="80000"/>
              </a:lnSpc>
              <a:defRPr/>
            </a:pPr>
            <a:r>
              <a:rPr lang="en-US" sz="1600" kern="0" dirty="0">
                <a:latin typeface="+mn-lt"/>
              </a:rPr>
              <a:t>	If everybody had an ocean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Across the U. S. A.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Then everybody'd be </a:t>
            </a:r>
            <a:r>
              <a:rPr lang="en-US" sz="1600" kern="0" dirty="0" err="1">
                <a:latin typeface="+mn-lt"/>
              </a:rPr>
              <a:t>surfin</a:t>
            </a:r>
            <a:r>
              <a:rPr lang="en-US" sz="1600" kern="0" dirty="0">
                <a:latin typeface="+mn-lt"/>
              </a:rPr>
              <a:t>'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Like </a:t>
            </a:r>
            <a:r>
              <a:rPr lang="en-US" sz="1600" kern="0" dirty="0" err="1">
                <a:latin typeface="+mn-lt"/>
              </a:rPr>
              <a:t>Californi</a:t>
            </a:r>
            <a:r>
              <a:rPr lang="en-US" sz="1600" kern="0" dirty="0">
                <a:latin typeface="+mn-lt"/>
              </a:rPr>
              <a:t>-a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You'd seem '</a:t>
            </a:r>
            <a:r>
              <a:rPr lang="en-US" sz="1600" kern="0" dirty="0" err="1">
                <a:latin typeface="+mn-lt"/>
              </a:rPr>
              <a:t>em</a:t>
            </a:r>
            <a:r>
              <a:rPr lang="en-US" sz="1600" kern="0" dirty="0">
                <a:latin typeface="+mn-lt"/>
              </a:rPr>
              <a:t> wearing their baggies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Huarache sandals too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A bushy </a:t>
            </a:r>
            <a:r>
              <a:rPr lang="en-US" sz="1600" kern="0" dirty="0" err="1">
                <a:latin typeface="+mn-lt"/>
              </a:rPr>
              <a:t>bushy</a:t>
            </a:r>
            <a:r>
              <a:rPr lang="en-US" sz="1600" kern="0" dirty="0">
                <a:latin typeface="+mn-lt"/>
              </a:rPr>
              <a:t> blonde hairdo</a:t>
            </a:r>
            <a:br>
              <a:rPr lang="en-US" sz="1600" kern="0" dirty="0">
                <a:latin typeface="+mn-lt"/>
              </a:rPr>
            </a:br>
            <a:r>
              <a:rPr lang="en-US" sz="1600" kern="0" dirty="0" err="1">
                <a:latin typeface="+mn-lt"/>
              </a:rPr>
              <a:t>Surfin</a:t>
            </a:r>
            <a:r>
              <a:rPr lang="en-US" sz="1600" kern="0" dirty="0">
                <a:latin typeface="+mn-lt"/>
              </a:rPr>
              <a:t>' U. S. A.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/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You'd catch '</a:t>
            </a:r>
            <a:r>
              <a:rPr lang="en-US" sz="1600" kern="0" dirty="0" err="1">
                <a:latin typeface="+mn-lt"/>
              </a:rPr>
              <a:t>em</a:t>
            </a:r>
            <a:r>
              <a:rPr lang="en-US" sz="1600" kern="0" dirty="0">
                <a:latin typeface="+mn-lt"/>
              </a:rPr>
              <a:t> </a:t>
            </a:r>
            <a:r>
              <a:rPr lang="en-US" sz="1600" kern="0" dirty="0" err="1">
                <a:latin typeface="+mn-lt"/>
              </a:rPr>
              <a:t>surfin</a:t>
            </a:r>
            <a:r>
              <a:rPr lang="en-US" sz="1600" kern="0" dirty="0">
                <a:latin typeface="+mn-lt"/>
              </a:rPr>
              <a:t>' at Del Mar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Ventura County line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Santa Cruz and Trestle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Australia's </a:t>
            </a:r>
            <a:r>
              <a:rPr lang="en-US" sz="1600" kern="0" dirty="0" err="1">
                <a:latin typeface="+mn-lt"/>
              </a:rPr>
              <a:t>Narrabeen</a:t>
            </a:r>
            <a:r>
              <a:rPr lang="en-US" sz="1600" kern="0" dirty="0">
                <a:latin typeface="+mn-lt"/>
              </a:rPr>
              <a:t/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All over Manhattan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And down </a:t>
            </a:r>
            <a:r>
              <a:rPr lang="en-US" sz="1600" kern="0" dirty="0" err="1">
                <a:latin typeface="+mn-lt"/>
              </a:rPr>
              <a:t>Doheny</a:t>
            </a:r>
            <a:r>
              <a:rPr lang="en-US" sz="1600" kern="0" dirty="0">
                <a:latin typeface="+mn-lt"/>
              </a:rPr>
              <a:t> Way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/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Everybody's gone </a:t>
            </a:r>
            <a:r>
              <a:rPr lang="en-US" sz="1600" kern="0" dirty="0" err="1">
                <a:latin typeface="+mn-lt"/>
              </a:rPr>
              <a:t>surfin</a:t>
            </a:r>
            <a:r>
              <a:rPr lang="en-US" sz="1600" kern="0" dirty="0">
                <a:latin typeface="+mn-lt"/>
              </a:rPr>
              <a:t>'</a:t>
            </a:r>
            <a:br>
              <a:rPr lang="en-US" sz="1600" kern="0" dirty="0">
                <a:latin typeface="+mn-lt"/>
              </a:rPr>
            </a:br>
            <a:r>
              <a:rPr lang="en-US" sz="1600" kern="0" dirty="0" err="1">
                <a:latin typeface="+mn-lt"/>
              </a:rPr>
              <a:t>Surfin</a:t>
            </a:r>
            <a:r>
              <a:rPr lang="en-US" sz="1600" kern="0" dirty="0">
                <a:latin typeface="+mn-lt"/>
              </a:rPr>
              <a:t>' U.S.A.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/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/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/>
            </a:r>
            <a:br>
              <a:rPr lang="en-US" sz="1600" kern="0" dirty="0">
                <a:latin typeface="+mn-lt"/>
              </a:rPr>
            </a:br>
            <a:endParaRPr lang="en-US" sz="1600" kern="0" dirty="0">
              <a:latin typeface="+mn-lt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00600" y="1905000"/>
            <a:ext cx="3124200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80000"/>
              </a:lnSpc>
              <a:defRPr/>
            </a:pPr>
            <a:r>
              <a:rPr lang="en-US" sz="1600" kern="0" dirty="0">
                <a:latin typeface="+mn-lt"/>
              </a:rPr>
              <a:t/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/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/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We'll all be planning that route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We're </a:t>
            </a:r>
            <a:r>
              <a:rPr lang="en-US" sz="1600" kern="0" dirty="0" err="1">
                <a:latin typeface="+mn-lt"/>
              </a:rPr>
              <a:t>gonna</a:t>
            </a:r>
            <a:r>
              <a:rPr lang="en-US" sz="1600" kern="0" dirty="0">
                <a:latin typeface="+mn-lt"/>
              </a:rPr>
              <a:t> take real soon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We're waxing down our surfboards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We can't wait for June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We'll all be gone for the summer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We're on surf-</a:t>
            </a:r>
            <a:r>
              <a:rPr lang="en-US" sz="1600" kern="0" dirty="0" err="1">
                <a:latin typeface="+mn-lt"/>
              </a:rPr>
              <a:t>ari</a:t>
            </a:r>
            <a:r>
              <a:rPr lang="en-US" sz="1600" kern="0" dirty="0">
                <a:latin typeface="+mn-lt"/>
              </a:rPr>
              <a:t> to stay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Tell the teacher we're </a:t>
            </a:r>
            <a:r>
              <a:rPr lang="en-US" sz="1600" kern="0" dirty="0" err="1">
                <a:latin typeface="+mn-lt"/>
              </a:rPr>
              <a:t>surfin</a:t>
            </a:r>
            <a:r>
              <a:rPr lang="en-US" sz="1600" kern="0" dirty="0">
                <a:latin typeface="+mn-lt"/>
              </a:rPr>
              <a:t>'</a:t>
            </a:r>
            <a:br>
              <a:rPr lang="en-US" sz="1600" kern="0" dirty="0">
                <a:latin typeface="+mn-lt"/>
              </a:rPr>
            </a:br>
            <a:r>
              <a:rPr lang="en-US" sz="1600" kern="0" dirty="0" err="1">
                <a:latin typeface="+mn-lt"/>
              </a:rPr>
              <a:t>Surfin</a:t>
            </a:r>
            <a:r>
              <a:rPr lang="en-US" sz="1600" kern="0" dirty="0">
                <a:latin typeface="+mn-lt"/>
              </a:rPr>
              <a:t>' U. S. A.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/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Haggerty’s and Swami’s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Pacific Palisades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San </a:t>
            </a:r>
            <a:r>
              <a:rPr lang="en-US" sz="1600" kern="0" dirty="0" err="1">
                <a:latin typeface="+mn-lt"/>
              </a:rPr>
              <a:t>Onofre</a:t>
            </a:r>
            <a:r>
              <a:rPr lang="en-US" sz="1600" kern="0" dirty="0">
                <a:latin typeface="+mn-lt"/>
              </a:rPr>
              <a:t> and Sunset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Redondo Beach L. A.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All over La Jolla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At </a:t>
            </a:r>
            <a:r>
              <a:rPr lang="en-US" sz="1600" kern="0" dirty="0" err="1">
                <a:latin typeface="+mn-lt"/>
              </a:rPr>
              <a:t>Waimea</a:t>
            </a:r>
            <a:r>
              <a:rPr lang="en-US" sz="1600" kern="0" dirty="0">
                <a:latin typeface="+mn-lt"/>
              </a:rPr>
              <a:t> Bay.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/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Everybody's gone </a:t>
            </a:r>
            <a:r>
              <a:rPr lang="en-US" sz="1600" kern="0" dirty="0" err="1">
                <a:latin typeface="+mn-lt"/>
              </a:rPr>
              <a:t>surfin</a:t>
            </a:r>
            <a:r>
              <a:rPr lang="en-US" sz="1600" kern="0" dirty="0">
                <a:latin typeface="+mn-lt"/>
              </a:rPr>
              <a:t>'</a:t>
            </a:r>
            <a:br>
              <a:rPr lang="en-US" sz="1600" kern="0" dirty="0">
                <a:latin typeface="+mn-lt"/>
              </a:rPr>
            </a:br>
            <a:r>
              <a:rPr lang="en-US" sz="1600" kern="0" dirty="0" err="1">
                <a:latin typeface="+mn-lt"/>
              </a:rPr>
              <a:t>Surfin</a:t>
            </a:r>
            <a:r>
              <a:rPr lang="en-US" sz="1600" kern="0" dirty="0">
                <a:latin typeface="+mn-lt"/>
              </a:rPr>
              <a:t>' U. S. A.</a:t>
            </a:r>
          </a:p>
        </p:txBody>
      </p:sp>
    </p:spTree>
    <p:extLst>
      <p:ext uri="{BB962C8B-B14F-4D97-AF65-F5344CB8AC3E}">
        <p14:creationId xmlns:p14="http://schemas.microsoft.com/office/powerpoint/2010/main" val="233621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Which of the following is an example of a place-name?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/>
          <a:lstStyle/>
          <a:p>
            <a:pPr marL="514350" indent="-514350" eaLnBrk="1" hangingPunct="1">
              <a:buFont typeface="Times New Roman" pitchFamily="18" charset="0"/>
              <a:buAutoNum type="alphaUcPeriod"/>
              <a:defRPr/>
            </a:pPr>
            <a:r>
              <a:rPr lang="en-US" dirty="0" smtClean="0"/>
              <a:t>bushy, bushy blond hairdo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  <a:defRPr/>
            </a:pPr>
            <a:r>
              <a:rPr lang="en-US" dirty="0" smtClean="0"/>
              <a:t>wearing their baggies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  <a:defRPr/>
            </a:pPr>
            <a:r>
              <a:rPr lang="en-US" dirty="0" smtClean="0"/>
              <a:t>route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  <a:defRPr/>
            </a:pPr>
            <a:r>
              <a:rPr lang="en-US" dirty="0" smtClean="0"/>
              <a:t>San </a:t>
            </a:r>
            <a:r>
              <a:rPr lang="en-US" dirty="0" err="1" smtClean="0"/>
              <a:t>Onofre</a:t>
            </a:r>
            <a:endParaRPr 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  <a:defRPr/>
            </a:pPr>
            <a:r>
              <a:rPr lang="en-US" dirty="0" smtClean="0"/>
              <a:t>across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  <a:defRPr/>
            </a:pPr>
            <a:endParaRPr 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  <a:defRPr/>
            </a:pPr>
            <a:endParaRPr lang="en-US" dirty="0" smtClean="0"/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9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Which of the following is an example of a place-name?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/>
          <a:lstStyle/>
          <a:p>
            <a:pPr marL="514350" indent="-514350" eaLnBrk="1" hangingPunct="1">
              <a:buFont typeface="Times New Roman" pitchFamily="18" charset="0"/>
              <a:buAutoNum type="alphaUcPeriod"/>
              <a:defRPr/>
            </a:pPr>
            <a:r>
              <a:rPr lang="en-US" dirty="0" smtClean="0"/>
              <a:t>bushy, bushy blond hairdo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  <a:defRPr/>
            </a:pPr>
            <a:r>
              <a:rPr lang="en-US" dirty="0" smtClean="0"/>
              <a:t>wearing their baggies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  <a:defRPr/>
            </a:pPr>
            <a:r>
              <a:rPr lang="en-US" dirty="0" smtClean="0"/>
              <a:t>route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San </a:t>
            </a:r>
            <a:r>
              <a:rPr lang="en-US" dirty="0" err="1" smtClean="0">
                <a:solidFill>
                  <a:srgbClr val="FF0000"/>
                </a:solidFill>
              </a:rPr>
              <a:t>Onofre</a:t>
            </a:r>
            <a:endParaRPr lang="en-US" dirty="0" smtClean="0">
              <a:solidFill>
                <a:srgbClr val="FF0000"/>
              </a:solidFill>
            </a:endParaRPr>
          </a:p>
          <a:p>
            <a:pPr marL="514350" indent="-514350" eaLnBrk="1" hangingPunct="1">
              <a:buFont typeface="Times New Roman" pitchFamily="18" charset="0"/>
              <a:buAutoNum type="alphaUcPeriod"/>
              <a:defRPr/>
            </a:pPr>
            <a:r>
              <a:rPr lang="en-US" dirty="0" smtClean="0"/>
              <a:t>across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  <a:defRPr/>
            </a:pPr>
            <a:endParaRPr 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  <a:defRPr/>
            </a:pPr>
            <a:endParaRPr lang="en-US" dirty="0" smtClean="0"/>
          </a:p>
          <a:p>
            <a:pPr marL="0" indent="0" eaLnBrk="1" hangingPunct="1">
              <a:buFontTx/>
              <a:buNone/>
              <a:defRPr/>
            </a:pPr>
            <a:endParaRPr 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437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Which of the following is an example of space?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/>
          <a:lstStyle/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smtClean="0"/>
              <a:t>bushy, bushy blond hairdo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smtClean="0"/>
              <a:t>wearing their baggies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smtClean="0"/>
              <a:t>route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smtClean="0"/>
              <a:t>San Onofre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smtClean="0"/>
              <a:t>June</a:t>
            </a:r>
          </a:p>
          <a:p>
            <a:pPr marL="514350" indent="-514350" eaLnBrk="1" hangingPunct="1">
              <a:buFontTx/>
              <a:buNone/>
            </a:pPr>
            <a:endParaRPr lang="en-US" altLang="en-US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endParaRPr lang="en-US" altLang="en-US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endParaRPr lang="en-US" altLang="en-US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3644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Which of the following is an example of space?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/>
          <a:lstStyle/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bushy, bushy blond hairdo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wearing their baggies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>
                <a:solidFill>
                  <a:srgbClr val="FF0000"/>
                </a:solidFill>
              </a:rPr>
              <a:t>route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San </a:t>
            </a:r>
            <a:r>
              <a:rPr lang="en-US" altLang="en-US" dirty="0" err="1" smtClean="0"/>
              <a:t>Onofre</a:t>
            </a: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June</a:t>
            </a:r>
          </a:p>
          <a:p>
            <a:pPr marL="514350" indent="-514350" eaLnBrk="1" hangingPunct="1">
              <a:buFontTx/>
              <a:buNone/>
            </a:pP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062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Which of the following is an example of sense of place?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/>
          <a:lstStyle/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bushy, bushy blond hairdo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route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San </a:t>
            </a:r>
            <a:r>
              <a:rPr lang="en-US" altLang="en-US" dirty="0" err="1" smtClean="0"/>
              <a:t>Onofre</a:t>
            </a: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June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Australia's </a:t>
            </a:r>
            <a:r>
              <a:rPr lang="en-US" altLang="en-US" dirty="0" err="1" smtClean="0"/>
              <a:t>Narrabeen</a:t>
            </a:r>
            <a:endParaRPr lang="en-US" altLang="en-US" dirty="0" smtClean="0"/>
          </a:p>
          <a:p>
            <a:pPr marL="514350" indent="-514350" eaLnBrk="1" hangingPunct="1">
              <a:buFontTx/>
              <a:buNone/>
            </a:pP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672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Which of the following is an example of sense of place?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/>
          <a:lstStyle/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>
                <a:solidFill>
                  <a:srgbClr val="FF0000"/>
                </a:solidFill>
              </a:rPr>
              <a:t>bushy, bushy blond hairdo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route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San </a:t>
            </a:r>
            <a:r>
              <a:rPr lang="en-US" altLang="en-US" dirty="0" err="1" smtClean="0"/>
              <a:t>Onofre</a:t>
            </a: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June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Australia's </a:t>
            </a:r>
            <a:r>
              <a:rPr lang="en-US" altLang="en-US" dirty="0" err="1" smtClean="0"/>
              <a:t>Narrabeen</a:t>
            </a:r>
            <a:endParaRPr lang="en-US" altLang="en-US" dirty="0" smtClean="0"/>
          </a:p>
          <a:p>
            <a:pPr marL="514350" indent="-514350" eaLnBrk="1" hangingPunct="1">
              <a:buFontTx/>
              <a:buNone/>
            </a:pP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295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Which of the following indicates the time period?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/>
          <a:lstStyle/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bushy, bushy blond hairdo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route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San </a:t>
            </a:r>
            <a:r>
              <a:rPr lang="en-US" altLang="en-US" dirty="0" err="1" smtClean="0"/>
              <a:t>Onofre</a:t>
            </a: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June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Australia's </a:t>
            </a:r>
            <a:r>
              <a:rPr lang="en-US" altLang="en-US" dirty="0" err="1" smtClean="0"/>
              <a:t>Narrabeen</a:t>
            </a:r>
            <a:endParaRPr lang="en-US" altLang="en-US" dirty="0" smtClean="0"/>
          </a:p>
          <a:p>
            <a:pPr marL="514350" indent="-514350" eaLnBrk="1" hangingPunct="1">
              <a:buFontTx/>
              <a:buNone/>
            </a:pP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834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Learning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Define geography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Distinguish between concepts of space &amp;  place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Recognize role of time/historical context in geog.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Define two types scale 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Describe 5 traditions in geog.</a:t>
            </a:r>
          </a:p>
          <a:p>
            <a:pPr eaLnBrk="1" hangingPunct="1">
              <a:buFontTx/>
              <a:buNone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097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Which of the following indicates the time period?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/>
          <a:lstStyle/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bushy, bushy blond hairdo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route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San </a:t>
            </a:r>
            <a:r>
              <a:rPr lang="en-US" altLang="en-US" dirty="0" err="1" smtClean="0"/>
              <a:t>Onofre</a:t>
            </a: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>
                <a:solidFill>
                  <a:srgbClr val="FF0000"/>
                </a:solidFill>
              </a:rPr>
              <a:t>June</a:t>
            </a:r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r>
              <a:rPr lang="en-US" altLang="en-US" dirty="0" smtClean="0"/>
              <a:t>Australia's </a:t>
            </a:r>
            <a:r>
              <a:rPr lang="en-US" altLang="en-US" dirty="0" err="1" smtClean="0"/>
              <a:t>Narrabeen</a:t>
            </a:r>
            <a:endParaRPr lang="en-US" altLang="en-US" dirty="0" smtClean="0"/>
          </a:p>
          <a:p>
            <a:pPr marL="514350" indent="-514350" eaLnBrk="1" hangingPunct="1">
              <a:buFontTx/>
              <a:buNone/>
            </a:pP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endParaRPr lang="en-US" altLang="en-US" dirty="0" smtClean="0"/>
          </a:p>
          <a:p>
            <a:pPr marL="514350" indent="-514350" eaLnBrk="1" hangingPunct="1">
              <a:buFont typeface="Times New Roman" pitchFamily="18" charset="0"/>
              <a:buAutoNum type="alphaUcPeriod"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Space and place exercise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981200"/>
            <a:ext cx="3124200" cy="411321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smtClean="0"/>
              <a:t>Surfing USA   </a:t>
            </a:r>
            <a:r>
              <a:rPr lang="en-US" altLang="en-US" sz="1600" u="sng" smtClean="0"/>
              <a:t>Beach Boys 1963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smtClean="0"/>
              <a:t>	If everybody had an </a:t>
            </a:r>
            <a:r>
              <a:rPr lang="en-US" altLang="en-US" sz="1600" smtClean="0">
                <a:solidFill>
                  <a:srgbClr val="009900"/>
                </a:solidFill>
              </a:rPr>
              <a:t>ocean</a:t>
            </a:r>
            <a:r>
              <a:rPr lang="en-US" altLang="en-US" sz="1600" smtClean="0">
                <a:solidFill>
                  <a:srgbClr val="33CC33"/>
                </a:solidFill>
              </a:rPr>
              <a:t/>
            </a:r>
            <a:br>
              <a:rPr lang="en-US" altLang="en-US" sz="1600" smtClean="0">
                <a:solidFill>
                  <a:srgbClr val="33CC33"/>
                </a:solidFill>
              </a:rPr>
            </a:br>
            <a:r>
              <a:rPr lang="en-US" altLang="en-US" sz="1600" smtClean="0">
                <a:solidFill>
                  <a:srgbClr val="009900"/>
                </a:solidFill>
              </a:rPr>
              <a:t>Across</a:t>
            </a:r>
            <a:r>
              <a:rPr lang="en-US" altLang="en-US" sz="1600" smtClean="0">
                <a:solidFill>
                  <a:srgbClr val="33CC33"/>
                </a:solidFill>
              </a:rPr>
              <a:t> </a:t>
            </a:r>
            <a:r>
              <a:rPr lang="en-US" altLang="en-US" sz="1600" smtClean="0"/>
              <a:t>the </a:t>
            </a:r>
            <a:r>
              <a:rPr lang="en-US" altLang="en-US" sz="1600" smtClean="0">
                <a:solidFill>
                  <a:srgbClr val="0000FF"/>
                </a:solidFill>
              </a:rPr>
              <a:t>U. S. A</a:t>
            </a:r>
            <a:r>
              <a:rPr lang="en-US" altLang="en-US" sz="1600" smtClean="0"/>
              <a:t>.</a:t>
            </a:r>
            <a:br>
              <a:rPr lang="en-US" altLang="en-US" sz="1600" smtClean="0"/>
            </a:br>
            <a:r>
              <a:rPr lang="en-US" altLang="en-US" sz="1600" smtClean="0"/>
              <a:t>Then everybody'd be surfin'</a:t>
            </a:r>
            <a:br>
              <a:rPr lang="en-US" altLang="en-US" sz="1600" smtClean="0"/>
            </a:br>
            <a:r>
              <a:rPr lang="en-US" altLang="en-US" sz="1600" smtClean="0"/>
              <a:t>Like </a:t>
            </a:r>
            <a:r>
              <a:rPr lang="en-US" altLang="en-US" sz="1600" smtClean="0">
                <a:solidFill>
                  <a:srgbClr val="0000FF"/>
                </a:solidFill>
              </a:rPr>
              <a:t>Californi-a</a:t>
            </a:r>
            <a:r>
              <a:rPr lang="en-US" altLang="en-US" sz="1600" smtClean="0"/>
              <a:t/>
            </a:r>
            <a:br>
              <a:rPr lang="en-US" altLang="en-US" sz="1600" smtClean="0"/>
            </a:br>
            <a:r>
              <a:rPr lang="en-US" altLang="en-US" sz="1600" smtClean="0">
                <a:solidFill>
                  <a:srgbClr val="FF0000"/>
                </a:solidFill>
              </a:rPr>
              <a:t>You'd seem 'em wearing their baggies</a:t>
            </a:r>
            <a:br>
              <a:rPr lang="en-US" altLang="en-US" sz="1600" smtClean="0">
                <a:solidFill>
                  <a:srgbClr val="FF0000"/>
                </a:solidFill>
              </a:rPr>
            </a:br>
            <a:r>
              <a:rPr lang="en-US" altLang="en-US" sz="1600" smtClean="0">
                <a:solidFill>
                  <a:srgbClr val="FF0000"/>
                </a:solidFill>
              </a:rPr>
              <a:t>Huarache sandals too</a:t>
            </a:r>
            <a:br>
              <a:rPr lang="en-US" altLang="en-US" sz="1600" smtClean="0">
                <a:solidFill>
                  <a:srgbClr val="FF0000"/>
                </a:solidFill>
              </a:rPr>
            </a:br>
            <a:r>
              <a:rPr lang="en-US" altLang="en-US" sz="1600" smtClean="0">
                <a:solidFill>
                  <a:srgbClr val="FF0000"/>
                </a:solidFill>
              </a:rPr>
              <a:t>A bushy bushy blonde hairdo</a:t>
            </a:r>
            <a:br>
              <a:rPr lang="en-US" altLang="en-US" sz="1600" smtClean="0">
                <a:solidFill>
                  <a:srgbClr val="FF0000"/>
                </a:solidFill>
              </a:rPr>
            </a:br>
            <a:r>
              <a:rPr lang="en-US" altLang="en-US" sz="1600" smtClean="0">
                <a:solidFill>
                  <a:srgbClr val="FF0000"/>
                </a:solidFill>
              </a:rPr>
              <a:t>Surfin</a:t>
            </a:r>
            <a:r>
              <a:rPr lang="en-US" altLang="en-US" sz="1600" smtClean="0"/>
              <a:t>' </a:t>
            </a:r>
            <a:r>
              <a:rPr lang="en-US" altLang="en-US" sz="1600" smtClean="0">
                <a:solidFill>
                  <a:srgbClr val="0000FF"/>
                </a:solidFill>
              </a:rPr>
              <a:t>U. S. A</a:t>
            </a:r>
            <a:r>
              <a:rPr lang="en-US" altLang="en-US" sz="1600" smtClean="0"/>
              <a:t>.</a:t>
            </a:r>
            <a:br>
              <a:rPr lang="en-US" altLang="en-US" sz="1600" smtClean="0"/>
            </a:br>
            <a:r>
              <a:rPr lang="en-US" altLang="en-US" sz="1600" smtClean="0"/>
              <a:t/>
            </a:r>
            <a:br>
              <a:rPr lang="en-US" altLang="en-US" sz="1600" smtClean="0"/>
            </a:br>
            <a:r>
              <a:rPr lang="en-US" altLang="en-US" sz="1600" smtClean="0"/>
              <a:t>You'd catch 'em </a:t>
            </a:r>
            <a:r>
              <a:rPr lang="en-US" altLang="en-US" sz="1600" smtClean="0">
                <a:solidFill>
                  <a:srgbClr val="FF0000"/>
                </a:solidFill>
              </a:rPr>
              <a:t>surfin</a:t>
            </a:r>
            <a:r>
              <a:rPr lang="en-US" altLang="en-US" sz="1600" smtClean="0"/>
              <a:t>' at </a:t>
            </a:r>
            <a:r>
              <a:rPr lang="en-US" altLang="en-US" sz="1600" smtClean="0">
                <a:solidFill>
                  <a:srgbClr val="0000FF"/>
                </a:solidFill>
              </a:rPr>
              <a:t>Del Mar</a:t>
            </a:r>
            <a:br>
              <a:rPr lang="en-US" altLang="en-US" sz="1600" smtClean="0">
                <a:solidFill>
                  <a:srgbClr val="0000FF"/>
                </a:solidFill>
              </a:rPr>
            </a:br>
            <a:r>
              <a:rPr lang="en-US" altLang="en-US" sz="1600" smtClean="0">
                <a:solidFill>
                  <a:srgbClr val="0000FF"/>
                </a:solidFill>
              </a:rPr>
              <a:t>Ventura County </a:t>
            </a:r>
            <a:r>
              <a:rPr lang="en-US" altLang="en-US" sz="1600" smtClean="0">
                <a:solidFill>
                  <a:srgbClr val="009900"/>
                </a:solidFill>
              </a:rPr>
              <a:t>line</a:t>
            </a:r>
            <a:r>
              <a:rPr lang="en-US" altLang="en-US" sz="1600" smtClean="0">
                <a:solidFill>
                  <a:srgbClr val="0000FF"/>
                </a:solidFill>
              </a:rPr>
              <a:t/>
            </a:r>
            <a:br>
              <a:rPr lang="en-US" altLang="en-US" sz="1600" smtClean="0">
                <a:solidFill>
                  <a:srgbClr val="0000FF"/>
                </a:solidFill>
              </a:rPr>
            </a:br>
            <a:r>
              <a:rPr lang="en-US" altLang="en-US" sz="1600" smtClean="0">
                <a:solidFill>
                  <a:srgbClr val="0000FF"/>
                </a:solidFill>
              </a:rPr>
              <a:t>Santa Cruz </a:t>
            </a:r>
            <a:r>
              <a:rPr lang="en-US" altLang="en-US" sz="1600" smtClean="0"/>
              <a:t>and</a:t>
            </a:r>
            <a:r>
              <a:rPr lang="en-US" altLang="en-US" sz="1600" smtClean="0">
                <a:solidFill>
                  <a:srgbClr val="0000FF"/>
                </a:solidFill>
              </a:rPr>
              <a:t> Trestle</a:t>
            </a:r>
            <a:br>
              <a:rPr lang="en-US" altLang="en-US" sz="1600" smtClean="0">
                <a:solidFill>
                  <a:srgbClr val="0000FF"/>
                </a:solidFill>
              </a:rPr>
            </a:br>
            <a:r>
              <a:rPr lang="en-US" altLang="en-US" sz="1600" smtClean="0">
                <a:solidFill>
                  <a:srgbClr val="0000FF"/>
                </a:solidFill>
              </a:rPr>
              <a:t>Australia's Narrabeen</a:t>
            </a:r>
            <a:br>
              <a:rPr lang="en-US" altLang="en-US" sz="1600" smtClean="0">
                <a:solidFill>
                  <a:srgbClr val="0000FF"/>
                </a:solidFill>
              </a:rPr>
            </a:br>
            <a:r>
              <a:rPr lang="en-US" altLang="en-US" sz="1600" smtClean="0">
                <a:solidFill>
                  <a:srgbClr val="009900"/>
                </a:solidFill>
              </a:rPr>
              <a:t>All over</a:t>
            </a:r>
            <a:r>
              <a:rPr lang="en-US" altLang="en-US" sz="1600" smtClean="0">
                <a:solidFill>
                  <a:srgbClr val="0000FF"/>
                </a:solidFill>
              </a:rPr>
              <a:t> Manhattan</a:t>
            </a:r>
            <a:br>
              <a:rPr lang="en-US" altLang="en-US" sz="1600" smtClean="0">
                <a:solidFill>
                  <a:srgbClr val="0000FF"/>
                </a:solidFill>
              </a:rPr>
            </a:br>
            <a:r>
              <a:rPr lang="en-US" altLang="en-US" sz="1600" smtClean="0"/>
              <a:t>And</a:t>
            </a:r>
            <a:r>
              <a:rPr lang="en-US" altLang="en-US" sz="1600" smtClean="0">
                <a:solidFill>
                  <a:srgbClr val="0000FF"/>
                </a:solidFill>
              </a:rPr>
              <a:t> </a:t>
            </a:r>
            <a:r>
              <a:rPr lang="en-US" altLang="en-US" sz="1600" smtClean="0">
                <a:solidFill>
                  <a:srgbClr val="009900"/>
                </a:solidFill>
              </a:rPr>
              <a:t>down</a:t>
            </a:r>
            <a:r>
              <a:rPr lang="en-US" altLang="en-US" sz="1600" smtClean="0">
                <a:solidFill>
                  <a:srgbClr val="0000FF"/>
                </a:solidFill>
              </a:rPr>
              <a:t> Doheny Way</a:t>
            </a:r>
            <a:br>
              <a:rPr lang="en-US" altLang="en-US" sz="1600" smtClean="0">
                <a:solidFill>
                  <a:srgbClr val="0000FF"/>
                </a:solidFill>
              </a:rPr>
            </a:br>
            <a:r>
              <a:rPr lang="en-US" altLang="en-US" sz="1600" smtClean="0"/>
              <a:t/>
            </a:r>
            <a:br>
              <a:rPr lang="en-US" altLang="en-US" sz="1600" smtClean="0"/>
            </a:br>
            <a:r>
              <a:rPr lang="en-US" altLang="en-US" sz="1600" smtClean="0"/>
              <a:t>Everybody's gone surfin'</a:t>
            </a:r>
            <a:br>
              <a:rPr lang="en-US" altLang="en-US" sz="1600" smtClean="0"/>
            </a:br>
            <a:r>
              <a:rPr lang="en-US" altLang="en-US" sz="1600" smtClean="0"/>
              <a:t>Surfin' U.S.A.</a:t>
            </a:r>
            <a:br>
              <a:rPr lang="en-US" altLang="en-US" sz="1600" smtClean="0"/>
            </a:br>
            <a:r>
              <a:rPr lang="en-US" altLang="en-US" sz="1600" smtClean="0"/>
              <a:t/>
            </a:r>
            <a:br>
              <a:rPr lang="en-US" altLang="en-US" sz="1600" smtClean="0"/>
            </a:br>
            <a:r>
              <a:rPr lang="en-US" altLang="en-US" sz="1600" smtClean="0"/>
              <a:t/>
            </a:r>
            <a:br>
              <a:rPr lang="en-US" altLang="en-US" sz="1600" smtClean="0"/>
            </a:br>
            <a:r>
              <a:rPr lang="en-US" altLang="en-US" sz="1600" smtClean="0"/>
              <a:t/>
            </a:r>
            <a:br>
              <a:rPr lang="en-US" altLang="en-US" sz="1600" smtClean="0"/>
            </a:br>
            <a:endParaRPr lang="en-US" altLang="en-US" sz="160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00600" y="1905000"/>
            <a:ext cx="3124200" cy="411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80000"/>
              </a:lnSpc>
              <a:defRPr/>
            </a:pPr>
            <a:r>
              <a:rPr lang="en-US" sz="1600" kern="0" dirty="0">
                <a:latin typeface="+mn-lt"/>
              </a:rPr>
              <a:t/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/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/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We'll all be planning that </a:t>
            </a:r>
            <a:r>
              <a:rPr lang="en-US" sz="1600" kern="0" dirty="0">
                <a:solidFill>
                  <a:srgbClr val="009900"/>
                </a:solidFill>
                <a:latin typeface="+mn-lt"/>
              </a:rPr>
              <a:t>route</a:t>
            </a:r>
            <a:r>
              <a:rPr lang="en-US" sz="1600" kern="0" dirty="0">
                <a:latin typeface="+mn-lt"/>
              </a:rPr>
              <a:t/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We're </a:t>
            </a:r>
            <a:r>
              <a:rPr lang="en-US" sz="1600" kern="0" dirty="0" err="1">
                <a:latin typeface="+mn-lt"/>
              </a:rPr>
              <a:t>gonna</a:t>
            </a:r>
            <a:r>
              <a:rPr lang="en-US" sz="1600" kern="0" dirty="0">
                <a:latin typeface="+mn-lt"/>
              </a:rPr>
              <a:t> take real soon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solidFill>
                  <a:srgbClr val="FF0000"/>
                </a:solidFill>
                <a:latin typeface="+mn-lt"/>
              </a:rPr>
              <a:t>We're waxing down our surfboards</a:t>
            </a:r>
            <a:r>
              <a:rPr lang="en-US" sz="1600" kern="0" dirty="0">
                <a:latin typeface="+mn-lt"/>
              </a:rPr>
              <a:t/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We can't wait for </a:t>
            </a:r>
            <a:r>
              <a:rPr lang="en-US" sz="1600" u="sng" kern="0" dirty="0">
                <a:solidFill>
                  <a:srgbClr val="660066"/>
                </a:solidFill>
                <a:latin typeface="+mn-lt"/>
              </a:rPr>
              <a:t>June</a:t>
            </a:r>
            <a:r>
              <a:rPr lang="en-US" sz="1600" kern="0" dirty="0">
                <a:solidFill>
                  <a:srgbClr val="33CC33"/>
                </a:solidFill>
                <a:latin typeface="+mn-lt"/>
              </a:rPr>
              <a:t/>
            </a:r>
            <a:br>
              <a:rPr lang="en-US" sz="1600" kern="0" dirty="0">
                <a:solidFill>
                  <a:srgbClr val="33CC33"/>
                </a:solidFill>
                <a:latin typeface="+mn-lt"/>
              </a:rPr>
            </a:br>
            <a:r>
              <a:rPr lang="en-US" sz="1600" kern="0" dirty="0">
                <a:latin typeface="+mn-lt"/>
              </a:rPr>
              <a:t>We'll all be gone for the </a:t>
            </a:r>
            <a:r>
              <a:rPr lang="en-US" sz="1600" u="sng" kern="0" dirty="0">
                <a:solidFill>
                  <a:srgbClr val="660066"/>
                </a:solidFill>
                <a:latin typeface="+mn-lt"/>
              </a:rPr>
              <a:t>summer</a:t>
            </a:r>
            <a:r>
              <a:rPr lang="en-US" sz="1600" kern="0" dirty="0">
                <a:solidFill>
                  <a:srgbClr val="33CC33"/>
                </a:solidFill>
                <a:latin typeface="+mn-lt"/>
              </a:rPr>
              <a:t/>
            </a:r>
            <a:br>
              <a:rPr lang="en-US" sz="1600" kern="0" dirty="0">
                <a:solidFill>
                  <a:srgbClr val="33CC33"/>
                </a:solidFill>
                <a:latin typeface="+mn-lt"/>
              </a:rPr>
            </a:br>
            <a:r>
              <a:rPr lang="en-US" sz="1600" kern="0" dirty="0">
                <a:latin typeface="+mn-lt"/>
              </a:rPr>
              <a:t>We're on </a:t>
            </a:r>
            <a:r>
              <a:rPr lang="en-US" sz="1600" kern="0" dirty="0">
                <a:solidFill>
                  <a:srgbClr val="FF0000"/>
                </a:solidFill>
                <a:latin typeface="+mn-lt"/>
              </a:rPr>
              <a:t>surf-</a:t>
            </a:r>
            <a:r>
              <a:rPr lang="en-US" sz="1600" kern="0" dirty="0" err="1">
                <a:solidFill>
                  <a:srgbClr val="FF0000"/>
                </a:solidFill>
                <a:latin typeface="+mn-lt"/>
              </a:rPr>
              <a:t>ari</a:t>
            </a:r>
            <a:r>
              <a:rPr lang="en-US" sz="1600" kern="0" dirty="0">
                <a:latin typeface="+mn-lt"/>
              </a:rPr>
              <a:t> to stay</a:t>
            </a:r>
            <a:r>
              <a:rPr lang="en-US" sz="1600" kern="0" dirty="0">
                <a:solidFill>
                  <a:srgbClr val="FF0000"/>
                </a:solidFill>
                <a:latin typeface="+mn-lt"/>
              </a:rPr>
              <a:t/>
            </a:r>
            <a:br>
              <a:rPr lang="en-US" sz="1600" kern="0" dirty="0">
                <a:solidFill>
                  <a:srgbClr val="FF0000"/>
                </a:solidFill>
                <a:latin typeface="+mn-lt"/>
              </a:rPr>
            </a:br>
            <a:r>
              <a:rPr lang="en-US" sz="1600" kern="0" dirty="0">
                <a:solidFill>
                  <a:srgbClr val="FF0000"/>
                </a:solidFill>
                <a:latin typeface="+mn-lt"/>
              </a:rPr>
              <a:t>Tell the teacher we're </a:t>
            </a:r>
            <a:r>
              <a:rPr lang="en-US" sz="1600" kern="0" dirty="0" err="1">
                <a:solidFill>
                  <a:srgbClr val="FF0000"/>
                </a:solidFill>
                <a:latin typeface="+mn-lt"/>
              </a:rPr>
              <a:t>surfin</a:t>
            </a:r>
            <a:r>
              <a:rPr lang="en-US" sz="1600" kern="0" dirty="0">
                <a:solidFill>
                  <a:srgbClr val="FF0000"/>
                </a:solidFill>
                <a:latin typeface="+mn-lt"/>
              </a:rPr>
              <a:t>'</a:t>
            </a:r>
            <a:br>
              <a:rPr lang="en-US" sz="1600" kern="0" dirty="0">
                <a:solidFill>
                  <a:srgbClr val="FF0000"/>
                </a:solidFill>
                <a:latin typeface="+mn-lt"/>
              </a:rPr>
            </a:br>
            <a:r>
              <a:rPr lang="en-US" sz="1600" kern="0" dirty="0" err="1">
                <a:latin typeface="+mn-lt"/>
              </a:rPr>
              <a:t>Surfin</a:t>
            </a:r>
            <a:r>
              <a:rPr lang="en-US" sz="1600" kern="0" dirty="0">
                <a:latin typeface="+mn-lt"/>
              </a:rPr>
              <a:t>' </a:t>
            </a:r>
            <a:r>
              <a:rPr lang="en-US" sz="1600" kern="0" dirty="0">
                <a:solidFill>
                  <a:srgbClr val="0000FF"/>
                </a:solidFill>
                <a:latin typeface="+mn-lt"/>
              </a:rPr>
              <a:t>U. S. A</a:t>
            </a:r>
            <a:r>
              <a:rPr lang="en-US" sz="1600" kern="0" dirty="0">
                <a:latin typeface="+mn-lt"/>
              </a:rPr>
              <a:t>.</a:t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/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solidFill>
                  <a:srgbClr val="0000FF"/>
                </a:solidFill>
                <a:latin typeface="+mn-lt"/>
              </a:rPr>
              <a:t>Haggerty’s </a:t>
            </a:r>
            <a:r>
              <a:rPr lang="en-US" sz="1600" kern="0" dirty="0">
                <a:latin typeface="+mn-lt"/>
              </a:rPr>
              <a:t>and</a:t>
            </a:r>
            <a:r>
              <a:rPr lang="en-US" sz="1600" kern="0" dirty="0">
                <a:solidFill>
                  <a:srgbClr val="0000FF"/>
                </a:solidFill>
                <a:latin typeface="+mn-lt"/>
              </a:rPr>
              <a:t> Swami’s</a:t>
            </a:r>
            <a:br>
              <a:rPr lang="en-US" sz="1600" kern="0" dirty="0">
                <a:solidFill>
                  <a:srgbClr val="0000FF"/>
                </a:solidFill>
                <a:latin typeface="+mn-lt"/>
              </a:rPr>
            </a:br>
            <a:r>
              <a:rPr lang="en-US" sz="1600" kern="0" dirty="0">
                <a:solidFill>
                  <a:srgbClr val="0000FF"/>
                </a:solidFill>
                <a:latin typeface="+mn-lt"/>
              </a:rPr>
              <a:t>Pacific Palisades</a:t>
            </a:r>
            <a:br>
              <a:rPr lang="en-US" sz="1600" kern="0" dirty="0">
                <a:solidFill>
                  <a:srgbClr val="0000FF"/>
                </a:solidFill>
                <a:latin typeface="+mn-lt"/>
              </a:rPr>
            </a:br>
            <a:r>
              <a:rPr lang="en-US" sz="1600" kern="0" dirty="0">
                <a:solidFill>
                  <a:srgbClr val="0000FF"/>
                </a:solidFill>
                <a:latin typeface="+mn-lt"/>
              </a:rPr>
              <a:t>San </a:t>
            </a:r>
            <a:r>
              <a:rPr lang="en-US" sz="1600" kern="0" dirty="0" err="1">
                <a:solidFill>
                  <a:srgbClr val="0000FF"/>
                </a:solidFill>
                <a:latin typeface="+mn-lt"/>
              </a:rPr>
              <a:t>Onofre</a:t>
            </a:r>
            <a:r>
              <a:rPr lang="en-US" sz="1600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1600" kern="0" dirty="0">
                <a:latin typeface="+mn-lt"/>
              </a:rPr>
              <a:t>and</a:t>
            </a:r>
            <a:r>
              <a:rPr lang="en-US" sz="1600" kern="0" dirty="0">
                <a:solidFill>
                  <a:srgbClr val="0000FF"/>
                </a:solidFill>
                <a:latin typeface="+mn-lt"/>
              </a:rPr>
              <a:t> Sunset</a:t>
            </a:r>
            <a:br>
              <a:rPr lang="en-US" sz="1600" kern="0" dirty="0">
                <a:solidFill>
                  <a:srgbClr val="0000FF"/>
                </a:solidFill>
                <a:latin typeface="+mn-lt"/>
              </a:rPr>
            </a:br>
            <a:r>
              <a:rPr lang="en-US" sz="1600" kern="0" dirty="0">
                <a:solidFill>
                  <a:srgbClr val="0000FF"/>
                </a:solidFill>
                <a:latin typeface="+mn-lt"/>
              </a:rPr>
              <a:t>Redondo Beach L. A.</a:t>
            </a:r>
            <a:br>
              <a:rPr lang="en-US" sz="1600" kern="0" dirty="0">
                <a:solidFill>
                  <a:srgbClr val="0000FF"/>
                </a:solidFill>
                <a:latin typeface="+mn-lt"/>
              </a:rPr>
            </a:br>
            <a:r>
              <a:rPr lang="en-US" sz="1600" kern="0" dirty="0">
                <a:solidFill>
                  <a:srgbClr val="009900"/>
                </a:solidFill>
                <a:latin typeface="+mn-lt"/>
              </a:rPr>
              <a:t>All over</a:t>
            </a:r>
            <a:r>
              <a:rPr lang="en-US" sz="1600" kern="0" dirty="0">
                <a:solidFill>
                  <a:srgbClr val="0000FF"/>
                </a:solidFill>
                <a:latin typeface="+mn-lt"/>
              </a:rPr>
              <a:t> La Jolla</a:t>
            </a:r>
            <a:br>
              <a:rPr lang="en-US" sz="1600" kern="0" dirty="0">
                <a:solidFill>
                  <a:srgbClr val="0000FF"/>
                </a:solidFill>
                <a:latin typeface="+mn-lt"/>
              </a:rPr>
            </a:br>
            <a:r>
              <a:rPr lang="en-US" sz="1600" kern="0" dirty="0">
                <a:solidFill>
                  <a:srgbClr val="009900"/>
                </a:solidFill>
                <a:latin typeface="+mn-lt"/>
              </a:rPr>
              <a:t>At</a:t>
            </a:r>
            <a:r>
              <a:rPr lang="en-US" sz="1600" kern="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+mn-lt"/>
              </a:rPr>
              <a:t>Waimea</a:t>
            </a:r>
            <a:r>
              <a:rPr lang="en-US" sz="1600" kern="0" dirty="0">
                <a:solidFill>
                  <a:srgbClr val="0000FF"/>
                </a:solidFill>
                <a:latin typeface="+mn-lt"/>
              </a:rPr>
              <a:t> Bay.</a:t>
            </a:r>
            <a:br>
              <a:rPr lang="en-US" sz="1600" kern="0" dirty="0">
                <a:solidFill>
                  <a:srgbClr val="0000FF"/>
                </a:solidFill>
                <a:latin typeface="+mn-lt"/>
              </a:rPr>
            </a:br>
            <a:r>
              <a:rPr lang="en-US" sz="1600" kern="0" dirty="0">
                <a:latin typeface="+mn-lt"/>
              </a:rPr>
              <a:t/>
            </a:r>
            <a:br>
              <a:rPr lang="en-US" sz="1600" kern="0" dirty="0">
                <a:latin typeface="+mn-lt"/>
              </a:rPr>
            </a:br>
            <a:r>
              <a:rPr lang="en-US" sz="1600" kern="0" dirty="0">
                <a:latin typeface="+mn-lt"/>
              </a:rPr>
              <a:t>Everybody's gone </a:t>
            </a:r>
            <a:r>
              <a:rPr lang="en-US" sz="1600" kern="0" dirty="0" err="1">
                <a:latin typeface="+mn-lt"/>
              </a:rPr>
              <a:t>surfin</a:t>
            </a:r>
            <a:r>
              <a:rPr lang="en-US" sz="1600" kern="0" dirty="0">
                <a:latin typeface="+mn-lt"/>
              </a:rPr>
              <a:t>'</a:t>
            </a:r>
            <a:br>
              <a:rPr lang="en-US" sz="1600" kern="0" dirty="0">
                <a:latin typeface="+mn-lt"/>
              </a:rPr>
            </a:br>
            <a:r>
              <a:rPr lang="en-US" sz="1600" kern="0" dirty="0" err="1">
                <a:latin typeface="+mn-lt"/>
              </a:rPr>
              <a:t>Surfin</a:t>
            </a:r>
            <a:r>
              <a:rPr lang="en-US" sz="1600" kern="0" dirty="0">
                <a:latin typeface="+mn-lt"/>
              </a:rPr>
              <a:t>' U. S. A.</a:t>
            </a:r>
          </a:p>
        </p:txBody>
      </p:sp>
    </p:spTree>
    <p:extLst>
      <p:ext uri="{BB962C8B-B14F-4D97-AF65-F5344CB8AC3E}">
        <p14:creationId xmlns:p14="http://schemas.microsoft.com/office/powerpoint/2010/main" val="15829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Historical context</a:t>
            </a:r>
          </a:p>
          <a:p>
            <a:pPr lvl="1"/>
            <a:r>
              <a:rPr lang="en-US" dirty="0" smtClean="0"/>
              <a:t>Place – changes over time</a:t>
            </a:r>
          </a:p>
          <a:p>
            <a:pPr lvl="1"/>
            <a:r>
              <a:rPr lang="en-US" dirty="0" smtClean="0"/>
              <a:t>Space – technology changes distance between location</a:t>
            </a:r>
          </a:p>
        </p:txBody>
      </p:sp>
    </p:spTree>
    <p:extLst>
      <p:ext uri="{BB962C8B-B14F-4D97-AF65-F5344CB8AC3E}">
        <p14:creationId xmlns:p14="http://schemas.microsoft.com/office/powerpoint/2010/main" val="42830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Scale – ratio of </a:t>
            </a:r>
            <a:r>
              <a:rPr lang="en-US" dirty="0" err="1" smtClean="0"/>
              <a:t>Dm</a:t>
            </a:r>
            <a:r>
              <a:rPr lang="en-US" dirty="0" smtClean="0"/>
              <a:t>/Dg</a:t>
            </a:r>
          </a:p>
          <a:p>
            <a:pPr marL="82296" indent="0">
              <a:buNone/>
            </a:pPr>
            <a:r>
              <a:rPr lang="en-US" dirty="0"/>
              <a:t>	</a:t>
            </a:r>
            <a:r>
              <a:rPr lang="en-US" dirty="0" smtClean="0"/>
              <a:t>Large and small scale maps </a:t>
            </a:r>
          </a:p>
          <a:p>
            <a:pPr marL="82296" indent="0">
              <a:buNone/>
            </a:pPr>
            <a:endParaRPr lang="en-US" dirty="0" smtClean="0"/>
          </a:p>
          <a:p>
            <a:r>
              <a:rPr lang="en-US" dirty="0"/>
              <a:t>Observational or methodological scale – level of analysis </a:t>
            </a:r>
          </a:p>
          <a:p>
            <a:pPr marL="82296" indent="0">
              <a:buNone/>
            </a:pPr>
            <a:r>
              <a:rPr lang="en-US" dirty="0" smtClean="0"/>
              <a:t>	Body </a:t>
            </a:r>
            <a:r>
              <a:rPr lang="en-US" dirty="0"/>
              <a:t>to global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402336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9002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5. 5 Traditions of Geography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smtClean="0"/>
              <a:t>World in Spatial Terms</a:t>
            </a:r>
          </a:p>
          <a:p>
            <a:pPr lvl="1" eaLnBrk="1" hangingPunct="1"/>
            <a:r>
              <a:rPr lang="en-US" altLang="en-US" dirty="0" smtClean="0"/>
              <a:t> aerial photography, remote sensing, GIS, cartography</a:t>
            </a:r>
          </a:p>
          <a:p>
            <a:pPr eaLnBrk="1" hangingPunct="1"/>
            <a:r>
              <a:rPr lang="en-US" altLang="en-US" dirty="0" smtClean="0"/>
              <a:t>Places and Regions</a:t>
            </a:r>
          </a:p>
          <a:p>
            <a:pPr lvl="1" eaLnBrk="1" hangingPunct="1"/>
            <a:r>
              <a:rPr lang="en-US" altLang="en-US" dirty="0" smtClean="0"/>
              <a:t>Categorizing locations by characteristics</a:t>
            </a:r>
          </a:p>
          <a:p>
            <a:pPr eaLnBrk="1" hangingPunct="1"/>
            <a:r>
              <a:rPr lang="en-US" altLang="en-US" dirty="0" smtClean="0"/>
              <a:t>Physical Systems</a:t>
            </a:r>
          </a:p>
          <a:p>
            <a:pPr lvl="1" eaLnBrk="1" hangingPunct="1"/>
            <a:r>
              <a:rPr lang="en-US" altLang="en-US" dirty="0" smtClean="0"/>
              <a:t> climate, landforms, ecosystems (plants &amp; animals), hydrosphere 	</a:t>
            </a:r>
          </a:p>
        </p:txBody>
      </p:sp>
    </p:spTree>
    <p:extLst>
      <p:ext uri="{BB962C8B-B14F-4D97-AF65-F5344CB8AC3E}">
        <p14:creationId xmlns:p14="http://schemas.microsoft.com/office/powerpoint/2010/main" val="378906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5. 5 Traditions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Human Systems</a:t>
            </a:r>
          </a:p>
          <a:p>
            <a:pPr lvl="1" eaLnBrk="1" hangingPunct="1"/>
            <a:r>
              <a:rPr lang="en-US" altLang="en-US" dirty="0" smtClean="0"/>
              <a:t> economic</a:t>
            </a:r>
          </a:p>
          <a:p>
            <a:pPr lvl="1" eaLnBrk="1" hangingPunct="1"/>
            <a:r>
              <a:rPr lang="en-US" altLang="en-US" dirty="0" smtClean="0"/>
              <a:t> political</a:t>
            </a:r>
          </a:p>
          <a:p>
            <a:pPr lvl="1" eaLnBrk="1" hangingPunct="1"/>
            <a:r>
              <a:rPr lang="en-US" altLang="en-US" dirty="0" smtClean="0"/>
              <a:t> cultural</a:t>
            </a:r>
          </a:p>
          <a:p>
            <a:pPr lvl="1" eaLnBrk="1" hangingPunct="1"/>
            <a:r>
              <a:rPr lang="en-US" altLang="en-US" dirty="0"/>
              <a:t> </a:t>
            </a:r>
            <a:r>
              <a:rPr lang="en-US" altLang="en-US" dirty="0" smtClean="0"/>
              <a:t>population </a:t>
            </a:r>
          </a:p>
          <a:p>
            <a:pPr eaLnBrk="1" hangingPunct="1"/>
            <a:r>
              <a:rPr lang="en-US" altLang="en-US" dirty="0" smtClean="0"/>
              <a:t>Environment and Society</a:t>
            </a:r>
          </a:p>
          <a:p>
            <a:pPr lvl="1" eaLnBrk="1" hangingPunct="1"/>
            <a:r>
              <a:rPr lang="en-US" altLang="en-US" dirty="0" smtClean="0"/>
              <a:t> impact of human activity on natural </a:t>
            </a:r>
            <a:r>
              <a:rPr lang="en-US" altLang="en-US" dirty="0" err="1" smtClean="0"/>
              <a:t>env’mt</a:t>
            </a:r>
            <a:endParaRPr lang="en-US" altLang="en-US" dirty="0" smtClean="0"/>
          </a:p>
          <a:p>
            <a:pPr lvl="1" eaLnBrk="1" hangingPunct="1"/>
            <a:r>
              <a:rPr lang="en-US" altLang="en-US" dirty="0" smtClean="0"/>
              <a:t> nature’s impact on humans &amp; culture</a:t>
            </a:r>
          </a:p>
          <a:p>
            <a:pPr lvl="1" eaLnBrk="1" hangingPunct="1"/>
            <a:r>
              <a:rPr lang="en-US" altLang="en-US" dirty="0"/>
              <a:t> </a:t>
            </a:r>
            <a:r>
              <a:rPr lang="en-US" altLang="en-US" dirty="0" smtClean="0"/>
              <a:t>historical (past) environments</a:t>
            </a:r>
          </a:p>
        </p:txBody>
      </p:sp>
    </p:spTree>
    <p:extLst>
      <p:ext uri="{BB962C8B-B14F-4D97-AF65-F5344CB8AC3E}">
        <p14:creationId xmlns:p14="http://schemas.microsoft.com/office/powerpoint/2010/main" val="374654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Learning Objections of </a:t>
            </a:r>
            <a:r>
              <a:rPr lang="en-US" sz="3400" dirty="0" err="1" smtClean="0"/>
              <a:t>Geog</a:t>
            </a:r>
            <a:r>
              <a:rPr lang="en-US" sz="3400" dirty="0" smtClean="0"/>
              <a:t> 360: Human Geography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Introduce geographical </a:t>
            </a:r>
            <a:r>
              <a:rPr lang="en-US" dirty="0"/>
              <a:t>inquiry and theory through the perspective that emphasizes people, the spatial variation in their activities, </a:t>
            </a:r>
            <a:r>
              <a:rPr lang="en-US" dirty="0" smtClean="0"/>
              <a:t>&amp; their </a:t>
            </a:r>
            <a:r>
              <a:rPr lang="en-US" dirty="0"/>
              <a:t>relationship to places.</a:t>
            </a:r>
          </a:p>
          <a:p>
            <a:r>
              <a:rPr lang="en-US" dirty="0" smtClean="0"/>
              <a:t>Illustrate how </a:t>
            </a:r>
            <a:r>
              <a:rPr lang="en-US" dirty="0"/>
              <a:t>human geographers approach their work and the tools that human geographers use.</a:t>
            </a:r>
          </a:p>
        </p:txBody>
      </p:sp>
    </p:spTree>
    <p:extLst>
      <p:ext uri="{BB962C8B-B14F-4D97-AF65-F5344CB8AC3E}">
        <p14:creationId xmlns:p14="http://schemas.microsoft.com/office/powerpoint/2010/main" val="51322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 – course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Reading &amp; evaluating human geography research</a:t>
            </a:r>
          </a:p>
          <a:p>
            <a:pPr lvl="1"/>
            <a:r>
              <a:rPr lang="en-US" dirty="0" smtClean="0"/>
              <a:t>Assignment: Critical Review Paper</a:t>
            </a:r>
          </a:p>
          <a:p>
            <a:r>
              <a:rPr lang="en-US" dirty="0" smtClean="0"/>
              <a:t>Doing &amp; presenting human geography research</a:t>
            </a:r>
          </a:p>
          <a:p>
            <a:pPr lvl="1"/>
            <a:r>
              <a:rPr lang="en-US" dirty="0" smtClean="0"/>
              <a:t>Assignment: Collaborative Research Project</a:t>
            </a:r>
            <a:endParaRPr lang="en-US" dirty="0"/>
          </a:p>
          <a:p>
            <a:pPr lvl="1"/>
            <a:endParaRPr lang="en-US" dirty="0" smtClean="0"/>
          </a:p>
          <a:p>
            <a:pPr marL="402336" lvl="1" indent="0">
              <a:buNone/>
            </a:pPr>
            <a:r>
              <a:rPr lang="en-US" dirty="0" smtClean="0"/>
              <a:t>Small group discussions</a:t>
            </a:r>
          </a:p>
          <a:p>
            <a:pPr marL="402336" lvl="1" indent="0">
              <a:buNone/>
            </a:pPr>
            <a:r>
              <a:rPr lang="en-US" dirty="0" smtClean="0"/>
              <a:t>Two take-home exams</a:t>
            </a:r>
          </a:p>
          <a:p>
            <a:pPr marL="402336" lvl="1" indent="0">
              <a:buNone/>
            </a:pPr>
            <a:r>
              <a:rPr lang="en-US" dirty="0" smtClean="0"/>
              <a:t>Final exam</a:t>
            </a:r>
          </a:p>
        </p:txBody>
      </p:sp>
    </p:spTree>
    <p:extLst>
      <p:ext uri="{BB962C8B-B14F-4D97-AF65-F5344CB8AC3E}">
        <p14:creationId xmlns:p14="http://schemas.microsoft.com/office/powerpoint/2010/main" val="118781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e-books and 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CSULB Library website</a:t>
            </a:r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www.csulb.edu/university-library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9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76201"/>
            <a:ext cx="7704667" cy="1752599"/>
          </a:xfrm>
        </p:spPr>
        <p:txBody>
          <a:bodyPr/>
          <a:lstStyle/>
          <a:p>
            <a:r>
              <a:rPr lang="en-US" dirty="0"/>
              <a:t>Readings &amp; Note taking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6267" y="1676400"/>
            <a:ext cx="395393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u="sng" dirty="0" smtClean="0"/>
          </a:p>
          <a:p>
            <a:pPr marL="0" indent="0">
              <a:buNone/>
            </a:pPr>
            <a:r>
              <a:rPr lang="en-US" sz="2000" u="sng" dirty="0" smtClean="0"/>
              <a:t>Definitions</a:t>
            </a:r>
            <a:endParaRPr lang="en-US" sz="2000" dirty="0"/>
          </a:p>
          <a:p>
            <a:r>
              <a:rPr lang="en-US" sz="2000" u="sng" dirty="0"/>
              <a:t>Subject</a:t>
            </a:r>
            <a:r>
              <a:rPr lang="en-US" sz="2000" dirty="0"/>
              <a:t> – the theme or topic of the reading</a:t>
            </a:r>
          </a:p>
          <a:p>
            <a:r>
              <a:rPr lang="en-US" sz="2000" u="sng" dirty="0"/>
              <a:t>Purpose</a:t>
            </a:r>
            <a:r>
              <a:rPr lang="en-US" sz="2000" dirty="0"/>
              <a:t> – the author’s reason for writing the article (for example, to </a:t>
            </a:r>
            <a:r>
              <a:rPr lang="en-US" sz="2000" dirty="0" smtClean="0"/>
              <a:t>inform/persuade/convince </a:t>
            </a:r>
            <a:r>
              <a:rPr lang="en-US" sz="2000" dirty="0"/>
              <a:t>the reader of …</a:t>
            </a:r>
          </a:p>
          <a:p>
            <a:r>
              <a:rPr lang="en-US" sz="2000" u="sng" dirty="0"/>
              <a:t>Thesis</a:t>
            </a:r>
            <a:r>
              <a:rPr lang="en-US" sz="2000" dirty="0"/>
              <a:t> –the argument or main point that the author wants to express about the subject which is backed by evidence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524000"/>
            <a:ext cx="43434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In your personal notes, write the answers to the following questions in your own words: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dirty="0" smtClean="0"/>
              <a:t>What is the subject of the reading?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dirty="0" smtClean="0"/>
              <a:t>What is the author's purpose for writing it?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dirty="0" smtClean="0"/>
              <a:t>What is the author's thesis/argument? 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000" dirty="0" smtClean="0"/>
              <a:t>Using direct quotations from the author, identify the sentences that helped you identify the thesis statement. (author’s last name, year, page or paragraph #). 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Purpose of </a:t>
            </a:r>
            <a:r>
              <a:rPr lang="en-US" sz="3400" dirty="0" err="1" smtClean="0"/>
              <a:t>Geog</a:t>
            </a:r>
            <a:r>
              <a:rPr lang="en-US" sz="3400" dirty="0" smtClean="0"/>
              <a:t> 360: Human Geography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Introduce geographical </a:t>
            </a:r>
            <a:r>
              <a:rPr lang="en-US" dirty="0"/>
              <a:t>inquiry and theory through the perspective that emphasizes people, the spatial variation in their activities, </a:t>
            </a:r>
            <a:r>
              <a:rPr lang="en-US" dirty="0" smtClean="0"/>
              <a:t>&amp; their </a:t>
            </a:r>
            <a:r>
              <a:rPr lang="en-US" dirty="0"/>
              <a:t>relationship to places.</a:t>
            </a:r>
          </a:p>
          <a:p>
            <a:r>
              <a:rPr lang="en-US" dirty="0" smtClean="0"/>
              <a:t>Illustrate how </a:t>
            </a:r>
            <a:r>
              <a:rPr lang="en-US" dirty="0"/>
              <a:t>human geographers approach their work and the tools that human geographers use</a:t>
            </a:r>
            <a:r>
              <a:rPr lang="en-US" dirty="0" smtClean="0"/>
              <a:t>.</a:t>
            </a:r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r>
              <a:rPr lang="en-US" dirty="0" smtClean="0"/>
              <a:t>Learning objectives:</a:t>
            </a:r>
          </a:p>
          <a:p>
            <a:r>
              <a:rPr lang="en-US" dirty="0" smtClean="0"/>
              <a:t>Reading comprehension</a:t>
            </a:r>
            <a:endParaRPr lang="en-US" dirty="0"/>
          </a:p>
          <a:p>
            <a:r>
              <a:rPr lang="en-US" dirty="0" smtClean="0"/>
              <a:t>Research skills</a:t>
            </a:r>
          </a:p>
          <a:p>
            <a:pPr marL="82296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59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Sense of place stories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0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152400"/>
            <a:ext cx="7498080" cy="1143000"/>
          </a:xfrm>
        </p:spPr>
        <p:txBody>
          <a:bodyPr/>
          <a:lstStyle/>
          <a:p>
            <a:r>
              <a:rPr lang="en-US" dirty="0" smtClean="0"/>
              <a:t>3x5 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632192" cy="5410200"/>
          </a:xfrm>
        </p:spPr>
        <p:txBody>
          <a:bodyPr>
            <a:normAutofit fontScale="77500" lnSpcReduction="2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dirty="0" smtClean="0"/>
              <a:t>Full Name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What you like to be called? (nickname)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Preferred pronouns.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What class got you interested in majoring/minoring in Geography? </a:t>
            </a:r>
          </a:p>
          <a:p>
            <a:pPr marL="870966" lvl="1" indent="-514350"/>
            <a:r>
              <a:rPr lang="en-US" dirty="0" smtClean="0"/>
              <a:t>(note if it was not at CSULB)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What is your primary news source?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Did you need this class to be offered after business hours? Y/N</a:t>
            </a:r>
          </a:p>
          <a:p>
            <a:pPr marL="596646" indent="-514350">
              <a:buFont typeface="+mj-lt"/>
              <a:buAutoNum type="arabicPeriod"/>
            </a:pPr>
            <a:r>
              <a:rPr lang="en-US" dirty="0" smtClean="0"/>
              <a:t>Anything you’d like me to know. </a:t>
            </a:r>
            <a:endParaRPr lang="en-US" dirty="0"/>
          </a:p>
          <a:p>
            <a:pPr marL="870966" lvl="1" indent="-514350"/>
            <a:r>
              <a:rPr lang="en-US" dirty="0" smtClean="0"/>
              <a:t>Religious holidays, Job schedule, family obligations, concerns, questions (Ask for a second card if you want to keep it private)</a:t>
            </a:r>
          </a:p>
          <a:p>
            <a:pPr marL="596646" indent="-514350"/>
            <a:r>
              <a:rPr lang="en-US" dirty="0" smtClean="0">
                <a:solidFill>
                  <a:schemeClr val="accent3"/>
                </a:solidFill>
              </a:rPr>
              <a:t>On Back of the Card – write your sense of place story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5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you know 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3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1. What is Geography?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Study of spatial organization of people, places, and environments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641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2. Key concepts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mtClean="0"/>
              <a:t>Place</a:t>
            </a:r>
          </a:p>
          <a:p>
            <a:pPr lvl="1" eaLnBrk="1" hangingPunct="1"/>
            <a:r>
              <a:rPr lang="en-US" altLang="en-US" smtClean="0"/>
              <a:t>Specific geographic setting with distinctive physical, social, and cultural attributes</a:t>
            </a:r>
          </a:p>
          <a:p>
            <a:pPr lvl="1" eaLnBrk="1" hangingPunct="1"/>
            <a:r>
              <a:rPr lang="en-US" altLang="en-US" smtClean="0">
                <a:solidFill>
                  <a:srgbClr val="C00000"/>
                </a:solidFill>
              </a:rPr>
              <a:t>Place-names</a:t>
            </a:r>
            <a:r>
              <a:rPr lang="en-US" altLang="en-US" smtClean="0"/>
              <a:t> – what we call locations</a:t>
            </a:r>
          </a:p>
          <a:p>
            <a:pPr lvl="1" eaLnBrk="1" hangingPunct="1"/>
            <a:r>
              <a:rPr lang="en-US" altLang="en-US" smtClean="0">
                <a:solidFill>
                  <a:srgbClr val="C00000"/>
                </a:solidFill>
              </a:rPr>
              <a:t>Sense of place </a:t>
            </a:r>
            <a:r>
              <a:rPr lang="en-US" altLang="en-US" smtClean="0"/>
              <a:t>– description of what it’s like to be there</a:t>
            </a:r>
          </a:p>
          <a:p>
            <a:pPr eaLnBrk="1" hangingPunct="1"/>
            <a:r>
              <a:rPr lang="en-US" altLang="en-US" smtClean="0"/>
              <a:t>Space</a:t>
            </a:r>
          </a:p>
          <a:p>
            <a:pPr lvl="1" eaLnBrk="1" hangingPunct="1"/>
            <a:r>
              <a:rPr lang="en-US" altLang="en-US" smtClean="0"/>
              <a:t>Locations; geographic features; Arrangement of features in relation to one another</a:t>
            </a:r>
          </a:p>
        </p:txBody>
      </p:sp>
    </p:spTree>
    <p:extLst>
      <p:ext uri="{BB962C8B-B14F-4D97-AF65-F5344CB8AC3E}">
        <p14:creationId xmlns:p14="http://schemas.microsoft.com/office/powerpoint/2010/main" val="251978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113212"/>
          </a:xfrm>
          <a:prstGeom prst="rect">
            <a:avLst/>
          </a:prstGeom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pic>
        <p:nvPicPr>
          <p:cNvPr id="9220" name="Picture 4" descr="LB_locatorm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304800"/>
            <a:ext cx="5135563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263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1045</TotalTime>
  <Words>883</Words>
  <Application>Microsoft Office PowerPoint</Application>
  <PresentationFormat>On-screen Show (4:3)</PresentationFormat>
  <Paragraphs>191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Gill Sans MT</vt:lpstr>
      <vt:lpstr>Times New Roman</vt:lpstr>
      <vt:lpstr>Verdana</vt:lpstr>
      <vt:lpstr>Wingdings 2</vt:lpstr>
      <vt:lpstr>Solstice</vt:lpstr>
      <vt:lpstr>Geog 360 Human Geography</vt:lpstr>
      <vt:lpstr>Learning objectives</vt:lpstr>
      <vt:lpstr>Purpose of Geog 360: Human Geography</vt:lpstr>
      <vt:lpstr>PowerPoint Presentation</vt:lpstr>
      <vt:lpstr>3x5 card</vt:lpstr>
      <vt:lpstr>Do you know Ted?</vt:lpstr>
      <vt:lpstr>1. What is Geography?</vt:lpstr>
      <vt:lpstr>2. Key concepts</vt:lpstr>
      <vt:lpstr>PowerPoint Presentation</vt:lpstr>
      <vt:lpstr>3. Space, Place, and Time</vt:lpstr>
      <vt:lpstr>Music lyrics example </vt:lpstr>
      <vt:lpstr>Space and place exercise</vt:lpstr>
      <vt:lpstr>Which of the following is an example of a place-name?</vt:lpstr>
      <vt:lpstr>Which of the following is an example of a place-name?</vt:lpstr>
      <vt:lpstr>Which of the following is an example of space?</vt:lpstr>
      <vt:lpstr>Which of the following is an example of space?</vt:lpstr>
      <vt:lpstr>Which of the following is an example of sense of place?</vt:lpstr>
      <vt:lpstr>Which of the following is an example of sense of place?</vt:lpstr>
      <vt:lpstr>Which of the following indicates the time period?</vt:lpstr>
      <vt:lpstr>Which of the following indicates the time period?</vt:lpstr>
      <vt:lpstr>Space and place exercise</vt:lpstr>
      <vt:lpstr>3. Time</vt:lpstr>
      <vt:lpstr>4. Scale</vt:lpstr>
      <vt:lpstr>5. 5 Traditions of Geography</vt:lpstr>
      <vt:lpstr>5. 5 Traditions (cont.)</vt:lpstr>
      <vt:lpstr>Learning Objections of Geog 360: Human Geography</vt:lpstr>
      <vt:lpstr>Syllabus – course tasks</vt:lpstr>
      <vt:lpstr>Finding e-books and articles</vt:lpstr>
      <vt:lpstr>Readings &amp; Note taking</vt:lpstr>
    </vt:vector>
  </TitlesOfParts>
  <Company>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 360 Human Geography</dc:title>
  <dc:creator>Christine Jocoy</dc:creator>
  <cp:lastModifiedBy>Christine Jocoy</cp:lastModifiedBy>
  <cp:revision>62</cp:revision>
  <cp:lastPrinted>2017-01-25T19:00:53Z</cp:lastPrinted>
  <dcterms:created xsi:type="dcterms:W3CDTF">2015-01-20T19:55:17Z</dcterms:created>
  <dcterms:modified xsi:type="dcterms:W3CDTF">2019-01-23T04:39:55Z</dcterms:modified>
</cp:coreProperties>
</file>