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5" r:id="rId11"/>
    <p:sldId id="274" r:id="rId12"/>
    <p:sldId id="275" r:id="rId13"/>
    <p:sldId id="269" r:id="rId14"/>
    <p:sldId id="276" r:id="rId15"/>
    <p:sldId id="270" r:id="rId16"/>
    <p:sldId id="273" r:id="rId17"/>
    <p:sldId id="271" r:id="rId18"/>
    <p:sldId id="286" r:id="rId19"/>
    <p:sldId id="282" r:id="rId20"/>
    <p:sldId id="283" r:id="rId21"/>
    <p:sldId id="278" r:id="rId22"/>
    <p:sldId id="277" r:id="rId23"/>
    <p:sldId id="284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6DB0-D957-43B6-9393-1F01403B614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1907-4EC5-46CC-A98D-E64B9F48A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6DB0-D957-43B6-9393-1F01403B614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1907-4EC5-46CC-A98D-E64B9F48A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6DB0-D957-43B6-9393-1F01403B614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1907-4EC5-46CC-A98D-E64B9F48A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6DB0-D957-43B6-9393-1F01403B614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1907-4EC5-46CC-A98D-E64B9F48A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6DB0-D957-43B6-9393-1F01403B614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1907-4EC5-46CC-A98D-E64B9F48A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6DB0-D957-43B6-9393-1F01403B614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1907-4EC5-46CC-A98D-E64B9F48A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6DB0-D957-43B6-9393-1F01403B614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1907-4EC5-46CC-A98D-E64B9F48A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6DB0-D957-43B6-9393-1F01403B614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1907-4EC5-46CC-A98D-E64B9F48A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6DB0-D957-43B6-9393-1F01403B614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1907-4EC5-46CC-A98D-E64B9F48A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6DB0-D957-43B6-9393-1F01403B614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1907-4EC5-46CC-A98D-E64B9F48A4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6DB0-D957-43B6-9393-1F01403B614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C1907-4EC5-46CC-A98D-E64B9F48A4E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30C1907-4EC5-46CC-A98D-E64B9F48A4E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B546DB0-D957-43B6-9393-1F01403B6143}" type="datetimeFigureOut">
              <a:rPr lang="en-US" smtClean="0"/>
              <a:t>10/16/2019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9RRAd70kuA" TargetMode="External"/><Relationship Id="rId2" Type="http://schemas.openxmlformats.org/officeDocument/2006/relationships/hyperlink" Target="https://www.youtube.com/watch?v=DRL4PF2u9X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L7Ww5kpnIM" TargetMode="External"/><Relationship Id="rId2" Type="http://schemas.openxmlformats.org/officeDocument/2006/relationships/hyperlink" Target="https://www.youtube.com/watch?v=BAKRKZq_Ebo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Qualitative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Geog</a:t>
            </a:r>
            <a:r>
              <a:rPr lang="en-US" dirty="0" smtClean="0"/>
              <a:t> 360 Human Geography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6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Qualitative Methods continued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Geog</a:t>
            </a:r>
            <a:r>
              <a:rPr lang="en-US" dirty="0" smtClean="0"/>
              <a:t> 360 Human Geography</a:t>
            </a:r>
          </a:p>
          <a:p>
            <a:r>
              <a:rPr lang="en-US" dirty="0" smtClean="0"/>
              <a:t>Week </a:t>
            </a:r>
            <a:r>
              <a:rPr lang="en-US" dirty="0"/>
              <a:t>9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lvl="0" indent="-45720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Describe characteristics of qualitative methods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Describe participant observation methods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Describe the content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&amp; format 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of field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notes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sz="3600" dirty="0" smtClean="0"/>
              <a:t>Analyze textual data using coding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63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4. Analyzing qualitative </a:t>
            </a:r>
            <a:r>
              <a:rPr lang="en-US" sz="4000" dirty="0" smtClean="0"/>
              <a:t>data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96200" cy="5287962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Qualitative coding - Process of creating categories to understand more generalizable patterns &amp; </a:t>
            </a:r>
            <a:r>
              <a:rPr lang="en-US" dirty="0" smtClean="0"/>
              <a:t>explanations</a:t>
            </a: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2400" dirty="0" smtClean="0"/>
              <a:t>Coding for themes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Theoretical code – </a:t>
            </a:r>
            <a:r>
              <a:rPr lang="en-US" dirty="0"/>
              <a:t>derived from existing studies (</a:t>
            </a:r>
            <a:r>
              <a:rPr lang="en-US" dirty="0" smtClean="0"/>
              <a:t>literature), (</a:t>
            </a:r>
            <a:r>
              <a:rPr lang="en-US" dirty="0" err="1" smtClean="0"/>
              <a:t>e.g.“geography</a:t>
            </a:r>
            <a:r>
              <a:rPr lang="en-US" dirty="0" smtClean="0"/>
              <a:t> of fear” </a:t>
            </a:r>
            <a:r>
              <a:rPr lang="en-US" dirty="0" err="1" smtClean="0"/>
              <a:t>Wesely</a:t>
            </a:r>
            <a:r>
              <a:rPr lang="en-US" dirty="0" smtClean="0"/>
              <a:t> &amp; </a:t>
            </a:r>
            <a:r>
              <a:rPr lang="en-US" dirty="0" err="1" smtClean="0"/>
              <a:t>Gaarder</a:t>
            </a:r>
            <a:r>
              <a:rPr lang="en-US" dirty="0" smtClean="0"/>
              <a:t>, 2004)</a:t>
            </a: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96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Research question(s):</a:t>
            </a:r>
            <a:endParaRPr lang="en-US" dirty="0"/>
          </a:p>
          <a:p>
            <a:r>
              <a:rPr lang="en-US" b="1" dirty="0"/>
              <a:t>What is the geography of fear and anxiety on campus? </a:t>
            </a:r>
            <a:endParaRPr lang="en-US" b="1" dirty="0" smtClean="0"/>
          </a:p>
          <a:p>
            <a:r>
              <a:rPr lang="en-US" b="1" dirty="0" smtClean="0"/>
              <a:t>What </a:t>
            </a:r>
            <a:r>
              <a:rPr lang="en-US" b="1" dirty="0"/>
              <a:t>locations (places and spaces) are associated with feelings of fear </a:t>
            </a:r>
            <a:r>
              <a:rPr lang="en-US" dirty="0"/>
              <a:t>(e.g., feeling unsafe due to risk of violence, harassment, or other physical harm or feeling violated due to loss or damage to property) </a:t>
            </a:r>
            <a:endParaRPr lang="en-US" dirty="0" smtClean="0"/>
          </a:p>
          <a:p>
            <a:r>
              <a:rPr lang="en-US" b="1" dirty="0"/>
              <a:t>What locations </a:t>
            </a:r>
            <a:r>
              <a:rPr lang="en-US" b="1" dirty="0" smtClean="0"/>
              <a:t>are </a:t>
            </a:r>
            <a:r>
              <a:rPr lang="en-US" b="1" dirty="0"/>
              <a:t>associated with feelings of </a:t>
            </a:r>
            <a:r>
              <a:rPr lang="en-US" b="1" dirty="0" smtClean="0"/>
              <a:t>anxiety </a:t>
            </a:r>
            <a:r>
              <a:rPr lang="en-US" dirty="0"/>
              <a:t>(e.g., feeling anxious, nervous, or worried due to risk of failure, confrontation, being penalized, feeling uncomfortable)? </a:t>
            </a:r>
          </a:p>
        </p:txBody>
      </p:sp>
    </p:spTree>
    <p:extLst>
      <p:ext uri="{BB962C8B-B14F-4D97-AF65-F5344CB8AC3E}">
        <p14:creationId xmlns:p14="http://schemas.microsoft.com/office/powerpoint/2010/main" val="32375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Coding </a:t>
            </a:r>
            <a:r>
              <a:rPr lang="en-US" sz="4000" dirty="0"/>
              <a:t>travel diaries &amp; field </a:t>
            </a:r>
            <a:r>
              <a:rPr lang="en-US" sz="4000" dirty="0" smtClean="0"/>
              <a:t>notes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96200" cy="528796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smtClean="0"/>
              <a:t>Ex: DE2</a:t>
            </a:r>
          </a:p>
          <a:p>
            <a:pPr marL="114300" lvl="1" indent="0">
              <a:buClr>
                <a:schemeClr val="accent1"/>
              </a:buClr>
              <a:buNone/>
            </a:pPr>
            <a:r>
              <a:rPr lang="en-US" dirty="0"/>
              <a:t>Types of </a:t>
            </a:r>
            <a:r>
              <a:rPr lang="en-US" dirty="0" smtClean="0"/>
              <a:t>emotions:  </a:t>
            </a:r>
          </a:p>
          <a:p>
            <a:pPr marL="114300" lvl="1" indent="0">
              <a:buClr>
                <a:schemeClr val="accent1"/>
              </a:buClr>
              <a:buNone/>
            </a:pPr>
            <a:r>
              <a:rPr lang="en-US" dirty="0" smtClean="0"/>
              <a:t>What kind of emotions do students associate with places on campus?</a:t>
            </a:r>
          </a:p>
          <a:p>
            <a:pPr marL="114300" lvl="1" indent="0">
              <a:buClr>
                <a:schemeClr val="accent1"/>
              </a:buClr>
              <a:buNone/>
            </a:pPr>
            <a:r>
              <a:rPr lang="en-US" dirty="0" smtClean="0"/>
              <a:t>Where and when do they feel fear? </a:t>
            </a:r>
          </a:p>
          <a:p>
            <a:pPr marL="114300" lvl="1" indent="0">
              <a:buClr>
                <a:schemeClr val="accent1"/>
              </a:buClr>
              <a:buNone/>
            </a:pPr>
            <a:r>
              <a:rPr lang="en-US" dirty="0" smtClean="0"/>
              <a:t>Where and when do they feel anxious?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069976"/>
              </p:ext>
            </p:extLst>
          </p:nvPr>
        </p:nvGraphicFramePr>
        <p:xfrm>
          <a:off x="990600" y="3657600"/>
          <a:ext cx="609600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Fear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Anxiety related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Bodily harm, assault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Embarrassment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</a:t>
                      </a:r>
                      <a:r>
                        <a:rPr lang="en-US" baseline="0" dirty="0" smtClean="0"/>
                        <a:t>s of 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 to 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Feeling</a:t>
                      </a:r>
                      <a:r>
                        <a:rPr lang="en-US" baseline="0" dirty="0" smtClean="0"/>
                        <a:t> uncomfortable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Victim</a:t>
                      </a:r>
                      <a:r>
                        <a:rPr lang="en-US" baseline="0" dirty="0" smtClean="0"/>
                        <a:t> of crime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Worrying</a:t>
                      </a:r>
                      <a:r>
                        <a:rPr lang="en-US" baseline="0" dirty="0" smtClean="0"/>
                        <a:t> about being late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Nervous</a:t>
                      </a:r>
                      <a:r>
                        <a:rPr lang="en-US" baseline="0" dirty="0" smtClean="0"/>
                        <a:t> about talking/seeing someone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90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Types of codes (Richards)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Types of Codes</a:t>
            </a:r>
          </a:p>
          <a:p>
            <a:pPr marL="868680" lvl="1" indent="-457200">
              <a:buFont typeface="+mj-lt"/>
              <a:buAutoNum type="alphaLcParenR"/>
            </a:pPr>
            <a:r>
              <a:rPr lang="en-US" dirty="0" smtClean="0"/>
              <a:t>Topic </a:t>
            </a:r>
            <a:r>
              <a:rPr lang="en-US" dirty="0"/>
              <a:t>– subject term, theme </a:t>
            </a:r>
          </a:p>
          <a:p>
            <a:pPr marL="1234440" lvl="2" indent="-457200">
              <a:buFont typeface="+mj-lt"/>
              <a:buAutoNum type="arabicPeriod"/>
            </a:pPr>
            <a:r>
              <a:rPr lang="en-US" dirty="0" smtClean="0"/>
              <a:t>Theoretical – derived from existing studies (literature ), </a:t>
            </a:r>
            <a:r>
              <a:rPr lang="en-US" dirty="0"/>
              <a:t>h</a:t>
            </a:r>
            <a:r>
              <a:rPr lang="en-US" dirty="0" smtClean="0"/>
              <a:t>ypotheses or research questions (</a:t>
            </a:r>
            <a:r>
              <a:rPr lang="en-US" dirty="0" err="1"/>
              <a:t>e.g.“geography</a:t>
            </a:r>
            <a:r>
              <a:rPr lang="en-US" dirty="0"/>
              <a:t> of fear” (</a:t>
            </a:r>
            <a:r>
              <a:rPr lang="en-US" dirty="0" err="1" smtClean="0"/>
              <a:t>Wesely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/>
              <a:t>Gaarder</a:t>
            </a:r>
            <a:r>
              <a:rPr lang="en-US" dirty="0"/>
              <a:t>, 2004</a:t>
            </a:r>
            <a:r>
              <a:rPr lang="en-US" dirty="0" smtClean="0"/>
              <a:t>)</a:t>
            </a:r>
          </a:p>
          <a:p>
            <a:pPr marL="868680" lvl="1" indent="-457200">
              <a:buFont typeface="+mj-lt"/>
              <a:buAutoNum type="alphaLcParenR"/>
            </a:pPr>
            <a:r>
              <a:rPr lang="en-US" dirty="0" smtClean="0"/>
              <a:t>Descriptive  - information about case attributes like gender, age, position, size, distance, location, building type</a:t>
            </a:r>
            <a:endParaRPr lang="en-US" dirty="0"/>
          </a:p>
          <a:p>
            <a:pPr marL="868680" lvl="1" indent="-457200">
              <a:buFont typeface="+mj-lt"/>
              <a:buAutoNum type="alphaLcParenR"/>
            </a:pPr>
            <a:r>
              <a:rPr lang="en-US" dirty="0" smtClean="0"/>
              <a:t>Analytical – ideas about connections between topics; connotation; codes that indicate interpretation &amp; reflection on meaning of the data (ex. Rationale for being there; Negative feelings; sense of place)</a:t>
            </a:r>
          </a:p>
        </p:txBody>
      </p:sp>
    </p:spTree>
    <p:extLst>
      <p:ext uri="{BB962C8B-B14F-4D97-AF65-F5344CB8AC3E}">
        <p14:creationId xmlns:p14="http://schemas.microsoft.com/office/powerpoint/2010/main" val="347281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References on coding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Read </a:t>
            </a:r>
            <a:r>
              <a:rPr lang="en-US" sz="2400" dirty="0" err="1" smtClean="0"/>
              <a:t>chp</a:t>
            </a:r>
            <a:r>
              <a:rPr lang="en-US" sz="2400" dirty="0" smtClean="0"/>
              <a:t> 5 of Richards, on </a:t>
            </a:r>
            <a:r>
              <a:rPr lang="en-US" sz="2400" dirty="0" err="1" smtClean="0"/>
              <a:t>BeachBoard</a:t>
            </a:r>
            <a:r>
              <a:rPr lang="en-US" sz="2400" dirty="0" smtClean="0"/>
              <a:t> especially the boxes</a:t>
            </a:r>
          </a:p>
          <a:p>
            <a:r>
              <a:rPr lang="en-US" sz="2400" dirty="0" smtClean="0"/>
              <a:t>Lofgren, Kent. “Qualitative </a:t>
            </a:r>
            <a:r>
              <a:rPr lang="en-US" sz="2400" dirty="0"/>
              <a:t>analysis of interview data: A step-by-step </a:t>
            </a:r>
            <a:r>
              <a:rPr lang="en-US" sz="2400" dirty="0" smtClean="0"/>
              <a:t>guide”</a:t>
            </a:r>
            <a:r>
              <a:rPr lang="en-US" sz="2400" dirty="0"/>
              <a:t>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www.youtube.com/watch?v=DRL4PF2u9XA</a:t>
            </a:r>
            <a:endParaRPr lang="en-US" sz="2400" dirty="0" smtClean="0"/>
          </a:p>
          <a:p>
            <a:pPr lvl="1"/>
            <a:r>
              <a:rPr lang="en-US" dirty="0" smtClean="0"/>
              <a:t>Process of associating text with a category</a:t>
            </a:r>
          </a:p>
          <a:p>
            <a:pPr lvl="1"/>
            <a:endParaRPr lang="en-US" dirty="0"/>
          </a:p>
          <a:p>
            <a:pPr marL="114300" indent="0">
              <a:buNone/>
            </a:pPr>
            <a:r>
              <a:rPr lang="en-US" sz="2400" dirty="0" smtClean="0"/>
              <a:t>NVIVO software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000" dirty="0"/>
              <a:t>Coding</a:t>
            </a:r>
          </a:p>
          <a:p>
            <a:pPr marL="114300" indent="0">
              <a:buNone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www.youtube.com/watch?v=z9RRAd70kuA</a:t>
            </a: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Additional Resources on Coding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What is a code? </a:t>
            </a:r>
          </a:p>
          <a:p>
            <a:pPr lvl="1"/>
            <a:r>
              <a:rPr lang="en-US" dirty="0">
                <a:hlinkClick r:id="rId2"/>
              </a:rPr>
              <a:t>https://www.youtube.com/watch?v=BAKRKZq_Ebo</a:t>
            </a:r>
            <a:endParaRPr lang="en-US" dirty="0"/>
          </a:p>
          <a:p>
            <a:pPr lvl="1"/>
            <a:r>
              <a:rPr lang="en-US" dirty="0"/>
              <a:t>How to Know You Are Coding Correctly: Qualitative Research Methods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www.youtube.com/watch?v=iL7Ww5kpnIM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Source</a:t>
            </a:r>
            <a:r>
              <a:rPr lang="en-US" dirty="0" smtClean="0"/>
              <a:t>: Duke Mod-U. Practical Modular Lessons on Social </a:t>
            </a:r>
            <a:r>
              <a:rPr lang="en-US" dirty="0"/>
              <a:t>Science Methods, YOUR GUIDE TO QUALITATIVE METHODS </a:t>
            </a:r>
            <a:r>
              <a:rPr lang="en-US" dirty="0" smtClean="0"/>
              <a:t>https</a:t>
            </a:r>
            <a:r>
              <a:rPr lang="en-US" dirty="0"/>
              <a:t>://modu.ssri.duke.edu/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Step 1: Read over diary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96200" cy="528796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Step 2: In your notes or on a separate sheet of paper</a:t>
            </a:r>
          </a:p>
          <a:p>
            <a:pPr marL="571500" indent="-457200">
              <a:buAutoNum type="arabicPeriod"/>
            </a:pPr>
            <a:r>
              <a:rPr lang="en-US" dirty="0"/>
              <a:t>Write down all the emotions mentioned. </a:t>
            </a:r>
          </a:p>
          <a:p>
            <a:pPr marL="411480" lvl="1" indent="0">
              <a:buNone/>
            </a:pPr>
            <a:r>
              <a:rPr lang="en-US" dirty="0"/>
              <a:t>Examples: Fear, Anxiety, Happy, Sad, Bored, Excited, etc.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List types of locations identified in </a:t>
            </a:r>
            <a:r>
              <a:rPr lang="en-US" dirty="0" smtClean="0"/>
              <a:t>diary for fear or anxiety.</a:t>
            </a:r>
            <a:endParaRPr lang="en-US" dirty="0"/>
          </a:p>
          <a:p>
            <a:pPr marL="868680" lvl="1" indent="-457200">
              <a:buFont typeface="+mj-lt"/>
              <a:buAutoNum type="alphaLcPeriod"/>
            </a:pPr>
            <a:r>
              <a:rPr lang="en-US" dirty="0"/>
              <a:t>Classroom, parking lot, path, bathroom, food location, etc.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List types of fear and anxiety </a:t>
            </a:r>
            <a:r>
              <a:rPr lang="en-US" dirty="0" smtClean="0"/>
              <a:t>mentioned.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24168"/>
              </p:ext>
            </p:extLst>
          </p:nvPr>
        </p:nvGraphicFramePr>
        <p:xfrm>
          <a:off x="990600" y="3886200"/>
          <a:ext cx="609600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Fear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Anxiety related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Bodily harm, assault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Embarrassment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</a:t>
                      </a:r>
                      <a:r>
                        <a:rPr lang="en-US" baseline="0" dirty="0" smtClean="0"/>
                        <a:t>s of 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 to 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Feeling</a:t>
                      </a:r>
                      <a:r>
                        <a:rPr lang="en-US" baseline="0" dirty="0" smtClean="0"/>
                        <a:t> uncomfortable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Victim</a:t>
                      </a:r>
                      <a:r>
                        <a:rPr lang="en-US" baseline="0" dirty="0" smtClean="0"/>
                        <a:t> of crime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Worrying</a:t>
                      </a:r>
                      <a:r>
                        <a:rPr lang="en-US" baseline="0" dirty="0" smtClean="0"/>
                        <a:t> about being late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Nervous</a:t>
                      </a:r>
                      <a:r>
                        <a:rPr lang="en-US" baseline="0" dirty="0" smtClean="0"/>
                        <a:t> about talking/seeing someone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7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lvl="0" indent="-457200">
              <a:buFont typeface="+mj-lt"/>
              <a:buAutoNum type="arabicPeriod"/>
            </a:pPr>
            <a:r>
              <a:rPr lang="en-US" sz="3600" dirty="0"/>
              <a:t>Describe characteristics of qualitative methods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sz="3600" dirty="0"/>
              <a:t>Describe participant observation methods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3600" dirty="0"/>
              <a:t>Describe the content </a:t>
            </a:r>
            <a:r>
              <a:rPr lang="en-US" sz="3600" dirty="0" smtClean="0"/>
              <a:t>&amp; format </a:t>
            </a:r>
            <a:r>
              <a:rPr lang="en-US" sz="3600" dirty="0"/>
              <a:t>of field </a:t>
            </a:r>
            <a:r>
              <a:rPr lang="en-US" sz="3600" dirty="0" smtClean="0"/>
              <a:t>notes</a:t>
            </a:r>
            <a:endParaRPr lang="en-US" sz="3600" dirty="0"/>
          </a:p>
          <a:p>
            <a:pPr marL="571500" indent="-457200">
              <a:buFont typeface="+mj-lt"/>
              <a:buAutoNum type="arabicPeriod"/>
            </a:pPr>
            <a:r>
              <a:rPr lang="en-US" sz="3600" dirty="0" smtClean="0"/>
              <a:t>Analyze textual data using coding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988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48000" cy="2697162"/>
          </a:xfrm>
        </p:spPr>
        <p:txBody>
          <a:bodyPr/>
          <a:lstStyle/>
          <a:p>
            <a:r>
              <a:rPr lang="en-US" dirty="0" smtClean="0"/>
              <a:t>Step 3: Create codes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55777"/>
            <a:ext cx="5037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9600"/>
            <a:ext cx="8392588" cy="642375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97" y="152400"/>
            <a:ext cx="7620000" cy="1143000"/>
          </a:xfrm>
        </p:spPr>
        <p:txBody>
          <a:bodyPr/>
          <a:lstStyle/>
          <a:p>
            <a:r>
              <a:rPr lang="en-US" dirty="0" smtClean="0"/>
              <a:t>Step 4: code data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676" y="245969"/>
            <a:ext cx="9306100" cy="6412684"/>
          </a:xfrm>
        </p:spPr>
      </p:pic>
    </p:spTree>
    <p:extLst>
      <p:ext uri="{BB962C8B-B14F-4D97-AF65-F5344CB8AC3E}">
        <p14:creationId xmlns:p14="http://schemas.microsoft.com/office/powerpoint/2010/main" val="19599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133600" cy="2849562"/>
          </a:xfrm>
        </p:spPr>
        <p:txBody>
          <a:bodyPr/>
          <a:lstStyle/>
          <a:p>
            <a:r>
              <a:rPr lang="en-US" dirty="0" smtClean="0"/>
              <a:t>Step 4: Analyze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55777"/>
            <a:ext cx="5037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7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Qualitative </a:t>
            </a:r>
            <a:r>
              <a:rPr lang="en-US" dirty="0"/>
              <a:t>field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en-US" sz="3600" dirty="0" smtClean="0"/>
              <a:t>Def. - Methods </a:t>
            </a:r>
            <a:r>
              <a:rPr lang="en-US" sz="3600" dirty="0"/>
              <a:t>to understand people’s experiences </a:t>
            </a:r>
            <a:r>
              <a:rPr lang="en-US" sz="3600" dirty="0" smtClean="0"/>
              <a:t>by </a:t>
            </a:r>
            <a:r>
              <a:rPr lang="en-US" sz="3600" dirty="0"/>
              <a:t>observing </a:t>
            </a:r>
            <a:r>
              <a:rPr lang="en-US" sz="3600" dirty="0" smtClean="0"/>
              <a:t>&amp; listening </a:t>
            </a:r>
            <a:r>
              <a:rPr lang="en-US" sz="3600" dirty="0"/>
              <a:t>to the ways in which they </a:t>
            </a:r>
            <a:r>
              <a:rPr lang="en-US" sz="3600" dirty="0" smtClean="0"/>
              <a:t>behave</a:t>
            </a:r>
            <a:r>
              <a:rPr lang="en-US" sz="3600" dirty="0"/>
              <a:t> &amp;</a:t>
            </a:r>
            <a:r>
              <a:rPr lang="en-US" sz="3600" dirty="0" smtClean="0"/>
              <a:t> account </a:t>
            </a:r>
            <a:r>
              <a:rPr lang="en-US" sz="3600" dirty="0"/>
              <a:t>for their lives </a:t>
            </a:r>
            <a:r>
              <a:rPr lang="en-US" sz="3600" dirty="0" smtClean="0"/>
              <a:t>&amp; activities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61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lvl="0" indent="-457200">
              <a:buFont typeface="+mj-lt"/>
              <a:buAutoNum type="arabicPeriod"/>
            </a:pPr>
            <a:r>
              <a:rPr lang="en-US" sz="2400" dirty="0"/>
              <a:t>Creates textual or linguistic data 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sz="2400" dirty="0"/>
              <a:t>Provides context and history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sz="2400" dirty="0"/>
              <a:t>Allows researchers to engage with informants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sz="2400" dirty="0"/>
              <a:t>Involves iterative analysis</a:t>
            </a:r>
          </a:p>
          <a:p>
            <a:pPr marL="868680" lvl="1" indent="-457200">
              <a:buFont typeface="+mj-lt"/>
              <a:buAutoNum type="alphaLcParenR"/>
            </a:pPr>
            <a:r>
              <a:rPr lang="en-US" dirty="0"/>
              <a:t>Moving back &amp; forth </a:t>
            </a:r>
            <a:r>
              <a:rPr lang="en-US" dirty="0" err="1"/>
              <a:t>betw</a:t>
            </a:r>
            <a:r>
              <a:rPr lang="en-US" dirty="0"/>
              <a:t> field observations &amp; interpretation of data 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sz="2400" dirty="0"/>
              <a:t>Has smaller sample sizes</a:t>
            </a:r>
          </a:p>
          <a:p>
            <a:pPr marL="868680" lvl="1" indent="-457200">
              <a:buFont typeface="+mj-lt"/>
              <a:buAutoNum type="alphaLcParenR"/>
            </a:pPr>
            <a:r>
              <a:rPr lang="en-US" dirty="0"/>
              <a:t>More in-depth data collection; hypothesis generation as goal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sz="2400" dirty="0"/>
              <a:t>Uses theoretical sampling </a:t>
            </a:r>
          </a:p>
          <a:p>
            <a:pPr marL="868680" lvl="1" indent="-457200">
              <a:buFont typeface="+mj-lt"/>
              <a:buAutoNum type="alphaLcParenR"/>
            </a:pPr>
            <a:r>
              <a:rPr lang="en-US" dirty="0"/>
              <a:t>Informants selected on basis of targeting people engaged in topic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sz="2400" dirty="0"/>
              <a:t>Uses open-ended questions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/>
              <a:t>Listen to not only what is being said but how to assess motivation behind remarks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7856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800" dirty="0" smtClean="0"/>
              <a:t>Enables </a:t>
            </a:r>
            <a:r>
              <a:rPr lang="en-US" sz="2800" dirty="0"/>
              <a:t>interpretation of actions, feelings, values, motivations and constraints shaping people’s geographic </a:t>
            </a:r>
            <a:r>
              <a:rPr lang="en-US" sz="2800" dirty="0" smtClean="0"/>
              <a:t>behavior</a:t>
            </a:r>
            <a:endParaRPr lang="en-US" sz="2800" dirty="0"/>
          </a:p>
          <a:p>
            <a:pPr marL="571500" lvl="0" indent="-457200">
              <a:buFont typeface="+mj-lt"/>
              <a:buAutoNum type="arabicPeriod"/>
            </a:pPr>
            <a:r>
              <a:rPr lang="en-US" sz="2800" dirty="0"/>
              <a:t>Examines ways people make sense of complex issues.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800" dirty="0"/>
              <a:t>Gathers info on a range of experiences rather than the most common ones.</a:t>
            </a:r>
          </a:p>
        </p:txBody>
      </p:sp>
    </p:spTree>
    <p:extLst>
      <p:ext uri="{BB962C8B-B14F-4D97-AF65-F5344CB8AC3E}">
        <p14:creationId xmlns:p14="http://schemas.microsoft.com/office/powerpoint/2010/main" val="117842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2. Participant observation </a:t>
            </a:r>
            <a:br>
              <a:rPr lang="en-US" sz="3600" dirty="0" smtClean="0"/>
            </a:br>
            <a:r>
              <a:rPr lang="en-US" sz="3600" dirty="0" smtClean="0"/>
              <a:t>(core method of ethnography)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lvl="0" indent="-457200">
              <a:buFont typeface="+mj-lt"/>
              <a:buAutoNum type="arabicPeriod"/>
            </a:pPr>
            <a:r>
              <a:rPr lang="en-US" sz="2400" dirty="0"/>
              <a:t>Accurate watching and noting of phenomena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sz="2400" dirty="0"/>
              <a:t>Continuum between observing and participating </a:t>
            </a:r>
            <a:r>
              <a:rPr lang="en-US" sz="2400" dirty="0" smtClean="0"/>
              <a:t> (see Box 7.2 p. 256-7 in </a:t>
            </a:r>
            <a:r>
              <a:rPr lang="en-US" sz="2400" dirty="0" err="1" smtClean="0"/>
              <a:t>Hoggart</a:t>
            </a:r>
            <a:r>
              <a:rPr lang="en-US" sz="2400" dirty="0" smtClean="0"/>
              <a:t> et al 2002)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sz="2400" dirty="0"/>
              <a:t>Objectives</a:t>
            </a:r>
          </a:p>
          <a:p>
            <a:pPr marL="868680" lvl="1" indent="-457200">
              <a:buFont typeface="+mj-lt"/>
              <a:buAutoNum type="alphaLcParenR"/>
            </a:pPr>
            <a:r>
              <a:rPr lang="en-US" sz="2400" dirty="0" smtClean="0"/>
              <a:t>Gathering rich detail </a:t>
            </a:r>
          </a:p>
          <a:p>
            <a:pPr marL="868680" lvl="1" indent="-457200">
              <a:buFont typeface="+mj-lt"/>
              <a:buAutoNum type="alphaLcParenR"/>
            </a:pPr>
            <a:r>
              <a:rPr lang="en-US" sz="2400" dirty="0" smtClean="0"/>
              <a:t>Counting </a:t>
            </a:r>
            <a:r>
              <a:rPr lang="en-US" sz="2400" dirty="0"/>
              <a:t>– events, objects relationship </a:t>
            </a:r>
            <a:r>
              <a:rPr lang="en-US" sz="2400" dirty="0" smtClean="0"/>
              <a:t>(ex: </a:t>
            </a:r>
            <a:r>
              <a:rPr lang="en-US" sz="2400" dirty="0" err="1" smtClean="0"/>
              <a:t>ped</a:t>
            </a:r>
            <a:r>
              <a:rPr lang="en-US" sz="2400" dirty="0" smtClean="0"/>
              <a:t> </a:t>
            </a:r>
            <a:r>
              <a:rPr lang="en-US" sz="2400" dirty="0"/>
              <a:t>&amp; bike counts)</a:t>
            </a:r>
          </a:p>
          <a:p>
            <a:pPr marL="868680" lvl="1" indent="-457200">
              <a:buFont typeface="+mj-lt"/>
              <a:buAutoNum type="alphaLcParenR"/>
            </a:pPr>
            <a:r>
              <a:rPr lang="en-US" sz="2400" dirty="0"/>
              <a:t>Complementing – additional data to complement other data; collected to help target later data collection (ex: census and </a:t>
            </a:r>
            <a:r>
              <a:rPr lang="en-US" sz="2400" dirty="0" smtClean="0"/>
              <a:t>ground </a:t>
            </a:r>
            <a:r>
              <a:rPr lang="en-US" sz="2400" dirty="0" err="1" smtClean="0"/>
              <a:t>truthing</a:t>
            </a:r>
            <a:r>
              <a:rPr lang="en-US" sz="2400" dirty="0" smtClean="0"/>
              <a:t>)</a:t>
            </a:r>
          </a:p>
          <a:p>
            <a:pPr marL="868680" lvl="1" indent="-457200">
              <a:buFont typeface="+mj-lt"/>
              <a:buAutoNum type="alphaLcParenR"/>
            </a:pPr>
            <a:r>
              <a:rPr lang="en-US" sz="2400" dirty="0"/>
              <a:t>C</a:t>
            </a:r>
            <a:r>
              <a:rPr lang="en-US" sz="2400" dirty="0" smtClean="0"/>
              <a:t>ontextualizing </a:t>
            </a:r>
            <a:r>
              <a:rPr lang="en-US" sz="2400" dirty="0"/>
              <a:t>– first hand experience often to supplement other knowledge (ex. Bus </a:t>
            </a:r>
            <a:r>
              <a:rPr lang="en-US" sz="2400" dirty="0" smtClean="0"/>
              <a:t>routes/time </a:t>
            </a:r>
            <a:r>
              <a:rPr lang="en-US" sz="2400" dirty="0"/>
              <a:t>tables vs. riding experience)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8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0" indent="-457200">
              <a:buFont typeface="+mj-lt"/>
              <a:buAutoNum type="arabicPeriod" startAt="4"/>
            </a:pPr>
            <a:r>
              <a:rPr lang="en-US" dirty="0"/>
              <a:t>Important to consider impact of action while collecting data (ethics)</a:t>
            </a:r>
          </a:p>
          <a:p>
            <a:pPr marL="571500" lvl="0" indent="-457200">
              <a:buFont typeface="+mj-lt"/>
              <a:buAutoNum type="arabicPeriod" startAt="5"/>
            </a:pPr>
            <a:r>
              <a:rPr lang="en-US" dirty="0" smtClean="0"/>
              <a:t>Recording decisions: choice </a:t>
            </a:r>
            <a:r>
              <a:rPr lang="en-US" dirty="0"/>
              <a:t>of setting, access, your position in research setting, talking and listening, recording data for recall</a:t>
            </a:r>
          </a:p>
          <a:p>
            <a:pPr marL="571500" lvl="0" indent="-457200">
              <a:buFont typeface="+mj-lt"/>
              <a:buAutoNum type="arabicPeriod" startAt="5"/>
            </a:pPr>
            <a:r>
              <a:rPr lang="en-US" dirty="0"/>
              <a:t>Participatory mapping – particular </a:t>
            </a:r>
            <a:r>
              <a:rPr lang="en-US" dirty="0" smtClean="0"/>
              <a:t>type </a:t>
            </a:r>
            <a:r>
              <a:rPr lang="en-US" dirty="0"/>
              <a:t>of participation observation</a:t>
            </a:r>
          </a:p>
          <a:p>
            <a:pPr marL="868680" lvl="1" indent="-457200">
              <a:buFont typeface="+mj-lt"/>
              <a:buAutoNum type="alphaLcParenR"/>
            </a:pPr>
            <a:r>
              <a:rPr lang="en-US" dirty="0"/>
              <a:t>Mapping socially significant patterns; locating markers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7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Field notes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Example in Box 7.6 p281 </a:t>
            </a:r>
            <a:r>
              <a:rPr lang="en-US" dirty="0"/>
              <a:t>in </a:t>
            </a:r>
            <a:r>
              <a:rPr lang="en-US" dirty="0" err="1"/>
              <a:t>Hoggart</a:t>
            </a:r>
            <a:r>
              <a:rPr lang="en-US" dirty="0"/>
              <a:t> et al</a:t>
            </a:r>
            <a:r>
              <a:rPr lang="en-US" dirty="0" smtClean="0"/>
              <a:t>. &amp; template on </a:t>
            </a:r>
            <a:r>
              <a:rPr lang="en-US" dirty="0" err="1" smtClean="0"/>
              <a:t>BeachBoard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2800" dirty="0" smtClean="0"/>
              <a:t>Describe </a:t>
            </a:r>
            <a:r>
              <a:rPr lang="en-US" sz="2800" dirty="0"/>
              <a:t>behavior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800" dirty="0"/>
              <a:t>Descriptions without evaluation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800" dirty="0"/>
              <a:t>Describe physical environment as if through the lens of a </a:t>
            </a:r>
            <a:r>
              <a:rPr lang="en-US" sz="2800" dirty="0" smtClean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40523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7" y="838200"/>
            <a:ext cx="64417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8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905</Words>
  <Application>Microsoft Office PowerPoint</Application>
  <PresentationFormat>On-screen Show (4:3)</PresentationFormat>
  <Paragraphs>129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</vt:lpstr>
      <vt:lpstr>Adjacency</vt:lpstr>
      <vt:lpstr>Qualitative Methods</vt:lpstr>
      <vt:lpstr>Learning Objectives</vt:lpstr>
      <vt:lpstr>1. Qualitative field research</vt:lpstr>
      <vt:lpstr>Characteristics</vt:lpstr>
      <vt:lpstr>Benefits</vt:lpstr>
      <vt:lpstr>2. Participant observation  (core method of ethnography)</vt:lpstr>
      <vt:lpstr>PowerPoint Presentation</vt:lpstr>
      <vt:lpstr>3. Field notes </vt:lpstr>
      <vt:lpstr>PowerPoint Presentation</vt:lpstr>
      <vt:lpstr>PowerPoint Presentation</vt:lpstr>
      <vt:lpstr>Week 10 Qualitative Methods continued </vt:lpstr>
      <vt:lpstr>Learning Objectives</vt:lpstr>
      <vt:lpstr>4. Analyzing qualitative data</vt:lpstr>
      <vt:lpstr>DE research questions</vt:lpstr>
      <vt:lpstr>Coding travel diaries &amp; field notes</vt:lpstr>
      <vt:lpstr>4. Types of codes (Richards)</vt:lpstr>
      <vt:lpstr>4. References on coding methods</vt:lpstr>
      <vt:lpstr>Additional Resources on Coding</vt:lpstr>
      <vt:lpstr>Step 1: Read over diary </vt:lpstr>
      <vt:lpstr>Step 3: Create codes</vt:lpstr>
      <vt:lpstr>Step 4: code data </vt:lpstr>
      <vt:lpstr>PowerPoint Presentation</vt:lpstr>
      <vt:lpstr>Step 4: Analyze Data</vt:lpstr>
      <vt:lpstr>PowerPoint Presentation</vt:lpstr>
    </vt:vector>
  </TitlesOfParts>
  <Company>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 Methods</dc:title>
  <dc:creator>Christine Jocoy</dc:creator>
  <cp:lastModifiedBy>Christine Jocoy</cp:lastModifiedBy>
  <cp:revision>57</cp:revision>
  <dcterms:created xsi:type="dcterms:W3CDTF">2015-03-24T16:40:49Z</dcterms:created>
  <dcterms:modified xsi:type="dcterms:W3CDTF">2019-10-17T05:43:57Z</dcterms:modified>
</cp:coreProperties>
</file>