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 autoAdjust="0"/>
    <p:restoredTop sz="94660"/>
  </p:normalViewPr>
  <p:slideViewPr>
    <p:cSldViewPr>
      <p:cViewPr varScale="1">
        <p:scale>
          <a:sx n="86" d="100"/>
          <a:sy n="8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7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9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3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19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7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4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0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816796-0FF2-48E1-88B5-3A5BAA51B6CA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F3E2DE-CD05-421F-8C34-2D5A89D05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af.csulb.edu/maps/parkin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6bMDXdCKD0" TargetMode="External"/><Relationship Id="rId2" Type="http://schemas.openxmlformats.org/officeDocument/2006/relationships/hyperlink" Target="https://www.youtube.com/watch?v=sU2vVqbtR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Urban Geography/</a:t>
            </a:r>
            <a:br>
              <a:rPr lang="en-US" dirty="0" smtClean="0"/>
            </a:br>
            <a:r>
              <a:rPr lang="en-US" dirty="0" smtClean="0"/>
              <a:t>Political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Geog 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public 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Normative ideal or standard - open and accessible for unmediated interaction; interaction among diverse peoples</a:t>
            </a:r>
          </a:p>
          <a:p>
            <a:r>
              <a:rPr lang="en-US" dirty="0" smtClean="0"/>
              <a:t>Empirical (observed) – inclusion and exclusion</a:t>
            </a:r>
          </a:p>
          <a:p>
            <a:pPr lvl="1"/>
            <a:r>
              <a:rPr lang="en-US" dirty="0" smtClean="0"/>
              <a:t>Separation of activities deemed appropriate for public &amp; private spaces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P 116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3 Selecting public spaces on 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Campus map</a:t>
            </a:r>
          </a:p>
          <a:p>
            <a:pPr marL="6858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daf.csulb.edu/maps/parking/index.html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2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Describe geographic research themes in urban geography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Define political geography &amp; identify important research themes &amp; concepts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Explain how public space is an important concept in urban &amp; political geog (Mitchell 1995)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Themes in Urban Geog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Cities as center of interaction in a network of places (inter-urban relationships)</a:t>
            </a:r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Arrangement &amp; function of areas inside a city (intra-urban)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Urbanization – increase in no. of people living in urban landscapes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sz="2400" dirty="0" smtClean="0"/>
              <a:t>Examples:</a:t>
            </a:r>
          </a:p>
          <a:p>
            <a:pPr marL="1200150" lvl="2" indent="-514350">
              <a:buFont typeface="+mj-lt"/>
              <a:buAutoNum type="arabicParenR"/>
            </a:pPr>
            <a:r>
              <a:rPr lang="en-US" sz="2400" dirty="0" smtClean="0"/>
              <a:t>Definitions &amp; characteristics of cities (political administrative, cultural)</a:t>
            </a:r>
          </a:p>
          <a:p>
            <a:pPr marL="1200150" lvl="2" indent="-514350">
              <a:buFont typeface="+mj-lt"/>
              <a:buAutoNum type="arabicParenR"/>
            </a:pPr>
            <a:r>
              <a:rPr lang="en-US" sz="2400" dirty="0" smtClean="0"/>
              <a:t>Hierarchy &amp; primacy (primate city)</a:t>
            </a:r>
          </a:p>
          <a:p>
            <a:pPr marL="1200150" lvl="2" indent="-514350">
              <a:buFont typeface="+mj-lt"/>
              <a:buAutoNum type="arabicParenR"/>
            </a:pPr>
            <a:r>
              <a:rPr lang="en-US" sz="2400" dirty="0" smtClean="0"/>
              <a:t>Megacities &amp; urban agglomerations (clustering of activities)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Urban </a:t>
            </a:r>
            <a:r>
              <a:rPr lang="en-US" sz="2800" dirty="0"/>
              <a:t>structure – morphology of the city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924799" cy="48768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Organization </a:t>
            </a:r>
            <a:r>
              <a:rPr lang="en-US" sz="2400" dirty="0" smtClean="0"/>
              <a:t>of street, buildings, land use</a:t>
            </a:r>
          </a:p>
          <a:p>
            <a:pPr lvl="2"/>
            <a:r>
              <a:rPr lang="en-US" dirty="0" smtClean="0"/>
              <a:t>Example: Models of urban structure</a:t>
            </a:r>
          </a:p>
          <a:p>
            <a:pPr marL="1239012" lvl="3" indent="-342900">
              <a:buFont typeface="+mj-lt"/>
              <a:buAutoNum type="arabicPeriod"/>
            </a:pPr>
            <a:r>
              <a:rPr lang="en-US" sz="1800" dirty="0" smtClean="0"/>
              <a:t>Functional zonation of land uses</a:t>
            </a:r>
          </a:p>
          <a:p>
            <a:pPr marL="1239012" lvl="3" indent="-342900">
              <a:buFont typeface="+mj-lt"/>
              <a:buAutoNum type="arabicPeriod"/>
            </a:pPr>
            <a:r>
              <a:rPr lang="en-US" sz="1800" dirty="0" smtClean="0"/>
              <a:t>Zoning policy</a:t>
            </a:r>
          </a:p>
          <a:p>
            <a:pPr marL="1239012" lvl="3" indent="-342900">
              <a:buFont typeface="+mj-lt"/>
              <a:buAutoNum type="arabicPeriod"/>
            </a:pPr>
            <a:r>
              <a:rPr lang="en-US" sz="1800" dirty="0" smtClean="0"/>
              <a:t>Design for sociability (Whyte film)</a:t>
            </a:r>
          </a:p>
          <a:p>
            <a:pPr lvl="4"/>
            <a:r>
              <a:rPr lang="en-US" sz="1800" dirty="0" smtClean="0"/>
              <a:t>Sitting space</a:t>
            </a:r>
          </a:p>
          <a:p>
            <a:pPr lvl="4"/>
            <a:r>
              <a:rPr lang="en-US" sz="1800" dirty="0" smtClean="0"/>
              <a:t>Open to street</a:t>
            </a:r>
          </a:p>
          <a:p>
            <a:pPr lvl="4"/>
            <a:r>
              <a:rPr lang="en-US" sz="1800" dirty="0" smtClean="0"/>
              <a:t>Junctions &amp; flows of people</a:t>
            </a:r>
          </a:p>
          <a:p>
            <a:pPr lvl="4"/>
            <a:r>
              <a:rPr lang="en-US" sz="1800" dirty="0" smtClean="0"/>
              <a:t>Green space, trees, sunlight, water, food</a:t>
            </a:r>
          </a:p>
          <a:p>
            <a:pPr lvl="4"/>
            <a:r>
              <a:rPr lang="en-US" sz="1800" dirty="0" smtClean="0"/>
              <a:t>Street vendors, performers, public art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</a:t>
            </a:r>
            <a:r>
              <a:rPr lang="en-US" dirty="0" smtClean="0"/>
              <a:t>versions of The Street Life Project </a:t>
            </a:r>
            <a:r>
              <a:rPr lang="en-US" sz="2700" dirty="0" smtClean="0"/>
              <a:t>(Whyte film)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StreetFilms</a:t>
            </a:r>
            <a:r>
              <a:rPr lang="en-US" dirty="0" smtClean="0"/>
              <a:t> – You tube channel for bike </a:t>
            </a:r>
            <a:r>
              <a:rPr lang="en-US" dirty="0"/>
              <a:t>advocacy and car-free streets videos</a:t>
            </a:r>
            <a:endParaRPr lang="en-US" dirty="0" smtClean="0"/>
          </a:p>
          <a:p>
            <a:pPr lvl="1"/>
            <a:r>
              <a:rPr lang="en-US" dirty="0" smtClean="0"/>
              <a:t>Examines Whyte’s ideas with footage of NYC and other parts of the world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www.youtube.com/watch?v=sU2vVqbtRAY</a:t>
            </a:r>
            <a:endParaRPr lang="en-US" dirty="0" smtClean="0"/>
          </a:p>
          <a:p>
            <a:r>
              <a:rPr lang="en-US" dirty="0"/>
              <a:t>The Social Life of Chinese Small Urban </a:t>
            </a:r>
            <a:r>
              <a:rPr lang="en-US" dirty="0" smtClean="0"/>
              <a:t>Spaces</a:t>
            </a:r>
          </a:p>
          <a:p>
            <a:pPr lvl="1"/>
            <a:r>
              <a:rPr lang="en-US" dirty="0" err="1" smtClean="0"/>
              <a:t>Chinametrics</a:t>
            </a:r>
            <a:r>
              <a:rPr lang="en-US" dirty="0" smtClean="0"/>
              <a:t> -currently </a:t>
            </a:r>
            <a:r>
              <a:rPr lang="en-US" dirty="0"/>
              <a:t>developing Chinese written guidelines </a:t>
            </a:r>
            <a:r>
              <a:rPr lang="en-US" dirty="0" smtClean="0"/>
              <a:t>based on Whyte’s ideas</a:t>
            </a:r>
            <a:r>
              <a:rPr lang="en-US" dirty="0"/>
              <a:t> 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www.youtube.com/watch?v=56bMDXdCKD0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Urban dynamics – causes of urban </a:t>
            </a:r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Examples</a:t>
            </a:r>
            <a:r>
              <a:rPr lang="en-US" sz="2400" dirty="0" smtClean="0"/>
              <a:t>: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smtClean="0"/>
              <a:t>Public policy &amp; residential change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smtClean="0"/>
              <a:t>Redevelopment, gentrification, sprawl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smtClean="0"/>
              <a:t>Poverty &amp; informal economy, slum formation &amp; alleviation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smtClean="0"/>
              <a:t>Planning – transportation, housing, parks, utilities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Political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study of the spatial aspects of political affairs</a:t>
            </a:r>
          </a:p>
          <a:p>
            <a:pPr marL="68580" indent="0">
              <a:buNone/>
            </a:pPr>
            <a:r>
              <a:rPr lang="en-US" dirty="0" smtClean="0"/>
              <a:t>Concepts &amp; Research themes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Territoriality – strong attachment to or defensive control of a place or an area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Boundaries &amp; power – including limits of power and authority (Electoral geography)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Geopolitics  - the study of relations among countries; strategic control over valuable territory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5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Public Space (Mitchell 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Concept in urban &amp; political geography</a:t>
            </a:r>
            <a:endParaRPr lang="en-US" dirty="0"/>
          </a:p>
          <a:p>
            <a:r>
              <a:rPr lang="en-US" dirty="0" smtClean="0"/>
              <a:t>Political geography at the urban scale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Characteristics of public space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itizenship – practice of politics, democracy, &amp; exercise of rights (p. 116)</a:t>
            </a:r>
          </a:p>
          <a:p>
            <a:pPr lvl="1"/>
            <a:r>
              <a:rPr lang="en-US" dirty="0" smtClean="0"/>
              <a:t>Location of free speech, protest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Marketplace – commerce, practice of capitalism (p.119)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Spectacle – practice of culture, pleasure on display (p. 120)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456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Urban Geography/ Political Geography</vt:lpstr>
      <vt:lpstr>Learning objectives</vt:lpstr>
      <vt:lpstr>1. Themes in Urban Geog</vt:lpstr>
      <vt:lpstr>Topical areas</vt:lpstr>
      <vt:lpstr>2. Urban structure – morphology of the city </vt:lpstr>
      <vt:lpstr>Modern versions of The Street Life Project (Whyte film)</vt:lpstr>
      <vt:lpstr>3. Urban dynamics – causes of urban change</vt:lpstr>
      <vt:lpstr>Political Geography</vt:lpstr>
      <vt:lpstr>3. Public Space (Mitchell 1995)</vt:lpstr>
      <vt:lpstr>Characteristics of public space </vt:lpstr>
      <vt:lpstr>DE 3 Selecting public spaces on campus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Geography/ Political Geography</dc:title>
  <dc:creator>Christine Jocoy</dc:creator>
  <cp:lastModifiedBy>Christine Jocoy</cp:lastModifiedBy>
  <cp:revision>18</cp:revision>
  <dcterms:created xsi:type="dcterms:W3CDTF">2015-03-17T18:43:47Z</dcterms:created>
  <dcterms:modified xsi:type="dcterms:W3CDTF">2018-11-05T21:56:30Z</dcterms:modified>
</cp:coreProperties>
</file>