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28"/>
  </p:notesMasterIdLst>
  <p:sldIdLst>
    <p:sldId id="256" r:id="rId2"/>
    <p:sldId id="277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5" r:id="rId14"/>
    <p:sldId id="265" r:id="rId15"/>
    <p:sldId id="266" r:id="rId16"/>
    <p:sldId id="267" r:id="rId17"/>
    <p:sldId id="268" r:id="rId18"/>
    <p:sldId id="27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Bookman Old Style" panose="02050604050505020204" pitchFamily="18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6DE3-0210-4FEE-B8C6-38E5D448EAA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7BC50-EF39-406E-87C0-A65E7F2F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7BC50-EF39-406E-87C0-A65E7F2F4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</a:t>
            </a:r>
            <a:r>
              <a:rPr lang="en-US" baseline="0" dirty="0" smtClean="0"/>
              <a:t> someone in popular culture that you consider to be a feminist and state why?</a:t>
            </a:r>
          </a:p>
          <a:p>
            <a:r>
              <a:rPr lang="en-US" baseline="0" dirty="0" smtClean="0"/>
              <a:t>Think of a historical figure that you consider to be feminist and state why?</a:t>
            </a:r>
          </a:p>
          <a:p>
            <a:r>
              <a:rPr lang="en-US" dirty="0" smtClean="0"/>
              <a:t>Can men be feminist?</a:t>
            </a:r>
            <a:r>
              <a:rPr lang="en-US" baseline="0" dirty="0" smtClean="0"/>
              <a:t> </a:t>
            </a:r>
            <a:r>
              <a:rPr lang="en-US" dirty="0" smtClean="0"/>
              <a:t>http://www.broadagenda.com.au/home/meet-the-male-feminist-professor-jonathan-crowe/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7BC50-EF39-406E-87C0-A65E7F2F4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7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FB07CC-8DF8-40B3-BDDF-A6F69AB21C1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CFC6EA-B17A-45DB-B6B3-01601461A6F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intersectionality" TargetMode="External"/><Relationship Id="rId2" Type="http://schemas.openxmlformats.org/officeDocument/2006/relationships/hyperlink" Target="https://www.merriam-webster.com/dictionary/inters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70Mjl174_U" TargetMode="External"/><Relationship Id="rId2" Type="http://schemas.openxmlformats.org/officeDocument/2006/relationships/hyperlink" Target="https://www.youtube.com/watch?v=GPOv72Awo68&amp;list=PL1oDmcs0xTD-dJN1PL2N1urX0EKupBJCQ&amp;index=14&amp;t=32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g.org/cs/membership/specialty_grou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Feminist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Geography, Dr. Jocoy CSULB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Patriarchy </a:t>
            </a:r>
            <a:r>
              <a:rPr lang="en-US" dirty="0"/>
              <a:t>&amp; </a:t>
            </a:r>
            <a:r>
              <a:rPr lang="en-US" dirty="0" smtClean="0"/>
              <a:t>Sexism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Patriarchy - social </a:t>
            </a:r>
            <a:r>
              <a:rPr lang="en-US" dirty="0"/>
              <a:t>order or system based on the rule of men over women and a privileging of masculine traits, </a:t>
            </a:r>
            <a:r>
              <a:rPr lang="en-US" dirty="0" smtClean="0"/>
              <a:t>identities &amp; practices over </a:t>
            </a:r>
            <a:r>
              <a:rPr lang="en-US" dirty="0"/>
              <a:t>feminine ones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Sexism – application of patriarchy in form of social domination of women and actions that subordinate women to men by defining women as biologically and/or socially inferior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Sexism - prejudice </a:t>
            </a:r>
            <a:r>
              <a:rPr lang="en-US" dirty="0"/>
              <a:t>or discrimination based on sex or gender, especially against women and </a:t>
            </a:r>
            <a:r>
              <a:rPr lang="en-US" dirty="0" smtClean="0"/>
              <a:t>girls</a:t>
            </a:r>
            <a:r>
              <a:rPr lang="en-US" dirty="0"/>
              <a:t> </a:t>
            </a:r>
            <a:r>
              <a:rPr lang="en-US" dirty="0" smtClean="0"/>
              <a:t>(Merriam-Webster’s Dictionary)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1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Feminist epistemology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Epistemology </a:t>
            </a:r>
            <a:r>
              <a:rPr lang="en-US" dirty="0"/>
              <a:t>– system of thought through which questions of truth, authority, what counts for knowledge, and how one comes to know are addressed. 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/>
              <a:t>Patriarchal values shape the content and structure of knowledge and marginalize women’s lives and experiences. </a:t>
            </a:r>
          </a:p>
          <a:p>
            <a:pPr lvl="0"/>
            <a:r>
              <a:rPr lang="en-US" dirty="0"/>
              <a:t>Privileges white male bias or perspective</a:t>
            </a:r>
          </a:p>
          <a:p>
            <a:pPr lvl="0"/>
            <a:r>
              <a:rPr lang="en-US" dirty="0"/>
              <a:t>Rejects separation of researcher from subject being researched</a:t>
            </a:r>
          </a:p>
          <a:p>
            <a:pPr lvl="0"/>
            <a:r>
              <a:rPr lang="en-US" dirty="0"/>
              <a:t>Advocates researcher identifying as a gendered/racialized being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Intersectionality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ewest thinking in studying identity &amp; systems of power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approach for </a:t>
            </a:r>
            <a:r>
              <a:rPr lang="en-US" dirty="0" smtClean="0"/>
              <a:t>understanding identity and systems of power that looks at the complex intersections of identities (gender, race, class, sexuality, national origin) and marginalization or privilege occurring along those multiple axes</a:t>
            </a:r>
          </a:p>
          <a:p>
            <a:endParaRPr lang="en-US" dirty="0"/>
          </a:p>
          <a:p>
            <a:r>
              <a:rPr lang="en-US" dirty="0" smtClean="0"/>
              <a:t>Recognizes that lived experiences don’t separate neatly along those axes </a:t>
            </a:r>
          </a:p>
          <a:p>
            <a:pPr lvl="1"/>
            <a:r>
              <a:rPr lang="en-US" dirty="0" smtClean="0"/>
              <a:t>e.g. influence of gender on race, sexuality on gender, class on race,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complex, cumulative way in which the effects of multiple forms of discrimination (such as racism, sexism, and classism) combine, overlap, or </a:t>
            </a:r>
            <a:r>
              <a:rPr lang="en-US" dirty="0" smtClean="0">
                <a:hlinkClick r:id="rId2"/>
              </a:rPr>
              <a:t>intersect</a:t>
            </a:r>
            <a:r>
              <a:rPr lang="en-US" dirty="0" smtClean="0"/>
              <a:t> especially </a:t>
            </a:r>
            <a:r>
              <a:rPr lang="en-US" dirty="0"/>
              <a:t>in the experiences of marginalized individuals or </a:t>
            </a:r>
            <a:r>
              <a:rPr lang="en-US" dirty="0" smtClean="0"/>
              <a:t>groups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dirty="0"/>
              <a:t>Merriam-Webster’s </a:t>
            </a:r>
            <a:r>
              <a:rPr lang="en-US" dirty="0" smtClean="0"/>
              <a:t>Dictionary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www.merriam-webster.com/dictionary/intersectionality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Sex vs.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Sex – male &amp; female chromosomes</a:t>
            </a:r>
          </a:p>
          <a:p>
            <a:pPr lvl="1"/>
            <a:r>
              <a:rPr lang="en-US" dirty="0" smtClean="0"/>
              <a:t>Binary idea, but really not exclusive</a:t>
            </a:r>
          </a:p>
          <a:p>
            <a:pPr lvl="1"/>
            <a:r>
              <a:rPr lang="en-US" dirty="0" smtClean="0"/>
              <a:t>XX or XY but some individuals have an extra X or Y such as XXY or XYY or only one XO</a:t>
            </a:r>
          </a:p>
          <a:p>
            <a:pPr lvl="1"/>
            <a:endParaRPr lang="en-US" dirty="0"/>
          </a:p>
          <a:p>
            <a:r>
              <a:rPr lang="en-US" dirty="0" smtClean="0"/>
              <a:t>Gender </a:t>
            </a:r>
            <a:r>
              <a:rPr lang="en-US" dirty="0"/>
              <a:t>– masculine or feminine – the culture or social characteristics society associates with being female or </a:t>
            </a:r>
            <a:r>
              <a:rPr lang="en-US" dirty="0" smtClean="0"/>
              <a:t>male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Gender roles </a:t>
            </a:r>
            <a:r>
              <a:rPr lang="en-US" dirty="0"/>
              <a:t>– </a:t>
            </a:r>
            <a:r>
              <a:rPr lang="en-US" dirty="0" smtClean="0"/>
              <a:t>social </a:t>
            </a:r>
            <a:r>
              <a:rPr lang="en-US" dirty="0"/>
              <a:t>expectations, responsibilities or rights associated with femininity and masculinity.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Transgendered persons – </a:t>
            </a:r>
            <a:r>
              <a:rPr lang="en-US" dirty="0"/>
              <a:t>do not identify with the gender assigned to them.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Feminist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draws on feminist politics and theories to explore the spatial expression of gender relations and the mutual shaping of gender and space/place.</a:t>
            </a:r>
          </a:p>
          <a:p>
            <a:endParaRPr lang="en-US" dirty="0" smtClean="0"/>
          </a:p>
          <a:p>
            <a:r>
              <a:rPr lang="en-US" dirty="0" smtClean="0"/>
              <a:t>Gendered places – locations with </a:t>
            </a:r>
            <a:r>
              <a:rPr lang="en-US" dirty="0"/>
              <a:t>gendered </a:t>
            </a:r>
            <a:r>
              <a:rPr lang="en-US" dirty="0" smtClean="0"/>
              <a:t>meanings</a:t>
            </a:r>
          </a:p>
          <a:p>
            <a:r>
              <a:rPr lang="en-US" dirty="0" smtClean="0"/>
              <a:t>Gendered spaces </a:t>
            </a:r>
            <a:r>
              <a:rPr lang="en-US" dirty="0"/>
              <a:t>– </a:t>
            </a:r>
            <a:r>
              <a:rPr lang="en-US" dirty="0" smtClean="0"/>
              <a:t>arrangements </a:t>
            </a:r>
            <a:r>
              <a:rPr lang="en-US" dirty="0"/>
              <a:t>created with gender in mind </a:t>
            </a:r>
            <a:r>
              <a:rPr lang="en-US" dirty="0" smtClean="0"/>
              <a:t>&amp; the way </a:t>
            </a:r>
            <a:r>
              <a:rPr lang="en-US" dirty="0"/>
              <a:t>gender affects use of spaces.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Feminist approaches to subareas of human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Feminist cultural geography - explains importance of gender in establishing meaning of places. 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Mexican house-lot </a:t>
            </a:r>
            <a:r>
              <a:rPr lang="en-US" dirty="0" smtClean="0"/>
              <a:t>garden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Feminist economic geography - explains how considering gender informs our understanding of the spatial expression of work, labor, employment and globalization.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occupational sex segregation; gendered view of home/workspace </a:t>
            </a:r>
            <a:r>
              <a:rPr lang="en-US" dirty="0" smtClean="0"/>
              <a:t>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Feminist Geographic Concepts in Christie’s article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question: </a:t>
            </a:r>
            <a:r>
              <a:rPr lang="en-US" dirty="0"/>
              <a:t>What role do women play in nature-society relations through </a:t>
            </a:r>
            <a:r>
              <a:rPr lang="en-US" dirty="0" err="1" smtClean="0"/>
              <a:t>kitchenspace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is this research feminist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Examines women’s experiences, gender roles in Mexican society in case studies in three communities</a:t>
            </a:r>
          </a:p>
          <a:p>
            <a:pPr lvl="1"/>
            <a:r>
              <a:rPr lang="en-US" dirty="0" smtClean="0"/>
              <a:t>Socialization of girls to gender roles – gendered knowledge transfer</a:t>
            </a:r>
          </a:p>
          <a:p>
            <a:endParaRPr lang="en-US" dirty="0"/>
          </a:p>
          <a:p>
            <a:r>
              <a:rPr lang="en-US" dirty="0" smtClean="0"/>
              <a:t>How is it about geography and gender?</a:t>
            </a:r>
            <a:endParaRPr lang="en-US" dirty="0"/>
          </a:p>
          <a:p>
            <a:pPr lvl="1"/>
            <a:r>
              <a:rPr lang="en-US" dirty="0"/>
              <a:t>Explores the gendered space, gendered knowledge, and narratives of cultural identity in </a:t>
            </a:r>
            <a:r>
              <a:rPr lang="en-US" dirty="0" smtClean="0"/>
              <a:t>kitchens &amp; house-lot gardens (p. 371)</a:t>
            </a:r>
            <a:endParaRPr lang="en-US" dirty="0"/>
          </a:p>
          <a:p>
            <a:pPr lvl="1"/>
            <a:r>
              <a:rPr lang="en-US" dirty="0"/>
              <a:t>Examines women’s relationship to </a:t>
            </a:r>
            <a:r>
              <a:rPr lang="en-US" dirty="0" smtClean="0"/>
              <a:t>spaces (home &amp; neighborhood) </a:t>
            </a:r>
            <a:r>
              <a:rPr lang="en-US" dirty="0"/>
              <a:t>and nature</a:t>
            </a:r>
            <a:r>
              <a:rPr lang="en-US" dirty="0" smtClean="0"/>
              <a:t>.  (p. 372)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Findings: What </a:t>
            </a:r>
            <a:r>
              <a:rPr lang="en-US" sz="2800" dirty="0"/>
              <a:t>role do women play in nature-society relations through </a:t>
            </a:r>
            <a:r>
              <a:rPr lang="en-US" sz="2800" dirty="0" err="1"/>
              <a:t>kitchenspace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Gendered spaces in the landscape &amp; adaptation to change</a:t>
            </a:r>
          </a:p>
          <a:p>
            <a:pPr lvl="1"/>
            <a:r>
              <a:rPr lang="en-US" sz="2500" dirty="0"/>
              <a:t>Gardens, kitchens, &amp; yards – in contrast to cash-crops, industrial </a:t>
            </a:r>
            <a:r>
              <a:rPr lang="en-US" sz="2500" dirty="0" smtClean="0"/>
              <a:t>ag.</a:t>
            </a:r>
          </a:p>
          <a:p>
            <a:pPr lvl="1"/>
            <a:r>
              <a:rPr lang="en-US" sz="2500" dirty="0"/>
              <a:t>I</a:t>
            </a:r>
            <a:r>
              <a:rPr lang="en-US" sz="2500" dirty="0" smtClean="0"/>
              <a:t>llustrates </a:t>
            </a:r>
            <a:r>
              <a:rPr lang="en-US" sz="2500" dirty="0"/>
              <a:t>gendered </a:t>
            </a:r>
            <a:r>
              <a:rPr lang="en-US" sz="2500" dirty="0" smtClean="0"/>
              <a:t>and spatial division </a:t>
            </a:r>
            <a:r>
              <a:rPr lang="en-US" sz="2500" dirty="0"/>
              <a:t>of labor </a:t>
            </a:r>
          </a:p>
          <a:p>
            <a:pPr lvl="2"/>
            <a:r>
              <a:rPr lang="en-US" dirty="0"/>
              <a:t>Gendered space for food preparation</a:t>
            </a:r>
          </a:p>
          <a:p>
            <a:pPr lvl="2"/>
            <a:r>
              <a:rPr lang="en-US" dirty="0"/>
              <a:t>Community, semi-public space during fiestas</a:t>
            </a:r>
          </a:p>
          <a:p>
            <a:r>
              <a:rPr lang="en-US" dirty="0"/>
              <a:t>Women’s knowledge about natural environment</a:t>
            </a:r>
          </a:p>
          <a:p>
            <a:pPr lvl="1"/>
            <a:r>
              <a:rPr lang="en-US" dirty="0"/>
              <a:t>Food – both cultural beliefs and links to natural systems</a:t>
            </a:r>
          </a:p>
          <a:p>
            <a:r>
              <a:rPr lang="en-US" dirty="0"/>
              <a:t>Food narratives reflecting culture and identity</a:t>
            </a:r>
          </a:p>
          <a:p>
            <a:pPr lvl="1"/>
            <a:r>
              <a:rPr lang="en-US" dirty="0"/>
              <a:t>Food, fiestas - links to sense of place </a:t>
            </a:r>
          </a:p>
          <a:p>
            <a:pPr lvl="1"/>
            <a:r>
              <a:rPr lang="en-US" dirty="0"/>
              <a:t>Gendered knowledge- family relations transfer of gender roles; social obligations and moral values including service to community </a:t>
            </a:r>
          </a:p>
        </p:txBody>
      </p:sp>
    </p:spTree>
    <p:extLst>
      <p:ext uri="{BB962C8B-B14F-4D97-AF65-F5344CB8AC3E}">
        <p14:creationId xmlns:p14="http://schemas.microsoft.com/office/powerpoint/2010/main" val="1554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Methods for Christie’s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qualitative methodologies</a:t>
            </a:r>
          </a:p>
          <a:p>
            <a:pPr lvl="1"/>
            <a:r>
              <a:rPr lang="en-US" dirty="0" smtClean="0"/>
              <a:t>Participant observation</a:t>
            </a:r>
          </a:p>
          <a:p>
            <a:pPr lvl="2"/>
            <a:r>
              <a:rPr lang="en-US" dirty="0" smtClean="0"/>
              <a:t>In private </a:t>
            </a:r>
            <a:r>
              <a:rPr lang="en-US" dirty="0" smtClean="0"/>
              <a:t>kitchens </a:t>
            </a:r>
            <a:r>
              <a:rPr lang="en-US" dirty="0" smtClean="0"/>
              <a:t>of women in three communities</a:t>
            </a:r>
          </a:p>
          <a:p>
            <a:pPr lvl="2"/>
            <a:r>
              <a:rPr lang="en-US" dirty="0" smtClean="0"/>
              <a:t>In semi-public space of house-lot gardens</a:t>
            </a:r>
          </a:p>
          <a:p>
            <a:pPr lvl="2"/>
            <a:r>
              <a:rPr lang="en-US" dirty="0" smtClean="0"/>
              <a:t>Helped with their work</a:t>
            </a:r>
          </a:p>
          <a:p>
            <a:pPr lvl="1"/>
            <a:r>
              <a:rPr lang="en-US" dirty="0" smtClean="0"/>
              <a:t>Ethnographic interviews</a:t>
            </a:r>
          </a:p>
          <a:p>
            <a:pPr lvl="2"/>
            <a:r>
              <a:rPr lang="en-US" dirty="0" smtClean="0"/>
              <a:t>Asked questions of women while working</a:t>
            </a:r>
          </a:p>
          <a:p>
            <a:pPr lvl="2"/>
            <a:r>
              <a:rPr lang="en-US" dirty="0" smtClean="0"/>
              <a:t>Listen to what they said while working</a:t>
            </a:r>
          </a:p>
          <a:p>
            <a:pPr lvl="1"/>
            <a:r>
              <a:rPr lang="en-US" dirty="0" smtClean="0"/>
              <a:t>Participatory mapping</a:t>
            </a:r>
          </a:p>
          <a:p>
            <a:pPr lvl="2"/>
            <a:r>
              <a:rPr lang="en-US" dirty="0" smtClean="0"/>
              <a:t>Sketches of </a:t>
            </a:r>
            <a:r>
              <a:rPr lang="en-US" dirty="0" err="1" smtClean="0"/>
              <a:t>kitchenspaces</a:t>
            </a:r>
            <a:endParaRPr lang="en-US" dirty="0" smtClean="0"/>
          </a:p>
          <a:p>
            <a:r>
              <a:rPr lang="en-US" dirty="0" smtClean="0"/>
              <a:t>Data: rich descriptions of observations, quotations, photos, and drawings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4. Subareas of Human Geography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66800"/>
            <a:ext cx="5409628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8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543376"/>
            <a:ext cx="6858000" cy="1066800"/>
          </a:xfrm>
        </p:spPr>
        <p:txBody>
          <a:bodyPr/>
          <a:lstStyle/>
          <a:p>
            <a:r>
              <a:rPr lang="en-US" dirty="0" smtClean="0"/>
              <a:t>Critical Review Article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00" b="11634"/>
          <a:stretch/>
        </p:blipFill>
        <p:spPr>
          <a:xfrm>
            <a:off x="990600" y="-6096"/>
            <a:ext cx="7086600" cy="27492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876800"/>
            <a:ext cx="67818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Lichtenstein, B. &amp; Weber, J. (2015) Women Foreclosed: A </a:t>
            </a:r>
            <a:r>
              <a:rPr lang="en-US" dirty="0" smtClean="0"/>
              <a:t>gender</a:t>
            </a:r>
          </a:p>
          <a:p>
            <a:pPr algn="l"/>
            <a:r>
              <a:rPr lang="en-US" dirty="0" smtClean="0"/>
              <a:t>       analysis </a:t>
            </a:r>
            <a:r>
              <a:rPr lang="en-US" dirty="0"/>
              <a:t>of housing loss in the US Deep South, </a:t>
            </a:r>
            <a:r>
              <a:rPr lang="en-US" i="1" dirty="0"/>
              <a:t>Social </a:t>
            </a:r>
            <a:r>
              <a:rPr lang="en-US" i="1" dirty="0" smtClean="0"/>
              <a:t>&amp;</a:t>
            </a:r>
          </a:p>
          <a:p>
            <a:pPr algn="l"/>
            <a:r>
              <a:rPr lang="en-US" i="1" dirty="0" smtClean="0"/>
              <a:t>       Cultural </a:t>
            </a:r>
            <a:r>
              <a:rPr lang="en-US" i="1" dirty="0"/>
              <a:t>Geography</a:t>
            </a:r>
            <a:r>
              <a:rPr lang="en-US" dirty="0"/>
              <a:t> 16(1): 1-21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economic concepts in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Mortgage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www.youtube.com/watch?v=GPOv72Awo68&amp;list=PL1oDmcs0xTD-dJN1PL2N1urX0EKupBJCQ&amp;index=14&amp;t=32s</a:t>
            </a:r>
            <a:endParaRPr lang="en-US" dirty="0" smtClean="0"/>
          </a:p>
          <a:p>
            <a:r>
              <a:rPr lang="en-US" dirty="0" smtClean="0"/>
              <a:t>Foreclosure</a:t>
            </a:r>
          </a:p>
          <a:p>
            <a:pPr lvl="1"/>
            <a:r>
              <a:rPr lang="en-US" dirty="0"/>
              <a:t>https://www.youtube.com/watch?v=0cZyjoK9Eug</a:t>
            </a:r>
            <a:endParaRPr lang="en-US" dirty="0" smtClean="0"/>
          </a:p>
          <a:p>
            <a:r>
              <a:rPr lang="en-US" dirty="0" smtClean="0"/>
              <a:t>Housing bubble – rapid price increases in housing driven by irrational decisions</a:t>
            </a:r>
          </a:p>
          <a:p>
            <a:r>
              <a:rPr lang="en-US" dirty="0" smtClean="0"/>
              <a:t>Subprime </a:t>
            </a:r>
            <a:r>
              <a:rPr lang="en-US" dirty="0" smtClean="0"/>
              <a:t>loan rate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www.youtube.com/watch?v=t70Mjl174_U</a:t>
            </a:r>
            <a:endParaRPr lang="en-US" dirty="0"/>
          </a:p>
          <a:p>
            <a:r>
              <a:rPr lang="en-US" dirty="0" smtClean="0"/>
              <a:t>Predatory lending practices </a:t>
            </a:r>
          </a:p>
          <a:p>
            <a:pPr lvl="1"/>
            <a:r>
              <a:rPr lang="en-US" dirty="0" smtClean="0"/>
              <a:t>Adjustable interest rates – go up over time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4424362" cy="6314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4057650" cy="35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278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9624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Statistically significant correlation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-52418"/>
            <a:ext cx="685800" cy="28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199798"/>
            <a:ext cx="685800" cy="28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62782" y="0"/>
            <a:ext cx="5038418" cy="6805582"/>
            <a:chOff x="4562782" y="0"/>
            <a:chExt cx="5038418" cy="68055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782" y="0"/>
              <a:ext cx="4343400" cy="68055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57800" y="311148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Statistically significant correlation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9633" y="-9657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578"/>
            <a:ext cx="4248150" cy="6652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8800" y="1600200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r>
              <a:rPr lang="en-US" dirty="0" smtClean="0"/>
              <a:t>Statistically significant correlation between location of mortgages and foreclosures belonging to women</a:t>
            </a:r>
          </a:p>
          <a:p>
            <a:endParaRPr lang="en-US" dirty="0"/>
          </a:p>
          <a:p>
            <a:r>
              <a:rPr lang="en-US" dirty="0" smtClean="0"/>
              <a:t>Sole women homeowners in majority African-American neighborhoods were most likely to lose their homes to foreclosure.</a:t>
            </a:r>
          </a:p>
        </p:txBody>
      </p:sp>
    </p:spTree>
    <p:extLst>
      <p:ext uri="{BB962C8B-B14F-4D97-AF65-F5344CB8AC3E}">
        <p14:creationId xmlns:p14="http://schemas.microsoft.com/office/powerpoint/2010/main" val="19196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implications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Gender impacts in residential mortgages &amp; foreclosures</a:t>
            </a:r>
          </a:p>
          <a:p>
            <a:pPr lvl="1"/>
            <a:r>
              <a:rPr lang="en-US" dirty="0" smtClean="0"/>
              <a:t>Documents woman’s vulnerability to housing loss compared to couples and men</a:t>
            </a:r>
          </a:p>
          <a:p>
            <a:pPr lvl="1"/>
            <a:endParaRPr lang="en-US" dirty="0"/>
          </a:p>
          <a:p>
            <a:r>
              <a:rPr lang="en-US" dirty="0" smtClean="0"/>
              <a:t>Racial impacts in residential mortgages &amp; foreclosures</a:t>
            </a:r>
          </a:p>
          <a:p>
            <a:pPr lvl="1"/>
            <a:r>
              <a:rPr lang="en-US" dirty="0" smtClean="0"/>
              <a:t>African-American neighborhoods most affected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Intersection of multiple identities: gender, race, martial status</a:t>
            </a:r>
          </a:p>
          <a:p>
            <a:endParaRPr lang="en-US" dirty="0"/>
          </a:p>
          <a:p>
            <a:r>
              <a:rPr lang="en-US" dirty="0" smtClean="0"/>
              <a:t>Intersection of identity and spatial patterns of racial segregation in residential neighborhoods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0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evaluate whether the authors successfully proved their points?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they answer their research question?</a:t>
            </a:r>
          </a:p>
          <a:p>
            <a:r>
              <a:rPr lang="en-US" dirty="0" smtClean="0"/>
              <a:t>Are their data strong and from reliable sources? </a:t>
            </a:r>
          </a:p>
          <a:p>
            <a:pPr lvl="1"/>
            <a:r>
              <a:rPr lang="en-US" dirty="0" smtClean="0"/>
              <a:t>Look at discussion of data limitations</a:t>
            </a:r>
          </a:p>
          <a:p>
            <a:r>
              <a:rPr lang="en-US" dirty="0" smtClean="0"/>
              <a:t>Do they over-reach in their conclusions?</a:t>
            </a:r>
          </a:p>
          <a:p>
            <a:r>
              <a:rPr lang="en-US" dirty="0" smtClean="0"/>
              <a:t>Do you interpret their maps in the same way they do?</a:t>
            </a:r>
          </a:p>
          <a:p>
            <a:endParaRPr lang="en-US" dirty="0"/>
          </a:p>
          <a:p>
            <a:pPr lvl="1"/>
            <a:r>
              <a:rPr lang="en-US" dirty="0" smtClean="0"/>
              <a:t>Couples dominated foreclosures (p.9)</a:t>
            </a:r>
          </a:p>
          <a:p>
            <a:pPr lvl="1"/>
            <a:r>
              <a:rPr lang="en-US" dirty="0" smtClean="0"/>
              <a:t>Can’t determine women’s situation in joint homeownership (p. 17)</a:t>
            </a:r>
          </a:p>
          <a:p>
            <a:pPr lvl="1"/>
            <a:r>
              <a:rPr lang="en-US" dirty="0" smtClean="0"/>
              <a:t>No direct causation made between single women and predatory lending practices </a:t>
            </a:r>
            <a:r>
              <a:rPr lang="en-US" smtClean="0"/>
              <a:t>-speculative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AAG specialty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www.aag.org/cs/membership/specialty_groups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ummarize what is meant by “geographies of identity”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Distinguish among various types of feminisms &amp; key feminist concepts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Distinguish between sex &amp; gender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Define feminist geography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feminist geographic concepts in Maria Elisa Christie’s article </a:t>
            </a:r>
            <a:r>
              <a:rPr lang="en-US" i="1" dirty="0" err="1" smtClean="0"/>
              <a:t>Kitchenspace</a:t>
            </a:r>
            <a:r>
              <a:rPr lang="en-US" i="1" dirty="0" smtClean="0"/>
              <a:t>, Fiestas and Cultural Reproduction in Mexican House-Lot Gardens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research methods use in Christie’s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Geographies of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Def. - spatial expression of social relationships related to individual and collective constructions of self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Ex</a:t>
            </a:r>
            <a:r>
              <a:rPr lang="en-US" dirty="0"/>
              <a:t>: race, ethnicity, gender, sexuality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Related </a:t>
            </a:r>
            <a:r>
              <a:rPr lang="en-US" dirty="0"/>
              <a:t>terms from cultural geography: Spatial inclusion and exclusion – in-place/out-of-place – who is deemed to belong in a place and who is excluded from it.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Identity </a:t>
            </a:r>
            <a:r>
              <a:rPr lang="en-US" dirty="0"/>
              <a:t>also creates social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Principles that apply to identity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 </a:t>
            </a:r>
            <a:r>
              <a:rPr lang="en-US" dirty="0"/>
              <a:t>identity is dynamic, multidimensional, contingent </a:t>
            </a:r>
          </a:p>
          <a:p>
            <a:pPr marL="788670" lvl="1" indent="-514350">
              <a:buFont typeface="+mj-lt"/>
              <a:buAutoNum type="alphaLcPeriod"/>
            </a:pPr>
            <a:r>
              <a:rPr lang="en-US" dirty="0" smtClean="0"/>
              <a:t>Identity </a:t>
            </a:r>
            <a:r>
              <a:rPr lang="en-US" dirty="0"/>
              <a:t>is contingent – our sense of who we are depends on where we are geographically and temporally, who we are with, and what we are doing. </a:t>
            </a:r>
            <a:endParaRPr lang="en-US" dirty="0" smtClean="0"/>
          </a:p>
          <a:p>
            <a:pPr marL="788670" lvl="1" indent="-514350">
              <a:buFont typeface="+mj-lt"/>
              <a:buAutoNum type="alphaLcPeriod"/>
            </a:pPr>
            <a:r>
              <a:rPr lang="en-US" dirty="0" smtClean="0"/>
              <a:t>Scale matters </a:t>
            </a:r>
            <a:r>
              <a:rPr lang="en-US" dirty="0"/>
              <a:t>– individual</a:t>
            </a:r>
            <a:r>
              <a:rPr lang="en-US" dirty="0" smtClean="0"/>
              <a:t>, </a:t>
            </a:r>
            <a:r>
              <a:rPr lang="en-US" dirty="0"/>
              <a:t>regional, national 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/>
              <a:t>easily categorized. Efforts to classify people into groups tend to exaggerate differences among people, especially visible difference.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Identity </a:t>
            </a:r>
            <a:r>
              <a:rPr lang="en-US" dirty="0"/>
              <a:t>is a social construction both individual and collective– an idea or phenomenon that does not exist in nature but is created and given meaning by people. </a:t>
            </a:r>
            <a:endParaRPr lang="en-US" dirty="0" smtClean="0"/>
          </a:p>
          <a:p>
            <a:pPr marL="788670" lvl="1" indent="-514350">
              <a:buFont typeface="+mj-lt"/>
              <a:buAutoNum type="alphaLcPeriod"/>
            </a:pPr>
            <a:r>
              <a:rPr lang="en-US" dirty="0" smtClean="0"/>
              <a:t>May </a:t>
            </a:r>
            <a:r>
              <a:rPr lang="en-US" dirty="0"/>
              <a:t>be based on some biological differences but the meaning of those biological differences and how we act towards them is created by humans and social interaction.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learn identity through socialization.</a:t>
            </a:r>
          </a:p>
        </p:txBody>
      </p:sp>
    </p:spTree>
    <p:extLst>
      <p:ext uri="{BB962C8B-B14F-4D97-AF65-F5344CB8AC3E}">
        <p14:creationId xmlns:p14="http://schemas.microsoft.com/office/powerpoint/2010/main" val="4194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Feminism(s)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political </a:t>
            </a:r>
            <a:r>
              <a:rPr lang="en-US" dirty="0"/>
              <a:t>movement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research </a:t>
            </a:r>
            <a:r>
              <a:rPr lang="en-US" dirty="0"/>
              <a:t>approach that considers gender dynamics and the role of patriarchy in shaping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belief </a:t>
            </a:r>
            <a:r>
              <a:rPr lang="en-US" dirty="0"/>
              <a:t>that the social world advantages some types of people and disadvantages others. </a:t>
            </a:r>
            <a:endParaRPr lang="en-US" dirty="0" smtClean="0"/>
          </a:p>
          <a:p>
            <a:endParaRPr lang="en-US" dirty="0"/>
          </a:p>
          <a:p>
            <a:r>
              <a:rPr lang="en-US" u="sng" dirty="0"/>
              <a:t>N</a:t>
            </a:r>
            <a:r>
              <a:rPr lang="en-US" u="sng" dirty="0" smtClean="0"/>
              <a:t>ot</a:t>
            </a:r>
            <a:r>
              <a:rPr lang="en-US" dirty="0" smtClean="0"/>
              <a:t> male-bashing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Commonalities in Feminisms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Believes in equal opportunity for men and women. Fights discrimination against women.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Views gender </a:t>
            </a:r>
            <a:r>
              <a:rPr lang="en-US" dirty="0"/>
              <a:t>or racial groups as social positions (ex. Men as a social position rather than speaking of </a:t>
            </a:r>
            <a:r>
              <a:rPr lang="en-US" dirty="0" smtClean="0"/>
              <a:t>males as having essential traits)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Addresses individual &amp; institutional views about gender</a:t>
            </a:r>
            <a:endParaRPr lang="en-US" dirty="0"/>
          </a:p>
          <a:p>
            <a:pPr lvl="1"/>
            <a:r>
              <a:rPr lang="en-US" dirty="0"/>
              <a:t>Individual </a:t>
            </a:r>
            <a:r>
              <a:rPr lang="en-US" dirty="0" smtClean="0"/>
              <a:t>views – e.g. girls </a:t>
            </a:r>
            <a:r>
              <a:rPr lang="en-US" dirty="0"/>
              <a:t>can’t do math; women can’t be sports anchors</a:t>
            </a:r>
          </a:p>
          <a:p>
            <a:pPr lvl="1"/>
            <a:r>
              <a:rPr lang="en-US" dirty="0"/>
              <a:t>Institutional views – </a:t>
            </a:r>
            <a:r>
              <a:rPr lang="en-US" dirty="0" smtClean="0"/>
              <a:t>e.g. </a:t>
            </a:r>
            <a:r>
              <a:rPr lang="en-US" dirty="0"/>
              <a:t>Prior to Title IX in 1970s, females </a:t>
            </a:r>
            <a:r>
              <a:rPr lang="en-US" dirty="0" smtClean="0"/>
              <a:t>were not considered </a:t>
            </a:r>
            <a:r>
              <a:rPr lang="en-US" dirty="0"/>
              <a:t>good at sports so funding in schools was not equally </a:t>
            </a:r>
            <a:r>
              <a:rPr lang="en-US" dirty="0" smtClean="0"/>
              <a:t>available for female athletics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Different kinds of feminisms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Anti-pornography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Reproductive rights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Equal work for equal pay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957</TotalTime>
  <Words>1343</Words>
  <Application>Microsoft Office PowerPoint</Application>
  <PresentationFormat>On-screen Show (4:3)</PresentationFormat>
  <Paragraphs>179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 3</vt:lpstr>
      <vt:lpstr>Gill Sans MT</vt:lpstr>
      <vt:lpstr>Calibri</vt:lpstr>
      <vt:lpstr>Wingdings</vt:lpstr>
      <vt:lpstr>Bookman Old Style</vt:lpstr>
      <vt:lpstr>Origin</vt:lpstr>
      <vt:lpstr>Feminist Geography</vt:lpstr>
      <vt:lpstr>4. Subareas of Human Geography</vt:lpstr>
      <vt:lpstr>AAG specialty groups</vt:lpstr>
      <vt:lpstr>Learning Objectives</vt:lpstr>
      <vt:lpstr>1. Geographies of Identity</vt:lpstr>
      <vt:lpstr>1. Principles that apply to identity </vt:lpstr>
      <vt:lpstr>2. Feminism(s)</vt:lpstr>
      <vt:lpstr>2. Commonalities in Feminisms</vt:lpstr>
      <vt:lpstr>2. Different kinds of feminisms</vt:lpstr>
      <vt:lpstr>2. Patriarchy &amp; Sexism</vt:lpstr>
      <vt:lpstr>2. Feminist epistemology</vt:lpstr>
      <vt:lpstr>2. Intersectionality</vt:lpstr>
      <vt:lpstr>Intersectionality</vt:lpstr>
      <vt:lpstr>3. Sex vs. Gender</vt:lpstr>
      <vt:lpstr>4. Feminist Geography</vt:lpstr>
      <vt:lpstr>Feminist approaches to subareas of human geography</vt:lpstr>
      <vt:lpstr>5. Feminist Geographic Concepts in Christie’s article </vt:lpstr>
      <vt:lpstr>Findings: What role do women play in nature-society relations through kitchenspace?</vt:lpstr>
      <vt:lpstr>6. Methods for Christie’s research</vt:lpstr>
      <vt:lpstr>Critical Review Article 3</vt:lpstr>
      <vt:lpstr>Key economic concepts in article</vt:lpstr>
      <vt:lpstr>PowerPoint Presentation</vt:lpstr>
      <vt:lpstr>PowerPoint Presentation</vt:lpstr>
      <vt:lpstr>PowerPoint Presentation</vt:lpstr>
      <vt:lpstr>Discussion – implications of results</vt:lpstr>
      <vt:lpstr>How do I evaluate whether the authors successfully proved their points?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Feminist Geography</dc:title>
  <dc:creator>Christine Jocoy</dc:creator>
  <cp:lastModifiedBy>Christine Jocoy</cp:lastModifiedBy>
  <cp:revision>55</cp:revision>
  <dcterms:created xsi:type="dcterms:W3CDTF">2015-02-10T01:57:23Z</dcterms:created>
  <dcterms:modified xsi:type="dcterms:W3CDTF">2019-02-13T04:11:28Z</dcterms:modified>
</cp:coreProperties>
</file>