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66" r:id="rId4"/>
    <p:sldId id="267" r:id="rId5"/>
    <p:sldId id="257" r:id="rId6"/>
    <p:sldId id="258" r:id="rId7"/>
    <p:sldId id="259" r:id="rId8"/>
    <p:sldId id="268" r:id="rId9"/>
    <p:sldId id="269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72" autoAdjust="0"/>
  </p:normalViewPr>
  <p:slideViewPr>
    <p:cSldViewPr>
      <p:cViewPr varScale="1">
        <p:scale>
          <a:sx n="73" d="100"/>
          <a:sy n="73" d="100"/>
        </p:scale>
        <p:origin x="188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3BA9198-0DCF-4EFD-B935-05B66BBD315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C9804EB-688B-4511-B724-D80D954E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13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D42EE-8C3A-4977-ADB5-0C62A71F491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F96B2-BD6D-4921-B07B-68F93D4E9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7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96B2-BD6D-4921-B07B-68F93D4E93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5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118892-AF1B-499F-A30D-ABE555D6DDD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A2F837-1E72-4F0F-B89E-DA7CA2500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8892-AF1B-499F-A30D-ABE555D6DDD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837-1E72-4F0F-B89E-DA7CA2500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8892-AF1B-499F-A30D-ABE555D6DDD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837-1E72-4F0F-B89E-DA7CA2500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8892-AF1B-499F-A30D-ABE555D6DDD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837-1E72-4F0F-B89E-DA7CA25004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8892-AF1B-499F-A30D-ABE555D6DDD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837-1E72-4F0F-B89E-DA7CA25004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8892-AF1B-499F-A30D-ABE555D6DDD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837-1E72-4F0F-B89E-DA7CA2500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8892-AF1B-499F-A30D-ABE555D6DDD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837-1E72-4F0F-B89E-DA7CA25004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8892-AF1B-499F-A30D-ABE555D6DDD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837-1E72-4F0F-B89E-DA7CA25004E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8892-AF1B-499F-A30D-ABE555D6DDD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837-1E72-4F0F-B89E-DA7CA2500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F118892-AF1B-499F-A30D-ABE555D6DDD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837-1E72-4F0F-B89E-DA7CA25004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118892-AF1B-499F-A30D-ABE555D6DDD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A2F837-1E72-4F0F-B89E-DA7CA25004E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F118892-AF1B-499F-A30D-ABE555D6DDD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A2F837-1E72-4F0F-B89E-DA7CA25004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</a:t>
            </a:r>
            <a:r>
              <a:rPr lang="en-US" dirty="0" smtClean="0"/>
              <a:t>Comprehension: </a:t>
            </a:r>
            <a:r>
              <a:rPr lang="en-US" dirty="0" smtClean="0"/>
              <a:t>Types </a:t>
            </a:r>
            <a:r>
              <a:rPr lang="en-US" dirty="0" smtClean="0"/>
              <a:t>of Academic </a:t>
            </a:r>
            <a:r>
              <a:rPr lang="en-US" dirty="0" smtClean="0"/>
              <a:t>Writing</a:t>
            </a:r>
            <a:r>
              <a:rPr lang="en-US" dirty="0"/>
              <a:t> </a:t>
            </a:r>
            <a:r>
              <a:rPr lang="en-US" dirty="0" smtClean="0"/>
              <a:t>and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Geog</a:t>
            </a:r>
            <a:r>
              <a:rPr lang="en-US" dirty="0" smtClean="0"/>
              <a:t> 360 Human Geography</a:t>
            </a:r>
          </a:p>
          <a:p>
            <a:r>
              <a:rPr lang="en-US" dirty="0" smtClean="0"/>
              <a:t>Dr. Christy Jocoy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Distinguish (compare &amp; contrast) among various types of academic </a:t>
            </a:r>
            <a:r>
              <a:rPr lang="en-US" dirty="0" smtClean="0"/>
              <a:t>writing</a:t>
            </a:r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Identify sections of an empirical research article 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Reflect on how subheadings organize an article’s contents for comprehension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lvl="0" indent="-514350">
              <a:buFont typeface="+mj-lt"/>
              <a:buAutoNum type="arabicPeriod"/>
            </a:pPr>
            <a:r>
              <a:rPr lang="en-US" dirty="0"/>
              <a:t>Select and write down the name/title of an article</a:t>
            </a:r>
            <a:r>
              <a:rPr lang="en-US" dirty="0" smtClean="0"/>
              <a:t>.</a:t>
            </a:r>
          </a:p>
          <a:p>
            <a:pPr marL="624078" lvl="0" indent="-514350">
              <a:buFont typeface="+mj-lt"/>
              <a:buAutoNum type="arabicPeriod"/>
            </a:pPr>
            <a:endParaRPr lang="en-US" dirty="0" smtClean="0"/>
          </a:p>
          <a:p>
            <a:pPr marL="624078" lvl="0" indent="-514350">
              <a:buFont typeface="+mj-lt"/>
              <a:buAutoNum type="arabicPeriod"/>
            </a:pPr>
            <a:r>
              <a:rPr lang="en-US" dirty="0" smtClean="0"/>
              <a:t>Write the title of the journal</a:t>
            </a:r>
            <a:r>
              <a:rPr lang="en-US" dirty="0" smtClean="0"/>
              <a:t>.</a:t>
            </a:r>
          </a:p>
          <a:p>
            <a:pPr marL="624078" lvl="0" indent="-514350">
              <a:buFont typeface="+mj-lt"/>
              <a:buAutoNum type="arabicPeriod"/>
            </a:pPr>
            <a:endParaRPr lang="en-US" dirty="0"/>
          </a:p>
          <a:p>
            <a:pPr marL="624078" lvl="0" indent="-514350">
              <a:buFont typeface="+mj-lt"/>
              <a:buAutoNum type="arabicPeriod"/>
            </a:pPr>
            <a:r>
              <a:rPr lang="en-US" dirty="0"/>
              <a:t>Describe the relationship </a:t>
            </a:r>
            <a:r>
              <a:rPr lang="en-US" dirty="0" smtClean="0"/>
              <a:t>between the </a:t>
            </a:r>
            <a:r>
              <a:rPr lang="en-US" dirty="0"/>
              <a:t>journal and article.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your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lvl="0" indent="-514350">
              <a:buFont typeface="+mj-lt"/>
              <a:buAutoNum type="arabicPeriod"/>
            </a:pPr>
            <a:r>
              <a:rPr lang="en-US" sz="2800" dirty="0"/>
              <a:t>If you are looking at an individual article, how do you know what journal the article is in?</a:t>
            </a:r>
          </a:p>
          <a:p>
            <a:pPr marL="624078" lvl="0" indent="-514350">
              <a:buFont typeface="+mj-lt"/>
              <a:buAutoNum type="arabicPeriod"/>
            </a:pPr>
            <a:endParaRPr lang="en-US" sz="2800" dirty="0" smtClean="0"/>
          </a:p>
          <a:p>
            <a:pPr marL="624078" lvl="0" indent="-514350">
              <a:buFont typeface="+mj-lt"/>
              <a:buAutoNum type="arabicPeriod"/>
            </a:pPr>
            <a:r>
              <a:rPr lang="en-US" sz="2800" dirty="0" smtClean="0"/>
              <a:t>Which </a:t>
            </a:r>
            <a:r>
              <a:rPr lang="en-US" sz="2800" dirty="0"/>
              <a:t>title is associated with volume and issue </a:t>
            </a:r>
            <a:r>
              <a:rPr lang="en-US" sz="2800" dirty="0" smtClean="0"/>
              <a:t>numbers?</a:t>
            </a:r>
          </a:p>
          <a:p>
            <a:pPr lvl="0"/>
            <a:endParaRPr lang="en-US" sz="2800" dirty="0" smtClean="0"/>
          </a:p>
          <a:p>
            <a:pPr marL="880110" lvl="1" indent="-514350">
              <a:buAutoNum type="alphaUcPeriod"/>
            </a:pPr>
            <a:r>
              <a:rPr lang="en-US" sz="2800" dirty="0" smtClean="0"/>
              <a:t>title </a:t>
            </a:r>
            <a:r>
              <a:rPr lang="en-US" sz="2800" dirty="0"/>
              <a:t>of </a:t>
            </a:r>
            <a:r>
              <a:rPr lang="en-US" sz="2800" dirty="0" smtClean="0"/>
              <a:t>article</a:t>
            </a:r>
          </a:p>
          <a:p>
            <a:pPr marL="880110" lvl="1" indent="-514350">
              <a:buAutoNum type="alphaUcPeriod"/>
            </a:pPr>
            <a:r>
              <a:rPr lang="en-US" sz="2800" dirty="0" smtClean="0"/>
              <a:t>title </a:t>
            </a:r>
            <a:r>
              <a:rPr lang="en-US" sz="2800" dirty="0"/>
              <a:t>of </a:t>
            </a:r>
            <a:r>
              <a:rPr lang="en-US" sz="2800" dirty="0" smtClean="0"/>
              <a:t>journal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these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5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767072"/>
          </a:xfrm>
        </p:spPr>
        <p:txBody>
          <a:bodyPr>
            <a:normAutofit fontScale="92500"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b="1" dirty="0" smtClean="0"/>
              <a:t>Commentaries &amp; Opinion/Editorial (</a:t>
            </a:r>
            <a:r>
              <a:rPr lang="en-US" b="1" dirty="0" err="1" smtClean="0"/>
              <a:t>OpEd</a:t>
            </a:r>
            <a:r>
              <a:rPr lang="en-US" b="1" dirty="0" smtClean="0"/>
              <a:t>) </a:t>
            </a:r>
            <a:r>
              <a:rPr lang="en-US" dirty="0" smtClean="0"/>
              <a:t>– persuades, endorses a point of view; sometimes found in academic journals, typically in newspapers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/>
              <a:t>Critical Review </a:t>
            </a:r>
            <a:r>
              <a:rPr lang="en-US" dirty="0" smtClean="0"/>
              <a:t>- </a:t>
            </a:r>
            <a:r>
              <a:rPr lang="en-US" dirty="0"/>
              <a:t>summarizes and evaluates an individual academic research </a:t>
            </a:r>
            <a:r>
              <a:rPr lang="en-US" dirty="0" smtClean="0"/>
              <a:t>article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/>
              <a:t>Literature Review </a:t>
            </a:r>
            <a:r>
              <a:rPr lang="en-US" dirty="0" smtClean="0"/>
              <a:t>– characterizes current state of knowledge about a topic, </a:t>
            </a:r>
            <a:r>
              <a:rPr lang="en-US" dirty="0"/>
              <a:t>synthesizes </a:t>
            </a:r>
            <a:r>
              <a:rPr lang="en-US" dirty="0" smtClean="0"/>
              <a:t>results of multiple previously published studies, &amp; sets an agenda for future research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/>
              <a:t>Empirical Research </a:t>
            </a:r>
            <a:r>
              <a:rPr lang="en-US" dirty="0"/>
              <a:t>– presents results of a research study that draws on collection &amp; analysis of original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Types of Academic 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1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Introduction – </a:t>
            </a:r>
            <a:r>
              <a:rPr lang="en-US" dirty="0" smtClean="0"/>
              <a:t>includes thesis or </a:t>
            </a:r>
            <a:r>
              <a:rPr lang="en-US" dirty="0"/>
              <a:t>argument</a:t>
            </a:r>
          </a:p>
          <a:p>
            <a:pPr lvl="1"/>
            <a:r>
              <a:rPr lang="en-US" b="1" dirty="0" smtClean="0"/>
              <a:t>Research question/</a:t>
            </a:r>
            <a:r>
              <a:rPr lang="en-US" dirty="0" smtClean="0"/>
              <a:t>hypothesis to be answered</a:t>
            </a:r>
            <a:endParaRPr lang="en-US" b="1" dirty="0" smtClean="0"/>
          </a:p>
          <a:p>
            <a:r>
              <a:rPr lang="en-US" b="1" dirty="0" smtClean="0"/>
              <a:t>Literature review/Conceptual framework section</a:t>
            </a:r>
            <a:r>
              <a:rPr lang="en-US" dirty="0" smtClean="0"/>
              <a:t>– reviews previous studies that addressed your subject &amp; thesis briefly</a:t>
            </a:r>
          </a:p>
          <a:p>
            <a:r>
              <a:rPr lang="en-US" b="1" dirty="0" smtClean="0"/>
              <a:t>Data &amp; methods – </a:t>
            </a:r>
            <a:r>
              <a:rPr lang="en-US" dirty="0" smtClean="0"/>
              <a:t>describes how data were collected and analyzed</a:t>
            </a:r>
          </a:p>
          <a:p>
            <a:r>
              <a:rPr lang="en-US" b="1" dirty="0" smtClean="0"/>
              <a:t>Findings – </a:t>
            </a:r>
            <a:r>
              <a:rPr lang="en-US" dirty="0" smtClean="0"/>
              <a:t>presents evidence that answers research question</a:t>
            </a:r>
            <a:endParaRPr lang="en-US" b="1" dirty="0" smtClean="0"/>
          </a:p>
          <a:p>
            <a:r>
              <a:rPr lang="en-US" b="1" dirty="0" smtClean="0"/>
              <a:t>Discussion &amp; implications – </a:t>
            </a:r>
            <a:r>
              <a:rPr lang="en-US" dirty="0" smtClean="0"/>
              <a:t>interprets the meaning of findings to advance theory &amp; practice</a:t>
            </a:r>
          </a:p>
          <a:p>
            <a:r>
              <a:rPr lang="en-US" b="1" dirty="0" smtClean="0"/>
              <a:t>Conclusion</a:t>
            </a:r>
            <a:r>
              <a:rPr lang="en-US" dirty="0" smtClean="0"/>
              <a:t> – restates what has been learned 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 Structure </a:t>
            </a:r>
            <a:r>
              <a:rPr lang="en-US" sz="3200" dirty="0" smtClean="0"/>
              <a:t>of Empirical Research Articles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301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of collecting original data</a:t>
            </a:r>
          </a:p>
          <a:p>
            <a:pPr lvl="1"/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Measuring equipment</a:t>
            </a:r>
          </a:p>
          <a:p>
            <a:pPr lvl="1"/>
            <a:r>
              <a:rPr lang="en-US" dirty="0" smtClean="0"/>
              <a:t>Survey Questionnaires</a:t>
            </a:r>
          </a:p>
          <a:p>
            <a:pPr lvl="1"/>
            <a:r>
              <a:rPr lang="en-US" dirty="0" smtClean="0"/>
              <a:t>Mapping</a:t>
            </a:r>
          </a:p>
          <a:p>
            <a:pPr lvl="1"/>
            <a:r>
              <a:rPr lang="en-US" dirty="0" smtClean="0"/>
              <a:t>Participant Observation</a:t>
            </a:r>
          </a:p>
          <a:p>
            <a:pPr lvl="1"/>
            <a:r>
              <a:rPr lang="en-US" dirty="0" smtClean="0"/>
              <a:t>Interviewing</a:t>
            </a:r>
          </a:p>
          <a:p>
            <a:pPr lvl="1"/>
            <a:r>
              <a:rPr lang="en-US" dirty="0" smtClean="0"/>
              <a:t>Government Documents/Text of Legislation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0"/>
            <a:ext cx="7924800" cy="649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 Professional Geographer journal article on migration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and methods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Area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Reaching the study population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nonreturn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migrants and return migrants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Employment context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Employment as a motivation for initial outmigration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Employment as a barrier to return migration.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Employment as a reason for return migration.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 context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Child-raising as key family-related motivation.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Parents, siblings, and other kin.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 and community context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Degrees of familiarity.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Communities as places to make a difference.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Communities as spaces of attractiveness.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and Limitations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Cited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990600"/>
            <a:ext cx="670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3.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159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533400"/>
            <a:ext cx="7162800" cy="6054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Example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2: Urban Geography article </a:t>
            </a:r>
            <a:endParaRPr lang="en-US" sz="3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Conceptual background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methods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Activity spaces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Social networks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132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575</TotalTime>
  <Words>337</Words>
  <Application>Microsoft Office PowerPoint</Application>
  <PresentationFormat>On-screen Show (4:3)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Courier New</vt:lpstr>
      <vt:lpstr>Lucida Sans Unicode</vt:lpstr>
      <vt:lpstr>Symbol</vt:lpstr>
      <vt:lpstr>Times New Roman</vt:lpstr>
      <vt:lpstr>Verdana</vt:lpstr>
      <vt:lpstr>Wingdings 2</vt:lpstr>
      <vt:lpstr>Wingdings 3</vt:lpstr>
      <vt:lpstr>Concourse</vt:lpstr>
      <vt:lpstr>Reading Comprehension: Types of Academic Writing and Organization</vt:lpstr>
      <vt:lpstr>Learning objectives</vt:lpstr>
      <vt:lpstr>In your notes</vt:lpstr>
      <vt:lpstr>Answer these questions</vt:lpstr>
      <vt:lpstr>1. Types of Academic Writing</vt:lpstr>
      <vt:lpstr>2. Structure of Empirical Research Articles</vt:lpstr>
      <vt:lpstr>Methods</vt:lpstr>
      <vt:lpstr>PowerPoint Presentation</vt:lpstr>
      <vt:lpstr>PowerPoint Presentation</vt:lpstr>
    </vt:vector>
  </TitlesOfParts>
  <Company>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Academic Writing, Methods, &amp; Epistemology</dc:title>
  <dc:creator>Christine Jocoy</dc:creator>
  <cp:lastModifiedBy>Christine Jocoy</cp:lastModifiedBy>
  <cp:revision>28</cp:revision>
  <cp:lastPrinted>2015-02-03T05:36:08Z</cp:lastPrinted>
  <dcterms:created xsi:type="dcterms:W3CDTF">2015-02-03T04:28:19Z</dcterms:created>
  <dcterms:modified xsi:type="dcterms:W3CDTF">2018-09-12T17:06:28Z</dcterms:modified>
</cp:coreProperties>
</file>