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86" r:id="rId3"/>
    <p:sldId id="278" r:id="rId4"/>
    <p:sldId id="263" r:id="rId5"/>
    <p:sldId id="280" r:id="rId6"/>
    <p:sldId id="257" r:id="rId7"/>
    <p:sldId id="258" r:id="rId8"/>
    <p:sldId id="259" r:id="rId9"/>
    <p:sldId id="261" r:id="rId10"/>
    <p:sldId id="288" r:id="rId11"/>
    <p:sldId id="287" r:id="rId12"/>
    <p:sldId id="283" r:id="rId13"/>
    <p:sldId id="262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1" autoAdjust="0"/>
  </p:normalViewPr>
  <p:slideViewPr>
    <p:cSldViewPr>
      <p:cViewPr varScale="1">
        <p:scale>
          <a:sx n="61" d="100"/>
          <a:sy n="61" d="100"/>
        </p:scale>
        <p:origin x="884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7BD66-B7E6-495F-BD5A-114BC667CBD8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99B5-1DF2-441B-945E-CA0EE1E09C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Anti-Sweatshop movement would develop out of this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Labor-Student Coalition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99B5-1DF2-441B-945E-CA0EE1E09CB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64EB3C-F2D9-4758-9A8D-FD69CEB5C1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ABC14-212C-4492-BEC6-DDB7DD4A4F82}" type="slidenum">
              <a:rPr lang="en-US">
                <a:latin typeface="Times New Roman" pitchFamily="18" charset="0"/>
              </a:rPr>
              <a:pPr/>
              <a:t>11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CA" dirty="0" smtClean="0">
              <a:latin typeface="Times New Roman" pitchFamily="18" charset="0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70C1523E-0E66-4E33-B26F-B8FA4003C232}" type="slidenum">
              <a:rPr lang="en-US" sz="1200"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EB567-2672-4F21-B016-38D2FD82F09E}" type="slidenum">
              <a:rPr lang="en-US">
                <a:latin typeface="Times New Roman" pitchFamily="18" charset="0"/>
              </a:rPr>
              <a:pPr/>
              <a:t>12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lang="en-CA" dirty="0" smtClean="0">
                <a:latin typeface="Times New Roman" pitchFamily="18" charset="0"/>
              </a:rPr>
              <a:t>There are two types of FSC certification, those for forests (called Forest Management certification) and those for manufacturers, distributors and traders (called Chain of Custody certification).  </a:t>
            </a:r>
          </a:p>
          <a:p>
            <a:pPr eaLnBrk="1" hangingPunct="1"/>
            <a:endParaRPr lang="en-CA" dirty="0" smtClean="0">
              <a:latin typeface="Times New Roman" pitchFamily="18" charset="0"/>
            </a:endParaRPr>
          </a:p>
          <a:p>
            <a:pPr eaLnBrk="1" hangingPunct="1"/>
            <a:r>
              <a:rPr lang="en-CA" dirty="0" smtClean="0">
                <a:latin typeface="Times New Roman" pitchFamily="18" charset="0"/>
              </a:rPr>
              <a:t>Once a forest is FSC-certified, all the wood coming from this forest can then be tracked through manufacturing and processing so that when a final wood or paper product carries the FSC logo, it can be guaranteed to have come from a responsible wood source.  This means that all manufacturers, processors, distributors and traders within a supply chain must become Chain of Custody certified, so that FSC fibre can be tracked and the label used to identify FSC-certified products.</a:t>
            </a:r>
          </a:p>
          <a:p>
            <a:pPr eaLnBrk="1" hangingPunct="1"/>
            <a:endParaRPr lang="en-CA" dirty="0" smtClean="0">
              <a:latin typeface="Times New Roman" pitchFamily="18" charset="0"/>
            </a:endParaRPr>
          </a:p>
          <a:p>
            <a:pPr eaLnBrk="1" hangingPunct="1"/>
            <a:endParaRPr lang="en-CA" dirty="0" smtClean="0">
              <a:latin typeface="Times New Roman" pitchFamily="18" charset="0"/>
            </a:endParaRPr>
          </a:p>
          <a:p>
            <a:pPr eaLnBrk="1" hangingPunct="1"/>
            <a:endParaRPr lang="en-CA" dirty="0" smtClean="0">
              <a:latin typeface="Times New Roman" pitchFamily="18" charset="0"/>
            </a:endParaRPr>
          </a:p>
          <a:p>
            <a:pPr eaLnBrk="1" hangingPunct="1"/>
            <a:endParaRPr lang="en-CA" dirty="0" smtClean="0">
              <a:latin typeface="Times New Roman" pitchFamily="18" charset="0"/>
            </a:endParaRPr>
          </a:p>
          <a:p>
            <a:pPr eaLnBrk="1" hangingPunct="1"/>
            <a:endParaRPr lang="en-CA" dirty="0" smtClean="0">
              <a:latin typeface="Times New Roman" pitchFamily="18" charset="0"/>
            </a:endParaRP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F3465C90-6CAE-42E1-AF2B-4C2929723312}" type="slidenum">
              <a:rPr lang="en-US" sz="1200"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Sister Ruth Rosenbaum, founder of the Center for Reflection, Education, and Action—an anti-poverty group based in Hartford, Connecticut—sums of the changes this way: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"When we first started working on codes of conduct back in the 1990s, this was kind of like way out there, now, it is absolutely normal for a company to have a code of conduct."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99B5-1DF2-441B-945E-CA0EE1E09CB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C12FAF-75FC-4D47-9E41-FDCA2686554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F6099BC-B3F0-42B7-B57E-99351809A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PmXiQKjRp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XtYhfcEZ9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orkersrights.org/miss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Consumer Advocacy Networks &amp; Movements.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Fair trade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is an organized </a:t>
            </a:r>
            <a:r>
              <a:rPr lang="en-US" sz="1900" u="sng" dirty="0" smtClean="0">
                <a:latin typeface="Times New Roman" pitchFamily="18" charset="0"/>
                <a:cs typeface="Times New Roman" pitchFamily="18" charset="0"/>
              </a:rPr>
              <a:t>social movement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900" u="sng" dirty="0" smtClean="0"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-based approach designed to promote local development by improving trading conditions and </a:t>
            </a:r>
            <a:r>
              <a:rPr lang="en-US" sz="1900" u="sng" dirty="0" smtClean="0">
                <a:latin typeface="Times New Roman" pitchFamily="18" charset="0"/>
                <a:cs typeface="Times New Roman" pitchFamily="18" charset="0"/>
              </a:rPr>
              <a:t>sustainability.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Establishes higher prices to producers as well as higher social and environmental standards.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Focuses on exports from developing countries to developed countries, e.g., handicrafts, coffee, cocoa, sugar, tea, bananas, honey, cotton, wine, fresh fruit, chocolate, flowers, sports balls.</a:t>
            </a:r>
          </a:p>
          <a:p>
            <a:pPr lvl="1"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3A447"/>
              </a:buClr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Certification: 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carry the Fair Trade Label, products are certified by a 3</a:t>
            </a:r>
            <a:r>
              <a:rPr lang="en-US" sz="19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party 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FLOCert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>
              <a:buClr>
                <a:srgbClr val="F3A447"/>
              </a:buClr>
              <a:buNone/>
            </a:pPr>
            <a:endParaRPr lang="en-US" sz="900" dirty="0" smtClean="0"/>
          </a:p>
          <a:p>
            <a:pPr lvl="0" algn="just">
              <a:buClr>
                <a:srgbClr val="F3A447"/>
              </a:buClr>
            </a:pPr>
            <a:r>
              <a:rPr lang="en-US" sz="2000" dirty="0" smtClean="0"/>
              <a:t>Fair trade companies (</a:t>
            </a:r>
            <a:r>
              <a:rPr lang="en-US" sz="2000" dirty="0" err="1" smtClean="0"/>
              <a:t>Transfair</a:t>
            </a:r>
            <a:r>
              <a:rPr lang="en-US" sz="2000" dirty="0" smtClean="0"/>
              <a:t>) typically work as third </a:t>
            </a:r>
          </a:p>
          <a:p>
            <a:pPr lvl="0" algn="just">
              <a:buClr>
                <a:srgbClr val="F3A447"/>
              </a:buClr>
              <a:buNone/>
            </a:pPr>
            <a:r>
              <a:rPr lang="en-US" sz="2000" dirty="0" smtClean="0"/>
              <a:t> 	parties marketing products produced under </a:t>
            </a:r>
          </a:p>
          <a:p>
            <a:pPr lvl="0" algn="just">
              <a:buClr>
                <a:srgbClr val="F3A447"/>
              </a:buClr>
              <a:buNone/>
            </a:pPr>
            <a:r>
              <a:rPr lang="en-US" sz="2000" dirty="0" smtClean="0"/>
              <a:t>	specific conditions.  This betters working conditions </a:t>
            </a:r>
          </a:p>
          <a:p>
            <a:pPr lvl="0" algn="just">
              <a:buClr>
                <a:srgbClr val="F3A447"/>
              </a:buClr>
              <a:buNone/>
            </a:pPr>
            <a:r>
              <a:rPr lang="en-US" sz="2000" dirty="0" smtClean="0"/>
              <a:t>	and ensures that producers get more for their</a:t>
            </a:r>
          </a:p>
          <a:p>
            <a:pPr lvl="0" algn="just">
              <a:buClr>
                <a:srgbClr val="F3A447"/>
              </a:buClr>
              <a:buNone/>
            </a:pPr>
            <a:r>
              <a:rPr lang="en-US" sz="2000" dirty="0" smtClean="0"/>
              <a:t>	 products, while providing access to global markets </a:t>
            </a:r>
          </a:p>
          <a:p>
            <a:pPr lvl="0" algn="just">
              <a:buClr>
                <a:srgbClr val="F3A447"/>
              </a:buClr>
              <a:buNone/>
            </a:pPr>
            <a:r>
              <a:rPr lang="en-US" sz="2000" dirty="0" smtClean="0"/>
              <a:t>	for small companies and co-ops </a:t>
            </a:r>
          </a:p>
          <a:p>
            <a:pPr>
              <a:buClr>
                <a:srgbClr val="F3A447"/>
              </a:buClr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Fair Trade?</a:t>
            </a:r>
            <a:endParaRPr lang="en-US" sz="3600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 l="17777" r="22222"/>
          <a:stretch>
            <a:fillRect/>
          </a:stretch>
        </p:blipFill>
        <p:spPr bwMode="auto">
          <a:xfrm>
            <a:off x="6781800" y="4648200"/>
            <a:ext cx="20574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FSC Certification?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Forest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certification: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market-based, non-regulatory forest conservation mechanism designed to promote environmentally-responsible forestry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verification of sustainable forest management practices and product labeling.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certifying forest lands to FSC standards and tracking all wood fiber coming out of these certified forests, final products like paper, furniture, lumber,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labeled &amp; recognized by consumers who want to support sustainable forest management.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Forest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Stewardship Council: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FSC sets standards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for sustainable forest management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include respect of indigenous rights, reduced use of chemicals, and protection of old-growth forests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/>
              <a:t>SmartWood</a:t>
            </a:r>
            <a:r>
              <a:rPr lang="en-US" sz="2000" b="1" dirty="0"/>
              <a:t>:  </a:t>
            </a:r>
            <a:r>
              <a:rPr lang="en-US" sz="2000" dirty="0" smtClean="0"/>
              <a:t>Rainforest  Alliance‘s </a:t>
            </a:r>
            <a:r>
              <a:rPr lang="en-US" sz="2000" b="1" i="1" dirty="0" err="1" smtClean="0"/>
              <a:t>SmartWood</a:t>
            </a:r>
            <a:r>
              <a:rPr lang="en-US" sz="2000" b="1" i="1" dirty="0" smtClean="0"/>
              <a:t> </a:t>
            </a:r>
          </a:p>
          <a:p>
            <a:pPr algn="just"/>
            <a:r>
              <a:rPr lang="en-US" sz="2000" dirty="0" smtClean="0"/>
              <a:t>program is a third party certifier that verifies</a:t>
            </a:r>
          </a:p>
          <a:p>
            <a:pPr algn="just"/>
            <a:r>
              <a:rPr lang="en-US" sz="2000" dirty="0" smtClean="0"/>
              <a:t>products </a:t>
            </a:r>
            <a:r>
              <a:rPr lang="en-US" sz="2000" dirty="0"/>
              <a:t>as </a:t>
            </a:r>
            <a:r>
              <a:rPr lang="en-US" sz="2000" dirty="0" smtClean="0"/>
              <a:t>meeting environmental and </a:t>
            </a:r>
          </a:p>
          <a:p>
            <a:pPr algn="just"/>
            <a:r>
              <a:rPr lang="en-US" sz="2000" dirty="0" smtClean="0"/>
              <a:t>social </a:t>
            </a:r>
            <a:r>
              <a:rPr lang="en-US" sz="2000" dirty="0"/>
              <a:t>standards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 descr="Image result for rainforest allianc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1" b="18182"/>
          <a:stretch/>
        </p:blipFill>
        <p:spPr bwMode="auto">
          <a:xfrm>
            <a:off x="6324600" y="4758869"/>
            <a:ext cx="164368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28600" y="5562600"/>
            <a:ext cx="2514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Trebuchet MS" pitchFamily="34" charset="0"/>
                <a:cs typeface="Arial" pitchFamily="34" charset="0"/>
              </a:rPr>
              <a:t>1. Forest Management</a:t>
            </a:r>
          </a:p>
          <a:p>
            <a:r>
              <a:rPr lang="en-US" sz="1600" b="1" dirty="0">
                <a:latin typeface="Trebuchet MS" pitchFamily="34" charset="0"/>
                <a:cs typeface="Arial" pitchFamily="34" charset="0"/>
              </a:rPr>
              <a:t>    certification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819400" y="5519738"/>
            <a:ext cx="2362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Trebuchet MS" pitchFamily="34" charset="0"/>
                <a:cs typeface="Arial" pitchFamily="34" charset="0"/>
              </a:rPr>
              <a:t>2. Chain of Custody</a:t>
            </a:r>
          </a:p>
          <a:p>
            <a:r>
              <a:rPr lang="en-US" sz="1600" b="1" dirty="0">
                <a:latin typeface="Trebuchet MS" pitchFamily="34" charset="0"/>
                <a:cs typeface="Arial" pitchFamily="34" charset="0"/>
              </a:rPr>
              <a:t>    certification</a:t>
            </a:r>
          </a:p>
        </p:txBody>
      </p:sp>
      <p:sp>
        <p:nvSpPr>
          <p:cNvPr id="10244" name="AutoShape 6"/>
          <p:cNvSpPr>
            <a:spLocks noChangeArrowheads="1"/>
          </p:cNvSpPr>
          <p:nvPr/>
        </p:nvSpPr>
        <p:spPr bwMode="auto">
          <a:xfrm>
            <a:off x="2133600" y="422433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AutoShape 7"/>
          <p:cNvSpPr>
            <a:spLocks noChangeArrowheads="1"/>
          </p:cNvSpPr>
          <p:nvPr/>
        </p:nvSpPr>
        <p:spPr bwMode="auto">
          <a:xfrm>
            <a:off x="4495800" y="422433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04800" y="1804988"/>
            <a:ext cx="7848600" cy="8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Trebuchet MS" pitchFamily="34" charset="0"/>
                <a:cs typeface="Arial" pitchFamily="34" charset="0"/>
              </a:rPr>
              <a:t>FSC </a:t>
            </a:r>
            <a:r>
              <a:rPr lang="en-US" sz="1800" dirty="0" smtClean="0">
                <a:latin typeface="Trebuchet MS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Trebuchet MS" pitchFamily="34" charset="0"/>
                <a:cs typeface="Arial" pitchFamily="34" charset="0"/>
              </a:rPr>
              <a:t>tracks products from forest to shelf. 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Trebuchet MS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Trebuchet MS" pitchFamily="34" charset="0"/>
                <a:cs typeface="Arial" pitchFamily="34" charset="0"/>
              </a:rPr>
              <a:t>Responsibly produced</a:t>
            </a:r>
            <a:r>
              <a:rPr lang="en-US" sz="1800" i="1" dirty="0">
                <a:latin typeface="Trebuchet MS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Trebuchet MS" pitchFamily="34" charset="0"/>
                <a:cs typeface="Arial" pitchFamily="34" charset="0"/>
              </a:rPr>
              <a:t>forest products are identified with the FSC logo.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5491163" y="5572125"/>
            <a:ext cx="2052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Trebuchet MS" pitchFamily="34" charset="0"/>
                <a:cs typeface="Arial" pitchFamily="34" charset="0"/>
              </a:rPr>
              <a:t>3. Product Labeling</a:t>
            </a:r>
          </a:p>
        </p:txBody>
      </p:sp>
      <p:pic>
        <p:nvPicPr>
          <p:cNvPr id="10249" name="Picture 13" descr="G:\Communications\Graphics\Photos\FSC product\fsc_product_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690938"/>
            <a:ext cx="15144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4" descr="G:\Communications\Graphics\Photos\Forests\Certified forests\CertForest_Rod-Blak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62338"/>
            <a:ext cx="1476375" cy="19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1" name="Rectangle 15"/>
          <p:cNvSpPr>
            <a:spLocks noChangeArrowheads="1"/>
          </p:cNvSpPr>
          <p:nvPr/>
        </p:nvSpPr>
        <p:spPr bwMode="auto">
          <a:xfrm>
            <a:off x="3048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 Does FSC Certification Work?</a:t>
            </a:r>
          </a:p>
        </p:txBody>
      </p:sp>
      <p:pic>
        <p:nvPicPr>
          <p:cNvPr id="10252" name="Picture 5" descr="\\fsc-server\FSC_data\FSC Canada\Communication\pictures\fsc product\kitch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7462" y="3621238"/>
            <a:ext cx="1455738" cy="1709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53" name="Picture 11" descr="G:\Communications\Graphics\Photos\FSC product\Paper_FSC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3629325"/>
            <a:ext cx="1600200" cy="17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5562600" y="3733800"/>
            <a:ext cx="642938" cy="357188"/>
          </a:xfrm>
          <a:prstGeom prst="ellipse">
            <a:avLst/>
          </a:prstGeom>
          <a:noFill/>
          <a:ln w="762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7654159" y="3962400"/>
            <a:ext cx="729648" cy="403225"/>
          </a:xfrm>
          <a:prstGeom prst="ellipse">
            <a:avLst/>
          </a:prstGeom>
          <a:noFill/>
          <a:ln w="762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44" grpId="0" animBg="1"/>
      <p:bldP spid="10245" grpId="0" animBg="1"/>
      <p:bldP spid="10246" grpId="0"/>
      <p:bldP spid="10248" grpId="0"/>
      <p:bldP spid="10251" grpId="0"/>
      <p:bldP spid="10254" grpId="0" animBg="1"/>
      <p:bldP spid="102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0847"/>
            <a:ext cx="8229600" cy="547576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What’s the Goal:  </a:t>
            </a:r>
          </a:p>
          <a:p>
            <a:pPr>
              <a:buNone/>
            </a:pPr>
            <a:r>
              <a:rPr lang="en-US" dirty="0" smtClean="0"/>
              <a:t>To alter economic globalization by altering the behavior of corporations.</a:t>
            </a:r>
          </a:p>
          <a:p>
            <a:r>
              <a:rPr lang="en-US" dirty="0" smtClean="0"/>
              <a:t>Certification strategies are like Code of Conduct strategies, but with more teeth to ensure that products are produced according to a set of agreed upon </a:t>
            </a:r>
            <a:r>
              <a:rPr lang="en-US" b="1" dirty="0" smtClean="0"/>
              <a:t>standards: e.g., environmental, social, economic…</a:t>
            </a:r>
            <a:r>
              <a:rPr lang="en-US" dirty="0" smtClean="0"/>
              <a:t> </a:t>
            </a:r>
          </a:p>
          <a:p>
            <a:endParaRPr lang="en-US" sz="1100" dirty="0" smtClean="0"/>
          </a:p>
          <a:p>
            <a:pPr>
              <a:buNone/>
            </a:pPr>
            <a:r>
              <a:rPr lang="en-US" b="1" dirty="0" smtClean="0"/>
              <a:t>What’s the strategy?</a:t>
            </a:r>
          </a:p>
          <a:p>
            <a:r>
              <a:rPr lang="en-US" b="1" dirty="0" smtClean="0"/>
              <a:t>Market-based (consumer-driven) strategy</a:t>
            </a:r>
            <a:r>
              <a:rPr lang="en-US" dirty="0" smtClean="0"/>
              <a:t>: Based on the </a:t>
            </a:r>
            <a:r>
              <a:rPr lang="en-US" b="1" dirty="0" smtClean="0"/>
              <a:t>demand side </a:t>
            </a:r>
            <a:r>
              <a:rPr lang="en-US" dirty="0" smtClean="0"/>
              <a:t>of the equation; an economic market-based instrument that provides information and incentives to both consumers and producers.</a:t>
            </a:r>
          </a:p>
          <a:p>
            <a:endParaRPr lang="en-US" sz="1100" b="1" dirty="0" smtClean="0"/>
          </a:p>
          <a:p>
            <a:r>
              <a:rPr lang="en-US" b="1" dirty="0" smtClean="0"/>
              <a:t>The </a:t>
            </a:r>
            <a:r>
              <a:rPr lang="en-US" dirty="0" smtClean="0"/>
              <a:t>idea is to use the market as a means to shape corporate behavior by combining </a:t>
            </a:r>
            <a:r>
              <a:rPr lang="en-US" b="1" dirty="0" smtClean="0"/>
              <a:t>demand </a:t>
            </a:r>
            <a:r>
              <a:rPr lang="en-US" dirty="0" smtClean="0"/>
              <a:t>with </a:t>
            </a:r>
            <a:r>
              <a:rPr lang="en-US" b="1" dirty="0" smtClean="0"/>
              <a:t>certification</a:t>
            </a:r>
            <a:r>
              <a:rPr lang="en-US" dirty="0" smtClean="0"/>
              <a:t>; reward &amp; punishment.</a:t>
            </a:r>
          </a:p>
          <a:p>
            <a:pPr>
              <a:buNone/>
            </a:pPr>
            <a:endParaRPr lang="en-US" sz="700" dirty="0" smtClean="0"/>
          </a:p>
          <a:p>
            <a:pPr>
              <a:buNone/>
            </a:pPr>
            <a:r>
              <a:rPr lang="en-US" b="1" dirty="0" smtClean="0"/>
              <a:t>Can it work? What’s the Theory?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dirty="0" smtClean="0"/>
              <a:t>In the hyper-competitive global system producers will adopt any strategy that will increase its market share and hence its profits.  Companies will adopt this strategy </a:t>
            </a:r>
            <a:r>
              <a:rPr lang="en-US" b="1" u="sng" dirty="0" smtClean="0"/>
              <a:t>if</a:t>
            </a:r>
            <a:r>
              <a:rPr lang="en-US" b="1" i="1" dirty="0" smtClean="0"/>
              <a:t> </a:t>
            </a:r>
            <a:r>
              <a:rPr lang="en-US" dirty="0" smtClean="0"/>
              <a:t>it promises to expand its market share</a:t>
            </a:r>
          </a:p>
          <a:p>
            <a:pPr marL="0" indent="0">
              <a:buNone/>
            </a:pPr>
            <a:endParaRPr lang="en-US" sz="1100" dirty="0" smtClean="0"/>
          </a:p>
          <a:p>
            <a:endParaRPr lang="en-US" sz="700" dirty="0" smtClean="0"/>
          </a:p>
          <a:p>
            <a:pPr>
              <a:buNone/>
            </a:pPr>
            <a:r>
              <a:rPr lang="en-US" b="1" dirty="0" smtClean="0"/>
              <a:t>What does the strategy rely on?</a:t>
            </a:r>
            <a:r>
              <a:rPr lang="en-US" dirty="0" smtClean="0"/>
              <a:t>   What’s the Achilles Heel?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9609"/>
            <a:ext cx="8229600" cy="627321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Goal and Strategy Of Product Certification </a:t>
            </a:r>
            <a:endParaRPr lang="en-US" sz="3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05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 these movements are attempting to alter globalization by nurturing alliances across groups and address a broader set of issues beyond the workplace.</a:t>
            </a:r>
          </a:p>
          <a:p>
            <a:pPr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Certification Campaigns: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code of conduct strategy in that products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certified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meeting certain standards—these can theoretically be anything, from working conditions to environmental standards.</a:t>
            </a:r>
          </a:p>
          <a:p>
            <a:pPr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Strategy: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“Third Way” strategies targeting companies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directly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rather than trying to control via governmental regulation.</a:t>
            </a:r>
          </a:p>
          <a:p>
            <a:pPr>
              <a:buNone/>
            </a:pPr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Coalitions: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Driven by global coalitions of organizations and activists &amp; based on solidarity, trust, and commitment to justice.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do these strategies suggest about globalization?</a:t>
            </a:r>
          </a:p>
          <a:p>
            <a:pPr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1) Power &amp; Reform: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kinds of citizen-led advocacy groups are examples of the transnational groups pushing to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Alter-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globalization and address the power vacuum created as governments’ inability to regulate and control capital.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2) Spatial Organizing: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Potentially creating the foundations for a more vibrant transnational civil society necessary to confront the global power of capital.</a:t>
            </a: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3) Successes?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Have these campaigns proved successful?  There is no easy answer but evidence shows an increase in consumer activism and value-influenced buying behavior throughout the world– and major corporations are active in using certified products; Trade discussion include sustainability.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Panacea: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Transnational Advocacy Networks can use the market to address abuse along the commodity chain; but TANS can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not be (nor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should be) substitutes for local community-based organizations and the building of grass-roots power thru leadership development and capacity building. </a:t>
            </a:r>
          </a:p>
          <a:p>
            <a:pPr marL="0" indent="0">
              <a:buNone/>
            </a:pPr>
            <a:endParaRPr lang="en-US" sz="800" b="1" dirty="0" smtClean="0"/>
          </a:p>
          <a:p>
            <a:pPr marL="0" indent="0">
              <a:buNone/>
            </a:pPr>
            <a:r>
              <a:rPr lang="en-US" sz="1800" dirty="0" smtClean="0"/>
              <a:t>See: </a:t>
            </a:r>
            <a:r>
              <a:rPr lang="en-US" sz="1800" dirty="0" err="1" smtClean="0"/>
              <a:t>Kuttner</a:t>
            </a:r>
            <a:r>
              <a:rPr lang="en-US" sz="1800" dirty="0" smtClean="0"/>
              <a:t>: Can Unions Save Lives 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Today we return to a larger question: How to democratize a system characterized by an unequal distribution of power &amp; where the traditional mechanisms via governmental regulation aren’t available?</a:t>
            </a:r>
          </a:p>
          <a:p>
            <a:pPr lvl="1"/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What might we learn from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Alinsky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about building alternatives to the neoliberal model?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Decreasing the gap between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decision makers and the decision takers—a goal of the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Alinsky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model—is the essence of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Certification Strategies. </a:t>
            </a:r>
          </a:p>
          <a:p>
            <a:pPr marL="0" indent="0"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Like LW &amp; CBAs, these are attempts to alter corporate behavior by imposing a set of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community defined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standards for corporate behavior:</a:t>
            </a:r>
          </a:p>
          <a:p>
            <a:pPr>
              <a:buNone/>
            </a:pPr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global coalition building among labor, faith-based, community groups, students, </a:t>
            </a:r>
            <a:r>
              <a:rPr lang="en-US" sz="19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environmental….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evidence, data and the media </a:t>
            </a:r>
          </a:p>
          <a:p>
            <a:pPr marL="365760" lvl="1" indent="0">
              <a:buNone/>
            </a:pPr>
            <a:endParaRPr lang="en-US" sz="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Relying on market forces; unlike LW and CBAs which are legal contracts or policies.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971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United Students Against Sweatshops (USAS)—the Second Anti-Sweat Campaign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of Conducts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Fair Trade and Product Certification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Some Strategies to Alter Corporate Behavior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Beginnings: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mid-1990s student-labor led anti-sweatshop movement pushing for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product certification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was one of the earliest sub-movements of the global justice movement.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movement involved three aspects:</a:t>
            </a:r>
          </a:p>
          <a:p>
            <a:pPr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Disclosures: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disclosures in the mid-1990s of the 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Gap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Central America, and Kathie Lee Gifford’s Wal-Mart clothing line in Honduras, Nike shoes in Indonesia and the El Monte Raid in 1997.</a:t>
            </a:r>
          </a:p>
          <a:p>
            <a:pPr lvl="1">
              <a:buNone/>
            </a:pPr>
            <a:endParaRPr lang="en-US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National Labor Committee (NLC) exposed the child labor and sweatshop conditions in a factory manufacturing products under the Kathie Lee Gifford label and the testimony to congress of a 15 year old Honduran worker that she had made Kathie Lee clothing since she was 13 working from 10-12 hrs/day and sometimes overnight for cents/hour.</a:t>
            </a:r>
          </a:p>
          <a:p>
            <a:pPr lvl="1"/>
            <a:endParaRPr lang="en-US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Exchange also arranged a U.S. tour by an Indonesian Nike worker—Nike’s stock plunged 39%—a new verb was coined by these campaigns to b 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Nike-ed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to have you labor practices questioned and you good name attacked.</a:t>
            </a:r>
          </a:p>
          <a:p>
            <a:pPr lvl="1"/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www.youtube.com/watch?v=ZPmXiQKjRpw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USAS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286956"/>
            <a:ext cx="8305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B) Training: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1997-8 a group of Students spent the summer at a Labor Organizing Program—called Union Summer with UNITE the garment workers union: Over the next year the Students, from Duke, Harvard, Illinois and Georgetown, organized the United Students Against Sweatshops.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C) Experience: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1998  traveled to Central America to witness the conditions under which the apparel was produced.   They produced videos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use in organizing chapters across the U.S.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hlinkClick r:id="rId3"/>
              </a:rPr>
              <a:t>https://www.youtube.com/watch?v=1XtYhfcEZ9A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By 2001 there were campaigns on over 200 campuses.  Still chapters on over 150 campuses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Goal: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Establish Standards (the Collegiate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Code of Conduct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for protecting workers’ rights engaged in the manufacturing of apparel with collegiate logos: This includes wages and working conditions, child labor, etc. in foreign factories that produce university apparel, as well as workers in the U.S.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Workers Rights Consortium—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labor-rights</a:t>
            </a:r>
            <a:r>
              <a:rPr kumimoji="0" lang="en-US" sz="2000" b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watchdog founded by USAS to monitor and expose abuses in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global commodity chain: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https://www.workersrights.org/mission/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US" sz="20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68391"/>
            <a:ext cx="8229600" cy="52916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Definition: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formal statement of the values and business practices of a corporation.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businesses became globalized, companies were pressured by 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advocacy groups, labor orgs, educational institutions and others to adopt codes of conduct.</a:t>
            </a:r>
          </a:p>
          <a:p>
            <a:pPr marL="0" indent="0">
              <a:buNone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Third Way: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Codes are a third way approach to changing corporate behavior regarding working conditions, wage, the environment.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Codes to establish and protect workers’ rights, indigenous rights, the environment in situations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where civil society, unions and governments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either too weak or nonexistent.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Codes, however, only specify appropriate behavior and have no formal enforcement mechanisms.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0992"/>
            <a:ext cx="8229600" cy="787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of Conduct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10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are Codes Enforced?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Credibility: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Credibility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any code of conduct depends on the extent to which it is taken seriously by industry, unions, consumers and governments.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monitoring, enforcement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transparency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Transparency: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extent to which foreign contractors and subcontractors, workers, the public, nongovernmental organizations and governments are aware of the code's existence and meaning.  A code can be made transparent through its posting and dissemination and through training regarding its provisions.  But this is often insufficient.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Monitoring:  two forms 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Internal: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a committee, ombudsman, regular reporting obligations, field visits, or hot lines;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almost always fails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through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NGO, outside auditor, or consultant;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(e.g., WRC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 </a:t>
            </a:r>
          </a:p>
          <a:p>
            <a:pPr marL="0" indent="0">
              <a:buNone/>
            </a:pPr>
            <a:endParaRPr lang="en-US" sz="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Still,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no formal mechanisms through which companies can be forced to comply to voluntary codes.  So how is compliance enforced? </a:t>
            </a:r>
          </a:p>
          <a:p>
            <a:pPr>
              <a:buNone/>
            </a:pPr>
            <a:endParaRPr lang="en-US" sz="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Brands &amp; Public Shaming: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Competition and the importance of corporate brands and logos. Naomi Klein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9381"/>
            <a:ext cx="8229600" cy="626533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Enforcement: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weakness of the Code of Conduct movement led to a more sophisticated strategy called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Certification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Certification is similar in many respects to the Code of Conduct strategy</a:t>
            </a:r>
          </a:p>
          <a:p>
            <a:pPr marL="0" indent="0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But</a:t>
            </a:r>
          </a:p>
          <a:p>
            <a:pPr marL="0" indent="0">
              <a:buNone/>
            </a:pP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or services meet specific standards.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Labels (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 product as meeting those standards. 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93391"/>
            <a:ext cx="8229600" cy="669851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Certification Strategies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386" y="372141"/>
            <a:ext cx="5071730" cy="5190459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Certification Overview:</a:t>
            </a:r>
          </a:p>
          <a:p>
            <a:endParaRPr lang="en-US" sz="3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Certification: 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certification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Logos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communicate to consumers that a 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party has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certified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the product meets a set of standards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Certification is based on tests, inspections and audits of the company—this “party” is unrelated to the company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80898" name="Picture 2" descr="Image result for fair tra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082" y="372141"/>
            <a:ext cx="1768918" cy="1768918"/>
          </a:xfrm>
          <a:prstGeom prst="rect">
            <a:avLst/>
          </a:prstGeom>
          <a:noFill/>
        </p:spPr>
      </p:pic>
      <p:pic>
        <p:nvPicPr>
          <p:cNvPr id="80902" name="Picture 6" descr="Image result for sweat free produc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19200"/>
            <a:ext cx="2273982" cy="2806551"/>
          </a:xfrm>
          <a:prstGeom prst="rect">
            <a:avLst/>
          </a:prstGeom>
          <a:noFill/>
        </p:spPr>
      </p:pic>
      <p:pic>
        <p:nvPicPr>
          <p:cNvPr id="80904" name="Picture 8" descr="Image result for FS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733800"/>
            <a:ext cx="2671720" cy="26811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1548</Words>
  <Application>Microsoft Office PowerPoint</Application>
  <PresentationFormat>On-screen Show (4:3)</PresentationFormat>
  <Paragraphs>166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Times New Roman</vt:lpstr>
      <vt:lpstr>Trebuchet MS</vt:lpstr>
      <vt:lpstr>Wingdings 2</vt:lpstr>
      <vt:lpstr>Paper</vt:lpstr>
      <vt:lpstr>Consumer Advocacy Networks &amp; Movements. </vt:lpstr>
      <vt:lpstr>Introduction</vt:lpstr>
      <vt:lpstr>Some Strategies to Alter Corporate Behavior</vt:lpstr>
      <vt:lpstr>USAS</vt:lpstr>
      <vt:lpstr>PowerPoint Presentation</vt:lpstr>
      <vt:lpstr>Code of Conduct</vt:lpstr>
      <vt:lpstr>Enforcement:</vt:lpstr>
      <vt:lpstr>Certification Strategies</vt:lpstr>
      <vt:lpstr>PowerPoint Presentation</vt:lpstr>
      <vt:lpstr>What is Fair Trade?</vt:lpstr>
      <vt:lpstr>PowerPoint Presentation</vt:lpstr>
      <vt:lpstr>PowerPoint Presentation</vt:lpstr>
      <vt:lpstr>Goal and Strategy Of Product Certification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</dc:creator>
  <cp:lastModifiedBy>Gary Hytrek</cp:lastModifiedBy>
  <cp:revision>40</cp:revision>
  <dcterms:created xsi:type="dcterms:W3CDTF">2017-04-30T22:02:00Z</dcterms:created>
  <dcterms:modified xsi:type="dcterms:W3CDTF">2018-12-06T21:02:09Z</dcterms:modified>
</cp:coreProperties>
</file>