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36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70" autoAdjust="0"/>
  </p:normalViewPr>
  <p:slideViewPr>
    <p:cSldViewPr>
      <p:cViewPr varScale="1">
        <p:scale>
          <a:sx n="78" d="100"/>
          <a:sy n="78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A905-FCF3-4B0F-BCBE-E5AD2B600D5D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0F6C5-3773-409E-B070-3F410025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scale factor when the map distance is 0.3cm?</a:t>
            </a:r>
            <a:br>
              <a:rPr lang="en-US" sz="2400" dirty="0"/>
            </a:br>
            <a:r>
              <a:rPr lang="en-US" sz="2400" dirty="0"/>
              <a:t>(still at some point along the 40°N parallel between 0° and 15°)</a:t>
            </a:r>
          </a:p>
          <a:p>
            <a:pPr lvl="1"/>
            <a:r>
              <a:rPr lang="en-US" sz="2400" dirty="0"/>
              <a:t>True length of 1°= still </a:t>
            </a:r>
            <a:r>
              <a:rPr lang="en-US" sz="2400" dirty="0">
                <a:solidFill>
                  <a:srgbClr val="00B0F0"/>
                </a:solidFill>
              </a:rPr>
              <a:t>85,393.86 m</a:t>
            </a:r>
          </a:p>
          <a:p>
            <a:pPr lvl="1"/>
            <a:r>
              <a:rPr lang="en-US" sz="2400" dirty="0"/>
              <a:t>Earth distance: 15 x 85,393.86 m = </a:t>
            </a:r>
            <a:r>
              <a:rPr lang="en-US" sz="2400" dirty="0">
                <a:solidFill>
                  <a:srgbClr val="00B0F0"/>
                </a:solidFill>
              </a:rPr>
              <a:t>1,280,907.9 m</a:t>
            </a:r>
          </a:p>
          <a:p>
            <a:pPr lvl="1"/>
            <a:r>
              <a:rPr lang="nl-NL" sz="2400" dirty="0"/>
              <a:t>1,280,907.9</a:t>
            </a:r>
            <a:r>
              <a:rPr lang="nl-NL" sz="2400" i="1" dirty="0"/>
              <a:t>m</a:t>
            </a:r>
            <a:r>
              <a:rPr lang="nl-NL" sz="2400" dirty="0"/>
              <a:t> is 128,090,790</a:t>
            </a:r>
            <a:r>
              <a:rPr lang="nl-NL" sz="2400" i="1" dirty="0"/>
              <a:t>cm</a:t>
            </a:r>
          </a:p>
          <a:p>
            <a:pPr lvl="1"/>
            <a:endParaRPr lang="nl-NL" sz="2400" dirty="0"/>
          </a:p>
          <a:p>
            <a:pPr lvl="1"/>
            <a:endParaRPr lang="nl-NL" sz="2400" dirty="0"/>
          </a:p>
          <a:p>
            <a:pPr lvl="1"/>
            <a:endParaRPr lang="nl-NL" sz="2400" dirty="0"/>
          </a:p>
          <a:p>
            <a:pPr lvl="1"/>
            <a:endParaRPr lang="nl-NL" sz="2400" dirty="0"/>
          </a:p>
          <a:p>
            <a:pPr lvl="1"/>
            <a:r>
              <a:rPr lang="nl-NL" sz="2400" dirty="0"/>
              <a:t>Scale factor: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483768" y="3789040"/>
            <a:ext cx="4286280" cy="646331"/>
            <a:chOff x="4214810" y="4476757"/>
            <a:chExt cx="4286280" cy="646331"/>
          </a:xfrm>
        </p:grpSpPr>
        <p:sp>
          <p:nvSpPr>
            <p:cNvPr id="5" name="직사각형 3"/>
            <p:cNvSpPr/>
            <p:nvPr/>
          </p:nvSpPr>
          <p:spPr>
            <a:xfrm>
              <a:off x="5786446" y="4476757"/>
              <a:ext cx="27146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map distance</a:t>
              </a:r>
            </a:p>
            <a:p>
              <a:r>
                <a:rPr lang="en-US" i="1" dirty="0"/>
                <a:t>earth distance</a:t>
              </a:r>
            </a:p>
          </p:txBody>
        </p:sp>
        <p:cxnSp>
          <p:nvCxnSpPr>
            <p:cNvPr id="6" name="직선 연결선 4"/>
            <p:cNvCxnSpPr/>
            <p:nvPr/>
          </p:nvCxnSpPr>
          <p:spPr>
            <a:xfrm flipV="1">
              <a:off x="5753360" y="4801888"/>
              <a:ext cx="1609341" cy="672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5"/>
            <p:cNvSpPr/>
            <p:nvPr/>
          </p:nvSpPr>
          <p:spPr>
            <a:xfrm>
              <a:off x="4214810" y="4619633"/>
              <a:ext cx="1537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Local scale =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9380" y="4507379"/>
            <a:ext cx="4714908" cy="649720"/>
            <a:chOff x="4214810" y="5119699"/>
            <a:chExt cx="4714908" cy="649720"/>
          </a:xfrm>
        </p:grpSpPr>
        <p:sp>
          <p:nvSpPr>
            <p:cNvPr id="9" name="직사각형 7"/>
            <p:cNvSpPr/>
            <p:nvPr/>
          </p:nvSpPr>
          <p:spPr>
            <a:xfrm>
              <a:off x="5786446" y="5119699"/>
              <a:ext cx="1500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0.3</a:t>
              </a:r>
            </a:p>
            <a:p>
              <a:pPr algn="ctr"/>
              <a:r>
                <a:rPr lang="en-US" i="1" dirty="0"/>
                <a:t>128,090,790</a:t>
              </a:r>
            </a:p>
          </p:txBody>
        </p:sp>
        <p:cxnSp>
          <p:nvCxnSpPr>
            <p:cNvPr id="10" name="직선 연결선 8"/>
            <p:cNvCxnSpPr/>
            <p:nvPr/>
          </p:nvCxnSpPr>
          <p:spPr>
            <a:xfrm flipV="1">
              <a:off x="5753360" y="5442784"/>
              <a:ext cx="1395585" cy="87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9"/>
            <p:cNvSpPr/>
            <p:nvPr/>
          </p:nvSpPr>
          <p:spPr>
            <a:xfrm>
              <a:off x="4214810" y="5262575"/>
              <a:ext cx="1537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Local scale =</a:t>
              </a:r>
              <a:endParaRPr lang="en-US" dirty="0"/>
            </a:p>
          </p:txBody>
        </p:sp>
        <p:sp>
          <p:nvSpPr>
            <p:cNvPr id="12" name="직사각형 14"/>
            <p:cNvSpPr/>
            <p:nvPr/>
          </p:nvSpPr>
          <p:spPr>
            <a:xfrm>
              <a:off x="7358082" y="5123088"/>
              <a:ext cx="15716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00B0F0"/>
                  </a:solidFill>
                </a:rPr>
                <a:t>1</a:t>
              </a:r>
            </a:p>
            <a:p>
              <a:pPr algn="ctr"/>
              <a:r>
                <a:rPr lang="en-US" i="1" dirty="0">
                  <a:solidFill>
                    <a:srgbClr val="00B0F0"/>
                  </a:solidFill>
                </a:rPr>
                <a:t>426,969,300</a:t>
              </a:r>
            </a:p>
          </p:txBody>
        </p:sp>
        <p:cxnSp>
          <p:nvCxnSpPr>
            <p:cNvPr id="13" name="직선 연결선 15"/>
            <p:cNvCxnSpPr/>
            <p:nvPr/>
          </p:nvCxnSpPr>
          <p:spPr>
            <a:xfrm flipV="1">
              <a:off x="7467872" y="5446173"/>
              <a:ext cx="1395585" cy="87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6"/>
            <p:cNvSpPr/>
            <p:nvPr/>
          </p:nvSpPr>
          <p:spPr>
            <a:xfrm>
              <a:off x="7143768" y="5265964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=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3808" y="5301208"/>
            <a:ext cx="6044805" cy="789207"/>
            <a:chOff x="2214546" y="5854503"/>
            <a:chExt cx="6044805" cy="789207"/>
          </a:xfrm>
        </p:grpSpPr>
        <p:grpSp>
          <p:nvGrpSpPr>
            <p:cNvPr id="16" name="Group 25"/>
            <p:cNvGrpSpPr/>
            <p:nvPr/>
          </p:nvGrpSpPr>
          <p:grpSpPr>
            <a:xfrm>
              <a:off x="2214546" y="5854503"/>
              <a:ext cx="3786214" cy="646331"/>
              <a:chOff x="2214546" y="5854503"/>
              <a:chExt cx="3786214" cy="64633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214546" y="5854503"/>
                <a:ext cx="17859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Local scale</a:t>
                </a:r>
              </a:p>
              <a:p>
                <a:pPr algn="ctr"/>
                <a:r>
                  <a:rPr lang="en-US" i="1" dirty="0"/>
                  <a:t>Principal scale</a:t>
                </a: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 flipV="1">
                <a:off x="2252898" y="6179634"/>
                <a:ext cx="1609341" cy="672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3857620" y="5997379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=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143372" y="5854503"/>
                <a:ext cx="18573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1</a:t>
                </a:r>
                <a:r>
                  <a:rPr lang="en-US" i="1" dirty="0">
                    <a:solidFill>
                      <a:schemeClr val="tx2"/>
                    </a:solidFill>
                  </a:rPr>
                  <a:t>/</a:t>
                </a:r>
                <a:r>
                  <a:rPr lang="en-US" i="1" dirty="0">
                    <a:solidFill>
                      <a:srgbClr val="00B0F0"/>
                    </a:solidFill>
                  </a:rPr>
                  <a:t>426,969,300</a:t>
                </a:r>
              </a:p>
              <a:p>
                <a:r>
                  <a:rPr lang="en-US" i="1" dirty="0">
                    <a:solidFill>
                      <a:srgbClr val="00B0F0"/>
                    </a:solidFill>
                  </a:rPr>
                  <a:t>1</a:t>
                </a:r>
                <a:r>
                  <a:rPr lang="en-US" i="1" dirty="0">
                    <a:solidFill>
                      <a:schemeClr val="tx2"/>
                    </a:solidFill>
                  </a:rPr>
                  <a:t>/</a:t>
                </a:r>
                <a:r>
                  <a:rPr lang="en-US" i="1" dirty="0">
                    <a:solidFill>
                      <a:srgbClr val="00B0F0"/>
                    </a:solidFill>
                  </a:rPr>
                  <a:t>300,000,000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V="1">
                <a:off x="4181724" y="6177588"/>
                <a:ext cx="1395585" cy="87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22"/>
            <p:cNvSpPr/>
            <p:nvPr/>
          </p:nvSpPr>
          <p:spPr>
            <a:xfrm>
              <a:off x="5643570" y="5997379"/>
              <a:ext cx="26157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= </a:t>
              </a:r>
              <a:r>
                <a:rPr lang="en-US" b="1" i="1" dirty="0">
                  <a:solidFill>
                    <a:srgbClr val="00B0F0"/>
                  </a:solidFill>
                </a:rPr>
                <a:t>0.7</a:t>
              </a:r>
              <a:r>
                <a:rPr lang="en-US" b="1" i="1" dirty="0"/>
                <a:t>   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  <a:sym typeface="Wingdings" pitchFamily="2" charset="2"/>
                </a:rPr>
                <a:t>exaggerated</a:t>
              </a:r>
              <a:br>
                <a:rPr lang="en-US" b="1" i="1" dirty="0">
                  <a:solidFill>
                    <a:schemeClr val="bg1">
                      <a:lumMod val="50000"/>
                    </a:schemeClr>
                  </a:solidFill>
                  <a:sym typeface="Wingdings" pitchFamily="2" charset="2"/>
                </a:rPr>
              </a:b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  <a:sym typeface="Wingdings" pitchFamily="2" charset="2"/>
                </a:rPr>
                <a:t>             or compressed ?</a:t>
              </a:r>
              <a:endParaRPr lang="en-US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74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_HB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Theme1_HB</Template>
  <TotalTime>2083</TotalTime>
  <Words>40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Bookman Old Style</vt:lpstr>
      <vt:lpstr>Calibri</vt:lpstr>
      <vt:lpstr>Gill Sans MT</vt:lpstr>
      <vt:lpstr>Wingdings</vt:lpstr>
      <vt:lpstr>Wingdings 3</vt:lpstr>
      <vt:lpstr>Theme1_HB</vt:lpstr>
      <vt:lpstr>Exercise 2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380 Map Interpretation &amp; Analysis</dc:title>
  <dc:creator>Microsoft Corporation</dc:creator>
  <cp:lastModifiedBy>Hyowon Ban</cp:lastModifiedBy>
  <cp:revision>266</cp:revision>
  <dcterms:created xsi:type="dcterms:W3CDTF">2006-10-05T04:04:58Z</dcterms:created>
  <dcterms:modified xsi:type="dcterms:W3CDTF">2019-01-30T01:16:51Z</dcterms:modified>
</cp:coreProperties>
</file>