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58" r:id="rId6"/>
    <p:sldId id="270" r:id="rId7"/>
    <p:sldId id="271" r:id="rId8"/>
    <p:sldId id="263" r:id="rId9"/>
    <p:sldId id="267" r:id="rId10"/>
    <p:sldId id="266" r:id="rId11"/>
    <p:sldId id="268" r:id="rId12"/>
    <p:sldId id="275" r:id="rId13"/>
    <p:sldId id="278" r:id="rId14"/>
    <p:sldId id="269" r:id="rId15"/>
    <p:sldId id="279" r:id="rId16"/>
    <p:sldId id="277" r:id="rId17"/>
    <p:sldId id="280" r:id="rId18"/>
    <p:sldId id="281" r:id="rId19"/>
    <p:sldId id="282" r:id="rId20"/>
    <p:sldId id="272" r:id="rId21"/>
    <p:sldId id="26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1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5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B138-07AA-334A-8BF7-C897C5FF7976}" type="datetimeFigureOut">
              <a:rPr lang="en-US" smtClean="0"/>
              <a:t>9/23/11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ACA3-A2A9-0841-A056-5F11E4D8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8FC-EB67-624A-89A1-A25593799775}" type="datetimeFigureOut">
              <a:rPr lang="en-US" smtClean="0"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504C-DD85-8E4D-8B41-67F8503D1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urg/aboutgc" TargetMode="Externa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urg/jsprobes-patch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rian.net" TargetMode="External"/><Relationship Id="rId4" Type="http://schemas.openxmlformats.org/officeDocument/2006/relationships/hyperlink" Target="http://www.twitter.com/brrian" TargetMode="External"/><Relationship Id="rId5" Type="http://schemas.openxmlformats.org/officeDocument/2006/relationships/hyperlink" Target="https://bitbucket.org/burg/" TargetMode="External"/><Relationship Id="rId6" Type="http://schemas.openxmlformats.org/officeDocument/2006/relationships/hyperlink" Target="http://brrian.tumblr.com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urg@cs.uw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60" y="12058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cross-platform </a:t>
            </a:r>
            <a:br>
              <a:rPr lang="en-US" dirty="0" smtClean="0">
                <a:latin typeface="Franklin Gothic Medium"/>
                <a:cs typeface="Franklin Gothic Medium"/>
              </a:rPr>
            </a:br>
            <a:r>
              <a:rPr lang="en-US" dirty="0" smtClean="0">
                <a:latin typeface="Franklin Gothic Medium"/>
                <a:cs typeface="Franklin Gothic Medium"/>
              </a:rPr>
              <a:t>browser instrumentation </a:t>
            </a:r>
            <a:br>
              <a:rPr lang="en-US" dirty="0" smtClean="0">
                <a:latin typeface="Franklin Gothic Medium"/>
                <a:cs typeface="Franklin Gothic Medium"/>
              </a:rPr>
            </a:br>
            <a:r>
              <a:rPr lang="en-US" dirty="0" smtClean="0">
                <a:latin typeface="Franklin Gothic Medium"/>
                <a:cs typeface="Franklin Gothic Medium"/>
              </a:rPr>
              <a:t>using JavaScript</a:t>
            </a:r>
            <a:endParaRPr lang="en-US" dirty="0">
              <a:latin typeface="Franklin Gothic Medium"/>
              <a:cs typeface="Franklin Gothic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7840" y="3244850"/>
            <a:ext cx="3058160" cy="2256242"/>
            <a:chOff x="2824480" y="3935730"/>
            <a:chExt cx="3058160" cy="2256242"/>
          </a:xfrm>
        </p:grpSpPr>
        <p:pic>
          <p:nvPicPr>
            <p:cNvPr id="4" name="Picture 3" descr="analyz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480" y="3935730"/>
              <a:ext cx="3058160" cy="22562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620" y="4815840"/>
              <a:ext cx="1479771" cy="102053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407920" y="0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172720"/>
            <a:ext cx="4714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Inconsolata"/>
                <a:cs typeface="Inconsolata"/>
              </a:rPr>
              <a:t>jsprobes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" y="6412746"/>
            <a:ext cx="7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/>
                <a:cs typeface="Franklin Gothic Medium"/>
              </a:rPr>
              <a:t>Brian Burg (@</a:t>
            </a:r>
            <a:r>
              <a:rPr lang="en-US" dirty="0" err="1" smtClean="0">
                <a:latin typeface="Franklin Gothic Medium"/>
                <a:cs typeface="Franklin Gothic Medium"/>
              </a:rPr>
              <a:t>brrian</a:t>
            </a:r>
            <a:r>
              <a:rPr lang="en-US" dirty="0" smtClean="0">
                <a:latin typeface="Franklin Gothic Medium"/>
                <a:cs typeface="Franklin Gothic Medium"/>
              </a:rPr>
              <a:t> / </a:t>
            </a:r>
            <a:r>
              <a:rPr lang="en-US" dirty="0" err="1" smtClean="0">
                <a:latin typeface="Franklin Gothic Medium"/>
                <a:cs typeface="Franklin Gothic Medium"/>
              </a:rPr>
              <a:t>burg@cs.uw.edu</a:t>
            </a:r>
            <a:r>
              <a:rPr lang="en-US" dirty="0" smtClean="0">
                <a:latin typeface="Franklin Gothic Medium"/>
                <a:cs typeface="Franklin Gothic Medium"/>
              </a:rPr>
              <a:t>)</a:t>
            </a:r>
            <a:endParaRPr lang="en-US" dirty="0">
              <a:latin typeface="Franklin Gothic Medium"/>
              <a:cs typeface="Franklin Gothic Medium"/>
            </a:endParaRPr>
          </a:p>
        </p:txBody>
      </p:sp>
      <p:pic>
        <p:nvPicPr>
          <p:cNvPr id="10" name="Picture 9" descr="moz-re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6404277"/>
            <a:ext cx="2621280" cy="3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/>
              <a:t>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2891" cy="515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Find an interesting probe point</a:t>
            </a: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   </a:t>
            </a:r>
            <a:r>
              <a:rPr lang="en-US" b="1" dirty="0" err="1" smtClean="0">
                <a:solidFill>
                  <a:schemeClr val="accent1"/>
                </a:solidFill>
                <a:latin typeface="Inconsolata"/>
                <a:cs typeface="Inconsolata"/>
              </a:rPr>
              <a:t>probes.GC_DID_START</a:t>
            </a:r>
            <a:r>
              <a:rPr lang="en-US" dirty="0" smtClean="0">
                <a:solidFill>
                  <a:schemeClr val="accent1"/>
                </a:solidFill>
                <a:latin typeface="Inconsolata"/>
                <a:cs typeface="Inconsolata"/>
              </a:rPr>
              <a:t>	</a:t>
            </a:r>
          </a:p>
          <a:p>
            <a:pPr marL="0" indent="0">
              <a:buNone/>
            </a:pPr>
            <a:r>
              <a:rPr lang="en-US" dirty="0" smtClean="0"/>
              <a:t>2. Decide which probe values to use</a:t>
            </a: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env.currentTimeMS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runtime.heapSize</a:t>
            </a:r>
            <a:endParaRPr lang="en-US" b="1" dirty="0" smtClean="0">
              <a:solidFill>
                <a:srgbClr val="4F81BD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dirty="0" smtClean="0"/>
              <a:t>3. Write a probe handler for that point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pendingGC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 = [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env.currentTimeMS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, 0,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  <a:latin typeface="Inconsolata"/>
                <a:cs typeface="Inconsolata"/>
              </a:rPr>
              <a:t> 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               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runtime.heapSize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, 0];</a:t>
            </a:r>
          </a:p>
        </p:txBody>
      </p:sp>
    </p:spTree>
    <p:extLst>
      <p:ext uri="{BB962C8B-B14F-4D97-AF65-F5344CB8AC3E}">
        <p14:creationId xmlns:p14="http://schemas.microsoft.com/office/powerpoint/2010/main" val="21522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use case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4. Write a matching handler to 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GC_WILL_END</a:t>
            </a:r>
            <a:r>
              <a:rPr lang="en-US" dirty="0" smtClean="0">
                <a:latin typeface="Inconsolata"/>
                <a:cs typeface="Inconsolata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pendingGC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[1] = 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env.currentTimeMS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  <a:latin typeface="Inconsolata"/>
                <a:cs typeface="Inconsolata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pendingGC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[3] = 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runtime.heapSize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  <a:latin typeface="Inconsolata"/>
                <a:cs typeface="Inconsolata"/>
              </a:rPr>
              <a:t>	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data.push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(</a:t>
            </a:r>
            <a:r>
              <a:rPr lang="en-US" b="1" dirty="0" err="1" smtClean="0">
                <a:solidFill>
                  <a:srgbClr val="4F81BD"/>
                </a:solidFill>
                <a:latin typeface="Inconsolata"/>
                <a:cs typeface="Inconsolata"/>
              </a:rPr>
              <a:t>pendingGC</a:t>
            </a:r>
            <a:r>
              <a:rPr lang="en-US" b="1" dirty="0" smtClean="0">
                <a:solidFill>
                  <a:srgbClr val="4F81BD"/>
                </a:solidFill>
                <a:latin typeface="Inconsolata"/>
                <a:cs typeface="Inconsolata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Register handlers with the probes service.</a:t>
            </a:r>
            <a:endParaRPr lang="en-US" b="1" dirty="0" smtClean="0">
              <a:solidFill>
                <a:srgbClr val="4F81BD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Periodically fetch data and do something, such as aggregate, graph, or report it.</a:t>
            </a:r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endParaRPr lang="en-US" b="1" dirty="0">
              <a:solidFill>
                <a:srgbClr val="4F81BD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27789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42171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 smtClean="0"/>
              <a:t>source available at </a:t>
            </a:r>
            <a:r>
              <a:rPr lang="en-US" sz="1800" dirty="0" smtClean="0">
                <a:hlinkClick r:id="rId2"/>
              </a:rPr>
              <a:t>https://bitbucket.org/burg/aboutgc</a:t>
            </a:r>
            <a:r>
              <a:rPr lang="en-US" sz="1800" dirty="0" smtClean="0"/>
              <a:t>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471" r="5000" b="7143"/>
          <a:stretch/>
        </p:blipFill>
        <p:spPr>
          <a:xfrm>
            <a:off x="254000" y="1778000"/>
            <a:ext cx="8686800" cy="47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54399" y="2828636"/>
            <a:ext cx="1950721" cy="16312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Handler registry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4191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54399" y="2828636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341255" y="4603750"/>
            <a:ext cx="211466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Register probe handler with service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4343400" y="4275859"/>
            <a:ext cx="165100" cy="32789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12287" b="51406"/>
          <a:stretch/>
        </p:blipFill>
        <p:spPr>
          <a:xfrm>
            <a:off x="577272" y="3008284"/>
            <a:ext cx="2611120" cy="10780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8517" y="1163592"/>
            <a:ext cx="27362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Probe point reached.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517" y="3108960"/>
            <a:ext cx="31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51153" y="2827980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341255" y="4595519"/>
            <a:ext cx="211466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probe handler with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 rot="9836564">
            <a:off x="885812" y="1614163"/>
            <a:ext cx="274320" cy="20653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12287" b="51406"/>
          <a:stretch/>
        </p:blipFill>
        <p:spPr>
          <a:xfrm>
            <a:off x="577272" y="3008284"/>
            <a:ext cx="2611120" cy="1078060"/>
          </a:xfrm>
          <a:prstGeom prst="rect">
            <a:avLst/>
          </a:prstGeom>
        </p:spPr>
      </p:pic>
      <p:sp>
        <p:nvSpPr>
          <p:cNvPr id="33" name="Bent Arrow 32"/>
          <p:cNvSpPr/>
          <p:nvPr/>
        </p:nvSpPr>
        <p:spPr>
          <a:xfrm>
            <a:off x="2311400" y="1996902"/>
            <a:ext cx="813816" cy="86868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477" y="1604811"/>
            <a:ext cx="180060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Data gathered, serialized,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</a:rPr>
              <a:t>nd </a:t>
            </a:r>
            <a:r>
              <a:rPr lang="en-US" sz="2000" b="1" dirty="0" err="1" smtClean="0">
                <a:solidFill>
                  <a:schemeClr val="accent2"/>
                </a:solidFill>
              </a:rPr>
              <a:t>enqueued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51153" y="2827980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8517" y="1163592"/>
            <a:ext cx="2736273" cy="4001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Probe point reached.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90455" y="1870364"/>
            <a:ext cx="2237508" cy="475678"/>
            <a:chOff x="3290455" y="1870364"/>
            <a:chExt cx="2237508" cy="475678"/>
          </a:xfrm>
        </p:grpSpPr>
        <p:grpSp>
          <p:nvGrpSpPr>
            <p:cNvPr id="23" name="Group 22"/>
            <p:cNvGrpSpPr/>
            <p:nvPr/>
          </p:nvGrpSpPr>
          <p:grpSpPr>
            <a:xfrm>
              <a:off x="3290455" y="1870364"/>
              <a:ext cx="2237508" cy="475678"/>
              <a:chOff x="3290455" y="1870364"/>
              <a:chExt cx="2237508" cy="47567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90455" y="1881909"/>
                <a:ext cx="2237508" cy="4618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625269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04320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42651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842150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200059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5262523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13120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8244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34290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1255" y="4595519"/>
            <a:ext cx="211466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probe handler with service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6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47000"/>
          </a:blip>
          <a:srcRect r="12287" b="51406"/>
          <a:stretch/>
        </p:blipFill>
        <p:spPr>
          <a:xfrm>
            <a:off x="577272" y="3008284"/>
            <a:ext cx="2611120" cy="1078060"/>
          </a:xfrm>
          <a:prstGeom prst="rect">
            <a:avLst/>
          </a:prstGeom>
        </p:spPr>
      </p:pic>
      <p:sp>
        <p:nvSpPr>
          <p:cNvPr id="32" name="Bent Arrow 31"/>
          <p:cNvSpPr/>
          <p:nvPr/>
        </p:nvSpPr>
        <p:spPr>
          <a:xfrm rot="5400000">
            <a:off x="5818914" y="2063857"/>
            <a:ext cx="813816" cy="86868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2311400" y="199690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1886" r="22418"/>
          <a:stretch/>
        </p:blipFill>
        <p:spPr>
          <a:xfrm>
            <a:off x="5545041" y="3188970"/>
            <a:ext cx="2735359" cy="11557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755777" y="1604811"/>
            <a:ext cx="201230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asynchronously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deserialize</a:t>
            </a:r>
            <a:r>
              <a:rPr lang="en-US" sz="2000" b="1" dirty="0" smtClean="0">
                <a:solidFill>
                  <a:schemeClr val="accent2"/>
                </a:solidFill>
              </a:rPr>
              <a:t> data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and run handlers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51153" y="2827980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363477" y="1604811"/>
            <a:ext cx="1800603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gathered, serialized,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nd </a:t>
            </a:r>
            <a:r>
              <a:rPr lang="en-US" sz="2000" dirty="0" err="1" smtClean="0">
                <a:solidFill>
                  <a:schemeClr val="tx1"/>
                </a:solidFill>
              </a:rPr>
              <a:t>enqueued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 rot="5400000">
            <a:off x="5403287" y="3268578"/>
            <a:ext cx="160662" cy="38700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 rot="6665119">
            <a:off x="5371900" y="3743759"/>
            <a:ext cx="194447" cy="36787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341255" y="4595519"/>
            <a:ext cx="211466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probe handler with service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90455" y="1870364"/>
            <a:ext cx="2237508" cy="475678"/>
            <a:chOff x="3290455" y="1870364"/>
            <a:chExt cx="2237508" cy="475678"/>
          </a:xfrm>
        </p:grpSpPr>
        <p:grpSp>
          <p:nvGrpSpPr>
            <p:cNvPr id="61" name="Group 60"/>
            <p:cNvGrpSpPr/>
            <p:nvPr/>
          </p:nvGrpSpPr>
          <p:grpSpPr>
            <a:xfrm>
              <a:off x="3290455" y="1870364"/>
              <a:ext cx="2237508" cy="475678"/>
              <a:chOff x="3290455" y="1870364"/>
              <a:chExt cx="2237508" cy="47567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290455" y="1881909"/>
                <a:ext cx="2237508" cy="4618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625269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4320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42651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842150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00059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262523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01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>
            <a:off x="5818914" y="2063857"/>
            <a:ext cx="813816" cy="868680"/>
          </a:xfrm>
          <a:prstGeom prst="ben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alphaModFix amt="51000"/>
          </a:blip>
          <a:srcRect l="1886" r="22418"/>
          <a:stretch/>
        </p:blipFill>
        <p:spPr>
          <a:xfrm>
            <a:off x="5545041" y="3188970"/>
            <a:ext cx="2735359" cy="11557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01" y="4399042"/>
            <a:ext cx="2735359" cy="609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51153" y="2827980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3341255" y="4595519"/>
            <a:ext cx="211466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probe handler with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Up Arrow 57"/>
          <p:cNvSpPr/>
          <p:nvPr/>
        </p:nvSpPr>
        <p:spPr>
          <a:xfrm rot="7922904">
            <a:off x="5319201" y="4286837"/>
            <a:ext cx="185647" cy="36922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462" y="5611091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33" name="Bent Arrow 32"/>
          <p:cNvSpPr/>
          <p:nvPr/>
        </p:nvSpPr>
        <p:spPr>
          <a:xfrm>
            <a:off x="2311400" y="199690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5777" y="1604811"/>
            <a:ext cx="2012303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asynchronously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deserialize</a:t>
            </a:r>
            <a:r>
              <a:rPr lang="en-US" sz="2000" dirty="0" smtClean="0">
                <a:solidFill>
                  <a:srgbClr val="000000"/>
                </a:solidFill>
              </a:rPr>
              <a:t> data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and run handlers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477" y="1604811"/>
            <a:ext cx="1800603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gathered, serialized,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nd </a:t>
            </a:r>
            <a:r>
              <a:rPr lang="en-US" sz="2000" dirty="0" err="1" smtClean="0">
                <a:solidFill>
                  <a:schemeClr val="tx1"/>
                </a:solidFill>
              </a:rPr>
              <a:t>enqueued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0455" y="1870364"/>
            <a:ext cx="2237508" cy="475678"/>
            <a:chOff x="3290455" y="1870364"/>
            <a:chExt cx="2237508" cy="475678"/>
          </a:xfrm>
        </p:grpSpPr>
        <p:grpSp>
          <p:nvGrpSpPr>
            <p:cNvPr id="35" name="Group 34"/>
            <p:cNvGrpSpPr/>
            <p:nvPr/>
          </p:nvGrpSpPr>
          <p:grpSpPr>
            <a:xfrm>
              <a:off x="3290455" y="1870364"/>
              <a:ext cx="2237508" cy="475678"/>
              <a:chOff x="3290455" y="1870364"/>
              <a:chExt cx="2237508" cy="47567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290455" y="1881909"/>
                <a:ext cx="2237508" cy="4618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3625269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4320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2651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842150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00059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262523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alphaModFix amt="47000"/>
          </a:blip>
          <a:srcRect r="12287" b="51406"/>
          <a:stretch/>
        </p:blipFill>
        <p:spPr>
          <a:xfrm>
            <a:off x="577272" y="3008284"/>
            <a:ext cx="2611120" cy="107806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290455" y="5373252"/>
            <a:ext cx="2237508" cy="475678"/>
            <a:chOff x="3290455" y="1870364"/>
            <a:chExt cx="2237508" cy="475678"/>
          </a:xfrm>
        </p:grpSpPr>
        <p:sp>
          <p:nvSpPr>
            <p:cNvPr id="42" name="Rectangle 41"/>
            <p:cNvSpPr/>
            <p:nvPr/>
          </p:nvSpPr>
          <p:spPr>
            <a:xfrm>
              <a:off x="3290455" y="1881909"/>
              <a:ext cx="2237508" cy="461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625269" y="187036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43204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26514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42150" y="187036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200059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Bent Arrow 61"/>
          <p:cNvSpPr/>
          <p:nvPr/>
        </p:nvSpPr>
        <p:spPr>
          <a:xfrm flipH="1" flipV="1">
            <a:off x="5717314" y="5213697"/>
            <a:ext cx="548019" cy="584964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255" y="6096000"/>
            <a:ext cx="21867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Post </a:t>
            </a:r>
            <a:r>
              <a:rPr lang="en-US" b="1" dirty="0" err="1" smtClean="0">
                <a:solidFill>
                  <a:schemeClr val="accent2"/>
                </a:solidFill>
              </a:rPr>
              <a:t>async</a:t>
            </a:r>
            <a:r>
              <a:rPr lang="en-US" b="1" dirty="0" smtClean="0">
                <a:solidFill>
                  <a:schemeClr val="accent2"/>
                </a:solidFill>
              </a:rPr>
              <a:t> messages back to main thread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270219" y="5507182"/>
            <a:ext cx="207818" cy="20781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906132" y="5507176"/>
            <a:ext cx="207818" cy="20781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527963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>
            <a:off x="5818914" y="2063857"/>
            <a:ext cx="813816" cy="868680"/>
          </a:xfrm>
          <a:prstGeom prst="ben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alphaModFix amt="51000"/>
          </a:blip>
          <a:srcRect l="1886" r="22418"/>
          <a:stretch/>
        </p:blipFill>
        <p:spPr>
          <a:xfrm>
            <a:off x="5545041" y="3188970"/>
            <a:ext cx="2735359" cy="11557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5555201" y="4399042"/>
            <a:ext cx="2735359" cy="609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51153" y="2827980"/>
            <a:ext cx="1950721" cy="1631216"/>
            <a:chOff x="3454399" y="2599751"/>
            <a:chExt cx="1950721" cy="1631216"/>
          </a:xfrm>
        </p:grpSpPr>
        <p:sp>
          <p:nvSpPr>
            <p:cNvPr id="49" name="TextBox 48"/>
            <p:cNvSpPr txBox="1"/>
            <p:nvPr/>
          </p:nvSpPr>
          <p:spPr>
            <a:xfrm>
              <a:off x="3454399" y="2599751"/>
              <a:ext cx="1950721" cy="163121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Handler registry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255" y="3098145"/>
              <a:ext cx="1576185" cy="988199"/>
              <a:chOff x="3595255" y="3098145"/>
              <a:chExt cx="1576185" cy="98819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255" y="3098145"/>
                <a:ext cx="157618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5575" y="34537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15575" y="3809345"/>
                <a:ext cx="1555865" cy="2769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Inconsolata"/>
                    <a:cs typeface="Inconsolata"/>
                  </a:rPr>
                  <a:t>p</a:t>
                </a:r>
                <a:r>
                  <a:rPr lang="en-US" sz="1200" dirty="0" smtClean="0">
                    <a:latin typeface="Inconsolata"/>
                    <a:cs typeface="Inconsolata"/>
                  </a:rPr>
                  <a:t>robe handler code</a:t>
                </a:r>
                <a:endParaRPr lang="en-US" sz="1200" dirty="0">
                  <a:latin typeface="Inconsolata"/>
                  <a:cs typeface="Inconsolata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3341255" y="4595519"/>
            <a:ext cx="211466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probe handler with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Inconsolata"/>
                <a:cs typeface="Inconsolata"/>
              </a:rPr>
              <a:t>jsprobes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828636"/>
            <a:ext cx="2833255" cy="25977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6034445"/>
            <a:ext cx="216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Main browser 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201" y="5652654"/>
            <a:ext cx="27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Probe handler</a:t>
            </a:r>
          </a:p>
          <a:p>
            <a:pPr algn="ctr"/>
            <a:r>
              <a:rPr lang="en-US" sz="2000" b="1" dirty="0"/>
              <a:t>t</a:t>
            </a:r>
            <a:r>
              <a:rPr lang="en-US" sz="2000" b="1" dirty="0" smtClean="0"/>
              <a:t>hread + heap</a:t>
            </a:r>
            <a:endParaRPr lang="en-US" sz="2000" b="1" dirty="0"/>
          </a:p>
        </p:txBody>
      </p:sp>
      <p:sp>
        <p:nvSpPr>
          <p:cNvPr id="33" name="Bent Arrow 32"/>
          <p:cNvSpPr/>
          <p:nvPr/>
        </p:nvSpPr>
        <p:spPr>
          <a:xfrm>
            <a:off x="2311400" y="199690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5777" y="1604811"/>
            <a:ext cx="2012303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asynchronously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deserialize</a:t>
            </a:r>
            <a:r>
              <a:rPr lang="en-US" sz="2000" dirty="0" smtClean="0">
                <a:solidFill>
                  <a:srgbClr val="000000"/>
                </a:solidFill>
              </a:rPr>
              <a:t> data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and run handlers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477" y="1604811"/>
            <a:ext cx="1800603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gathered, serialized,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nd </a:t>
            </a:r>
            <a:r>
              <a:rPr lang="en-US" sz="2000" dirty="0" err="1" smtClean="0">
                <a:solidFill>
                  <a:schemeClr val="tx1"/>
                </a:solidFill>
              </a:rPr>
              <a:t>enqueued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0455" y="1870364"/>
            <a:ext cx="2237508" cy="475678"/>
            <a:chOff x="3290455" y="1870364"/>
            <a:chExt cx="2237508" cy="475678"/>
          </a:xfrm>
        </p:grpSpPr>
        <p:grpSp>
          <p:nvGrpSpPr>
            <p:cNvPr id="35" name="Group 34"/>
            <p:cNvGrpSpPr/>
            <p:nvPr/>
          </p:nvGrpSpPr>
          <p:grpSpPr>
            <a:xfrm>
              <a:off x="3290455" y="1870364"/>
              <a:ext cx="2237508" cy="475678"/>
              <a:chOff x="3290455" y="1870364"/>
              <a:chExt cx="2237508" cy="47567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290455" y="1881909"/>
                <a:ext cx="2237508" cy="4618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3625269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4320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26514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842150" y="187036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00059" y="1884224"/>
                <a:ext cx="0" cy="4618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5262523" y="1996902"/>
              <a:ext cx="207818" cy="20781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alphaModFix amt="47000"/>
          </a:blip>
          <a:srcRect r="12287" b="51406"/>
          <a:stretch/>
        </p:blipFill>
        <p:spPr>
          <a:xfrm>
            <a:off x="577272" y="3008284"/>
            <a:ext cx="2611120" cy="107806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290455" y="5373252"/>
            <a:ext cx="2237508" cy="475678"/>
            <a:chOff x="3290455" y="1870364"/>
            <a:chExt cx="2237508" cy="475678"/>
          </a:xfrm>
        </p:grpSpPr>
        <p:sp>
          <p:nvSpPr>
            <p:cNvPr id="42" name="Rectangle 41"/>
            <p:cNvSpPr/>
            <p:nvPr/>
          </p:nvSpPr>
          <p:spPr>
            <a:xfrm>
              <a:off x="3290455" y="1881909"/>
              <a:ext cx="2237508" cy="461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625269" y="187036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43204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26514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42150" y="187036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200059" y="1884224"/>
              <a:ext cx="0" cy="461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Bent Arrow 61"/>
          <p:cNvSpPr/>
          <p:nvPr/>
        </p:nvSpPr>
        <p:spPr>
          <a:xfrm flipH="1" flipV="1">
            <a:off x="5717314" y="5213697"/>
            <a:ext cx="548019" cy="584964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255" y="6096000"/>
            <a:ext cx="2186708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 </a:t>
            </a:r>
            <a:r>
              <a:rPr lang="en-US" dirty="0" err="1" smtClean="0">
                <a:solidFill>
                  <a:schemeClr val="tx1"/>
                </a:solidFill>
              </a:rPr>
              <a:t>async</a:t>
            </a:r>
            <a:r>
              <a:rPr lang="en-US" dirty="0" smtClean="0">
                <a:solidFill>
                  <a:schemeClr val="tx1"/>
                </a:solidFill>
              </a:rPr>
              <a:t> messages back to main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270219" y="5507182"/>
            <a:ext cx="207818" cy="20781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67" y="4595519"/>
            <a:ext cx="2057400" cy="54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068" y="5600319"/>
            <a:ext cx="2819400" cy="33855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Dispatch message to callbacks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>
            <a:off x="1574800" y="5071534"/>
            <a:ext cx="165100" cy="46566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browser research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1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Become puzzled by a question</a:t>
            </a:r>
          </a:p>
          <a:p>
            <a:pPr marL="0" indent="0" algn="ctr">
              <a:buNone/>
            </a:pPr>
            <a:r>
              <a:rPr lang="en-US" dirty="0" smtClean="0"/>
              <a:t>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Get real data and analyze</a:t>
            </a:r>
          </a:p>
          <a:p>
            <a:pPr marL="0" indent="0" algn="ctr">
              <a:buNone/>
            </a:pPr>
            <a:r>
              <a:rPr lang="en-US" dirty="0" smtClean="0"/>
              <a:t>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paper with answers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560" y="6529903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images from </a:t>
            </a:r>
            <a:r>
              <a:rPr lang="en-US" sz="1400" dirty="0" err="1" smtClean="0"/>
              <a:t>www.phdcomics.com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60" y="2573338"/>
            <a:ext cx="14859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00" b="12978"/>
          <a:stretch/>
        </p:blipFill>
        <p:spPr>
          <a:xfrm>
            <a:off x="1188720" y="2336800"/>
            <a:ext cx="1524000" cy="214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27300"/>
            <a:ext cx="1460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Probe points can fire at times unsafe for JS</a:t>
            </a:r>
          </a:p>
          <a:p>
            <a:r>
              <a:rPr lang="en-US" dirty="0" smtClean="0"/>
              <a:t>Probe handlers have read-only access*</a:t>
            </a:r>
          </a:p>
          <a:p>
            <a:r>
              <a:rPr lang="en-US" dirty="0" smtClean="0"/>
              <a:t>Handler must specify what data to collect</a:t>
            </a:r>
          </a:p>
          <a:p>
            <a:r>
              <a:rPr lang="en-US" dirty="0" smtClean="0"/>
              <a:t>Probe data must be representable in JS</a:t>
            </a:r>
          </a:p>
          <a:p>
            <a:r>
              <a:rPr lang="en-US" dirty="0" smtClean="0"/>
              <a:t>Probe data must be be </a:t>
            </a:r>
            <a:r>
              <a:rPr lang="en-US" dirty="0" err="1" smtClean="0"/>
              <a:t>serializable</a:t>
            </a:r>
            <a:r>
              <a:rPr lang="en-US" dirty="0" smtClean="0"/>
              <a:t>**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12267"/>
            <a:ext cx="33189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 Side-effects would complicate reasoning when multiple handlers are registered for the same probe 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7000" y="5012267"/>
            <a:ext cx="33189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** Probe data is </a:t>
            </a:r>
            <a:r>
              <a:rPr lang="en-US" dirty="0" err="1" smtClean="0"/>
              <a:t>marshalled</a:t>
            </a:r>
            <a:r>
              <a:rPr lang="en-US" dirty="0" smtClean="0"/>
              <a:t> using the HTML 5 structured cloning algorithm. This can be extended to support new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8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sprobes</a:t>
            </a:r>
            <a:r>
              <a:rPr lang="en-US" dirty="0" smtClean="0"/>
              <a:t>: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Cross-platform/architecture</a:t>
            </a: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Low/no performance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overhead </a:t>
            </a:r>
            <a:r>
              <a:rPr lang="en-US" sz="1800" dirty="0" smtClean="0"/>
              <a:t>(</a:t>
            </a:r>
            <a:r>
              <a:rPr lang="en-US" sz="1800" dirty="0"/>
              <a:t>TODO)</a:t>
            </a:r>
            <a:endParaRPr lang="en-US" sz="4000" dirty="0" smtClean="0"/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Shareable/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distributable</a:t>
            </a:r>
            <a:r>
              <a:rPr lang="en-US" sz="4000" dirty="0"/>
              <a:t> </a:t>
            </a:r>
            <a:r>
              <a:rPr lang="en-US" sz="1800" dirty="0" smtClean="0"/>
              <a:t>(TODO)</a:t>
            </a:r>
            <a:endParaRPr lang="en-US" sz="4000" dirty="0" smtClean="0"/>
          </a:p>
          <a:p>
            <a:r>
              <a:rPr lang="en-US" sz="4000" dirty="0" smtClean="0"/>
              <a:t>Runtime flexibility</a:t>
            </a:r>
          </a:p>
          <a:p>
            <a:r>
              <a:rPr lang="en-US" sz="4000" dirty="0" smtClean="0"/>
              <a:t>Familiar programming model</a:t>
            </a:r>
          </a:p>
          <a:p>
            <a:r>
              <a:rPr lang="en-US" sz="4000" dirty="0" smtClean="0"/>
              <a:t>Cross-language/cross-component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8667" y="6222923"/>
            <a:ext cx="8456990" cy="36933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implementation available at </a:t>
            </a:r>
            <a:r>
              <a:rPr lang="en-US" dirty="0" smtClean="0">
                <a:hlinkClick r:id="rId2"/>
              </a:rPr>
              <a:t>https://bitbucket.org/burg/jsprobes-patches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7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fill in the research template…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1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34560" y="6529903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images from </a:t>
            </a:r>
            <a:r>
              <a:rPr lang="en-US" sz="1400" dirty="0" err="1" smtClean="0"/>
              <a:t>www.phdcomics.com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30" y="2557780"/>
            <a:ext cx="14859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00" b="12978"/>
          <a:stretch/>
        </p:blipFill>
        <p:spPr>
          <a:xfrm>
            <a:off x="1188720" y="2336800"/>
            <a:ext cx="1524000" cy="214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13330"/>
            <a:ext cx="1460500" cy="179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3920" y="4546908"/>
            <a:ext cx="2275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Use </a:t>
            </a:r>
            <a:r>
              <a:rPr lang="en-US" sz="2000" b="1" dirty="0" err="1" smtClean="0"/>
              <a:t>jsprobes</a:t>
            </a:r>
            <a:r>
              <a:rPr lang="en-US" sz="2000" b="1" dirty="0" smtClean="0"/>
              <a:t> to </a:t>
            </a:r>
          </a:p>
          <a:p>
            <a:pPr algn="ctr"/>
            <a:r>
              <a:rPr lang="en-US" sz="2000" b="1" dirty="0" smtClean="0"/>
              <a:t>make an </a:t>
            </a:r>
            <a:r>
              <a:rPr lang="en-US" sz="2000" b="1" dirty="0" err="1" smtClean="0"/>
              <a:t>addon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that measures </a:t>
            </a:r>
          </a:p>
          <a:p>
            <a:pPr algn="ctr"/>
            <a:r>
              <a:rPr lang="en-US" sz="2000" b="1" dirty="0"/>
              <a:t>p</a:t>
            </a:r>
            <a:r>
              <a:rPr lang="en-US" sz="2000" b="1" dirty="0" smtClean="0"/>
              <a:t>er-site heap size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400" y="4854684"/>
            <a:ext cx="2458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“Do websites have a typical heap size?”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5520" y="4700796"/>
            <a:ext cx="2306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Implement better </a:t>
            </a:r>
          </a:p>
          <a:p>
            <a:pPr algn="ctr"/>
            <a:r>
              <a:rPr lang="en-US" sz="2000" b="1" dirty="0" smtClean="0"/>
              <a:t>heap size heuristics</a:t>
            </a:r>
          </a:p>
          <a:p>
            <a:pPr algn="ctr"/>
            <a:r>
              <a:rPr lang="en-US" sz="2000" b="1" dirty="0"/>
              <a:t>b</a:t>
            </a:r>
            <a:r>
              <a:rPr lang="en-US" sz="2000" b="1" dirty="0" smtClean="0"/>
              <a:t>ased on real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5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sophisticated implementation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“probe effect” when </a:t>
            </a:r>
            <a:r>
              <a:rPr lang="en-US" dirty="0" smtClean="0"/>
              <a:t>probes inactive</a:t>
            </a:r>
          </a:p>
          <a:p>
            <a:pPr lvl="1"/>
            <a:r>
              <a:rPr lang="en-US" dirty="0" smtClean="0"/>
              <a:t>Low performance impact when active</a:t>
            </a:r>
            <a:endParaRPr lang="en-US" dirty="0"/>
          </a:p>
          <a:p>
            <a:r>
              <a:rPr lang="en-US" dirty="0" smtClean="0"/>
              <a:t>Add probe points to more components</a:t>
            </a:r>
          </a:p>
          <a:p>
            <a:r>
              <a:rPr lang="en-US" dirty="0" smtClean="0"/>
              <a:t>Expose more types of data to probe handlers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224" y="4774140"/>
            <a:ext cx="530111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	</a:t>
            </a:r>
            <a:r>
              <a:rPr lang="en-US" sz="2000" dirty="0" smtClean="0"/>
              <a:t>Brian Burg – University of Washington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 smtClean="0">
                <a:hlinkClick r:id="rId2"/>
              </a:rPr>
              <a:t>burg@cs.uw.edu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www.brrian.net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www.twitter.com/brrian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	</a:t>
            </a:r>
            <a:r>
              <a:rPr lang="en-US" sz="2000" dirty="0" smtClean="0">
                <a:hlinkClick r:id="rId5"/>
              </a:rPr>
              <a:t>https://bitbucket.org/burg/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 smtClean="0">
                <a:hlinkClick r:id="rId6"/>
              </a:rPr>
              <a:t>://brrian.tumblr.com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 descr="moz-resear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68" y="4665285"/>
            <a:ext cx="2621280" cy="398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524" y="5225143"/>
            <a:ext cx="1349828" cy="13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9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now, this is the hard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1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Become puzzled by a question</a:t>
            </a:r>
          </a:p>
          <a:p>
            <a:pPr marL="0" indent="0" algn="ctr">
              <a:buNone/>
            </a:pPr>
            <a:r>
              <a:rPr lang="en-US" b="1" dirty="0" smtClean="0"/>
              <a:t>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Get real data and analyze</a:t>
            </a:r>
          </a:p>
          <a:p>
            <a:pPr marL="0" indent="0" algn="ctr">
              <a:buNone/>
            </a:pPr>
            <a:r>
              <a:rPr lang="en-US" dirty="0" smtClean="0"/>
              <a:t>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paper with answers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560" y="6529903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images from </a:t>
            </a:r>
            <a:r>
              <a:rPr lang="en-US" sz="1400" dirty="0" err="1" smtClean="0"/>
              <a:t>www.phdcomics.com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60" y="2573338"/>
            <a:ext cx="14859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00" b="12978"/>
          <a:stretch/>
        </p:blipFill>
        <p:spPr>
          <a:xfrm>
            <a:off x="1188720" y="2336800"/>
            <a:ext cx="1524000" cy="2143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27300"/>
            <a:ext cx="1460500" cy="179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680" y="1600200"/>
            <a:ext cx="3220720" cy="463804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2620" y="1610360"/>
            <a:ext cx="3220720" cy="463804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instrumentation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Cross-platform/architecture</a:t>
            </a:r>
          </a:p>
          <a:p>
            <a:r>
              <a:rPr lang="en-US" sz="4000" dirty="0" smtClean="0"/>
              <a:t>Low/no performance overhead</a:t>
            </a:r>
          </a:p>
          <a:p>
            <a:r>
              <a:rPr lang="en-US" sz="4000" dirty="0" smtClean="0"/>
              <a:t>Shareable/distributable</a:t>
            </a:r>
          </a:p>
          <a:p>
            <a:r>
              <a:rPr lang="en-US" sz="4000" dirty="0" smtClean="0"/>
              <a:t>Runtime flexibility</a:t>
            </a:r>
          </a:p>
          <a:p>
            <a:r>
              <a:rPr lang="en-US" sz="4000" dirty="0" smtClean="0"/>
              <a:t>Familiar programming model</a:t>
            </a:r>
          </a:p>
          <a:p>
            <a:r>
              <a:rPr lang="en-US" sz="4000" dirty="0" smtClean="0"/>
              <a:t>Cross-language/cross-component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53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Existing approaches:</a:t>
            </a:r>
            <a:br>
              <a:rPr lang="en-US" dirty="0" smtClean="0"/>
            </a:br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r>
              <a:rPr lang="en-US" dirty="0" smtClean="0"/>
              <a:t>/extensions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054648"/>
            <a:ext cx="4040188" cy="639762"/>
          </a:xfrm>
        </p:spPr>
        <p:txBody>
          <a:bodyPr/>
          <a:lstStyle/>
          <a:p>
            <a:pPr algn="ctr"/>
            <a:r>
              <a:rPr lang="en-US" sz="3200" dirty="0" smtClean="0"/>
              <a:t>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1637" y="2694410"/>
            <a:ext cx="4335752" cy="3951288"/>
          </a:xfrm>
        </p:spPr>
        <p:txBody>
          <a:bodyPr/>
          <a:lstStyle/>
          <a:p>
            <a:r>
              <a:rPr lang="en-US" sz="3200" dirty="0" smtClean="0"/>
              <a:t>Somewhat familiar programming model</a:t>
            </a:r>
          </a:p>
          <a:p>
            <a:r>
              <a:rPr lang="en-US" sz="3200" dirty="0" smtClean="0"/>
              <a:t>Easy to distribute</a:t>
            </a:r>
          </a:p>
          <a:p>
            <a:r>
              <a:rPr lang="en-US" sz="3200" dirty="0" smtClean="0"/>
              <a:t>Cross-platform</a:t>
            </a:r>
          </a:p>
          <a:p>
            <a:r>
              <a:rPr lang="en-US" sz="3200" dirty="0" smtClean="0"/>
              <a:t>Flexibility at runtime</a:t>
            </a:r>
          </a:p>
          <a:p>
            <a:pPr lvl="1"/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2054648"/>
            <a:ext cx="4041775" cy="639762"/>
          </a:xfrm>
        </p:spPr>
        <p:txBody>
          <a:bodyPr/>
          <a:lstStyle/>
          <a:p>
            <a:pPr algn="ctr"/>
            <a:r>
              <a:rPr lang="en-US" sz="3200" dirty="0" smtClean="0"/>
              <a:t>Disadvantages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694410"/>
            <a:ext cx="4041775" cy="3951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Can’t access all parts of the stack</a:t>
            </a:r>
          </a:p>
          <a:p>
            <a:r>
              <a:rPr lang="en-US" sz="3200" dirty="0" smtClean="0"/>
              <a:t>Bad for critical path instrumentation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463" y="274638"/>
            <a:ext cx="1673860" cy="1673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4381" y="6529903"/>
            <a:ext cx="551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Image: Mozilla Test Pilot (</a:t>
            </a:r>
            <a:r>
              <a:rPr lang="en-US" sz="1400" dirty="0" err="1" smtClean="0"/>
              <a:t>www.mozillalabs.com</a:t>
            </a:r>
            <a:r>
              <a:rPr lang="en-US" sz="1400" dirty="0" smtClean="0"/>
              <a:t>/</a:t>
            </a:r>
            <a:r>
              <a:rPr lang="en-US" sz="1400" dirty="0" err="1" smtClean="0"/>
              <a:t>testpilot</a:t>
            </a:r>
            <a:r>
              <a:rPr lang="en-US" sz="1400" dirty="0" smtClean="0"/>
              <a:t>/)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796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Existing approaches:</a:t>
            </a:r>
            <a:br>
              <a:rPr lang="en-US" dirty="0" smtClean="0"/>
            </a:br>
            <a:r>
              <a:rPr lang="en-US" dirty="0" smtClean="0"/>
              <a:t>platform 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054648"/>
            <a:ext cx="4040188" cy="639762"/>
          </a:xfrm>
        </p:spPr>
        <p:txBody>
          <a:bodyPr/>
          <a:lstStyle/>
          <a:p>
            <a:pPr algn="ctr"/>
            <a:r>
              <a:rPr lang="en-US" sz="3200" dirty="0" smtClean="0"/>
              <a:t>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1637" y="2694410"/>
            <a:ext cx="4335752" cy="3951288"/>
          </a:xfrm>
        </p:spPr>
        <p:txBody>
          <a:bodyPr/>
          <a:lstStyle/>
          <a:p>
            <a:r>
              <a:rPr lang="en-US" sz="3200" dirty="0" smtClean="0"/>
              <a:t>Extremely low/no performance overhead</a:t>
            </a:r>
          </a:p>
          <a:p>
            <a:r>
              <a:rPr lang="en-US" sz="3200" dirty="0" smtClean="0"/>
              <a:t>Can instrument any browser component</a:t>
            </a:r>
          </a:p>
          <a:p>
            <a:r>
              <a:rPr lang="en-US" sz="3200" dirty="0" smtClean="0"/>
              <a:t>Runtime flexibility</a:t>
            </a:r>
          </a:p>
          <a:p>
            <a:pPr lvl="1"/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2054648"/>
            <a:ext cx="4041775" cy="639762"/>
          </a:xfrm>
        </p:spPr>
        <p:txBody>
          <a:bodyPr/>
          <a:lstStyle/>
          <a:p>
            <a:pPr algn="ctr"/>
            <a:r>
              <a:rPr lang="en-US" sz="3200" dirty="0" smtClean="0"/>
              <a:t>Disadvantages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694410"/>
            <a:ext cx="4427855" cy="3951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Needs escalated (root) privileges/kernel mod</a:t>
            </a:r>
          </a:p>
          <a:p>
            <a:r>
              <a:rPr lang="en-US" sz="3200" dirty="0" smtClean="0"/>
              <a:t>Platform-specific</a:t>
            </a:r>
          </a:p>
          <a:p>
            <a:r>
              <a:rPr lang="en-US" sz="3200" dirty="0" smtClean="0"/>
              <a:t>Limited programming language/model</a:t>
            </a:r>
          </a:p>
          <a:p>
            <a:r>
              <a:rPr lang="en-US" sz="3200" dirty="0" smtClean="0"/>
              <a:t>Cannot distribute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98" y="274638"/>
            <a:ext cx="1110881" cy="1445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1" y="173038"/>
            <a:ext cx="1054100" cy="9908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5840" y="1265238"/>
            <a:ext cx="15036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ETW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4381" y="6529903"/>
            <a:ext cx="551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Images: </a:t>
            </a:r>
            <a:r>
              <a:rPr lang="en-US" sz="1400" dirty="0" err="1" smtClean="0"/>
              <a:t>dtrace.org</a:t>
            </a:r>
            <a:r>
              <a:rPr lang="en-US" sz="1400" dirty="0" smtClean="0"/>
              <a:t>, </a:t>
            </a:r>
            <a:r>
              <a:rPr lang="en-US" sz="1400" dirty="0" err="1" smtClean="0"/>
              <a:t>en.wikipedia.org</a:t>
            </a:r>
            <a:r>
              <a:rPr lang="en-US" sz="1400" dirty="0" smtClean="0"/>
              <a:t>/wiki/</a:t>
            </a:r>
            <a:r>
              <a:rPr lang="en-US" sz="1400" dirty="0" err="1" smtClean="0"/>
              <a:t>SystemTap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16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Existing approaches:</a:t>
            </a:r>
            <a:br>
              <a:rPr lang="en-US" dirty="0" smtClean="0"/>
            </a:br>
            <a:r>
              <a:rPr lang="en-US" dirty="0" smtClean="0"/>
              <a:t>modifying browser source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054648"/>
            <a:ext cx="4040188" cy="639762"/>
          </a:xfrm>
        </p:spPr>
        <p:txBody>
          <a:bodyPr/>
          <a:lstStyle/>
          <a:p>
            <a:pPr algn="ctr"/>
            <a:r>
              <a:rPr lang="en-US" sz="3200" dirty="0" smtClean="0"/>
              <a:t>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2694410"/>
            <a:ext cx="4497389" cy="3951288"/>
          </a:xfrm>
        </p:spPr>
        <p:txBody>
          <a:bodyPr/>
          <a:lstStyle/>
          <a:p>
            <a:r>
              <a:rPr lang="en-US" sz="3200" dirty="0" smtClean="0"/>
              <a:t>Can do anything!</a:t>
            </a:r>
          </a:p>
          <a:p>
            <a:r>
              <a:rPr lang="en-US" sz="3200" dirty="0" smtClean="0"/>
              <a:t>(possible) low performance impact</a:t>
            </a:r>
          </a:p>
          <a:p>
            <a:pPr lvl="1"/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2054648"/>
            <a:ext cx="4041775" cy="639762"/>
          </a:xfrm>
        </p:spPr>
        <p:txBody>
          <a:bodyPr/>
          <a:lstStyle/>
          <a:p>
            <a:pPr algn="ctr"/>
            <a:r>
              <a:rPr lang="en-US" sz="3200" dirty="0" smtClean="0"/>
              <a:t>Disadvantages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694410"/>
            <a:ext cx="4498975" cy="3951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Difficult to understand and modify</a:t>
            </a:r>
          </a:p>
          <a:p>
            <a:r>
              <a:rPr lang="en-US" sz="3200" dirty="0" smtClean="0"/>
              <a:t>Easy to cause crashes</a:t>
            </a:r>
          </a:p>
          <a:p>
            <a:r>
              <a:rPr lang="en-US" sz="3200" dirty="0" smtClean="0"/>
              <a:t>Hard to distribute/share/reuse</a:t>
            </a:r>
          </a:p>
          <a:p>
            <a:r>
              <a:rPr lang="en-US" sz="3200" dirty="0" smtClean="0"/>
              <a:t>Very fragile vs. upstream changes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9616" r="34963"/>
          <a:stretch/>
        </p:blipFill>
        <p:spPr>
          <a:xfrm>
            <a:off x="6656976" y="193040"/>
            <a:ext cx="2192384" cy="18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Inconsolata"/>
                <a:cs typeface="Inconsolata"/>
              </a:rPr>
              <a:t>j</a:t>
            </a:r>
            <a:r>
              <a:rPr lang="en-US" dirty="0" err="1" smtClean="0">
                <a:latin typeface="Inconsolata"/>
                <a:cs typeface="Inconsolata"/>
              </a:rPr>
              <a:t>sprobes</a:t>
            </a:r>
            <a:r>
              <a:rPr lang="en-US" dirty="0" smtClean="0"/>
              <a:t>: 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 browser instrumentation framework… </a:t>
            </a:r>
          </a:p>
          <a:p>
            <a:pPr lvl="1"/>
            <a:r>
              <a:rPr lang="en-US" sz="3200" dirty="0" smtClean="0"/>
              <a:t>With instrumentation written in JavaScript</a:t>
            </a:r>
          </a:p>
          <a:p>
            <a:pPr lvl="1"/>
            <a:r>
              <a:rPr lang="en-US" sz="3200" dirty="0" smtClean="0"/>
              <a:t>Accessible via XPCOM to </a:t>
            </a:r>
            <a:r>
              <a:rPr lang="en-US" sz="3200" dirty="0" err="1" smtClean="0"/>
              <a:t>addons</a:t>
            </a:r>
            <a:endParaRPr lang="en-US" sz="3200" dirty="0" smtClean="0"/>
          </a:p>
          <a:p>
            <a:pPr lvl="1"/>
            <a:r>
              <a:rPr lang="en-US" sz="3200" dirty="0" smtClean="0"/>
              <a:t>Available on all platforms/architectures</a:t>
            </a:r>
          </a:p>
          <a:p>
            <a:pPr lvl="1"/>
            <a:r>
              <a:rPr lang="en-US" sz="3200" dirty="0" smtClean="0"/>
              <a:t>Which encourages experimentation</a:t>
            </a:r>
          </a:p>
          <a:p>
            <a:pPr lvl="1"/>
            <a:r>
              <a:rPr lang="en-US" sz="3200" dirty="0" smtClean="0"/>
              <a:t>That can gather many kinds of data</a:t>
            </a:r>
          </a:p>
          <a:p>
            <a:pPr lvl="1"/>
            <a:r>
              <a:rPr lang="en-US" sz="3200" dirty="0" smtClean="0"/>
              <a:t>Fast enough to gather low-level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3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sprobes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i="1" dirty="0" smtClean="0"/>
              <a:t>robe point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Source location to instrument</a:t>
            </a:r>
          </a:p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i="1" dirty="0" smtClean="0"/>
              <a:t>robe handler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to do at probe point</a:t>
            </a:r>
          </a:p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i="1" dirty="0" smtClean="0"/>
              <a:t>robe values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Data to record at probe point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560" y="6529903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images from </a:t>
            </a:r>
            <a:r>
              <a:rPr lang="en-US" sz="1400" dirty="0" err="1" smtClean="0"/>
              <a:t>www.phdcomics.com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2287" b="-12201"/>
          <a:stretch/>
        </p:blipFill>
        <p:spPr>
          <a:xfrm>
            <a:off x="568960" y="2407920"/>
            <a:ext cx="2611120" cy="2489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168400" y="3139440"/>
            <a:ext cx="213360" cy="1625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7" y="2337953"/>
            <a:ext cx="1713346" cy="2385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72" y="2327323"/>
            <a:ext cx="2170546" cy="22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781</Words>
  <Application>Microsoft Macintosh PowerPoint</Application>
  <PresentationFormat>On-screen Show (4:3)</PresentationFormat>
  <Paragraphs>298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cross-platform  browser instrumentation  using JavaScript</vt:lpstr>
      <vt:lpstr>Background:  browser research template</vt:lpstr>
      <vt:lpstr>Right now, this is the hard part</vt:lpstr>
      <vt:lpstr>Browser instrumentation wishlist</vt:lpstr>
      <vt:lpstr>Existing approaches: browser addons/extensions</vt:lpstr>
      <vt:lpstr>Existing approaches: platform instrumentation</vt:lpstr>
      <vt:lpstr>Existing approaches: modifying browser source</vt:lpstr>
      <vt:lpstr>jsprobes: an experiment</vt:lpstr>
      <vt:lpstr>jsprobes terminology</vt:lpstr>
      <vt:lpstr>jsprobes use case</vt:lpstr>
      <vt:lpstr>jsprobes use case (2)</vt:lpstr>
      <vt:lpstr>Demo! (source available at https://bitbucket.org/burg/aboutgc) </vt:lpstr>
      <vt:lpstr>jsprobes architecture</vt:lpstr>
      <vt:lpstr>jsprobes architecture</vt:lpstr>
      <vt:lpstr>jsprobes architecture</vt:lpstr>
      <vt:lpstr>jsprobes architecture</vt:lpstr>
      <vt:lpstr>jsprobes architecture</vt:lpstr>
      <vt:lpstr>jsprobes architecture</vt:lpstr>
      <vt:lpstr>jsprobes architecture</vt:lpstr>
      <vt:lpstr>Architecture implications</vt:lpstr>
      <vt:lpstr>jsprobes: current status</vt:lpstr>
      <vt:lpstr>Let’s fill in the research template…</vt:lpstr>
      <vt:lpstr>Future work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 browser instrumentation  using JavaScript</dc:title>
  <dc:creator>Brian Burg</dc:creator>
  <cp:lastModifiedBy>Brian Burg</cp:lastModifiedBy>
  <cp:revision>30</cp:revision>
  <dcterms:created xsi:type="dcterms:W3CDTF">2011-09-22T15:59:28Z</dcterms:created>
  <dcterms:modified xsi:type="dcterms:W3CDTF">2011-09-24T00:44:56Z</dcterms:modified>
</cp:coreProperties>
</file>