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4"/>
  </p:notesMasterIdLst>
  <p:sldIdLst>
    <p:sldId id="257" r:id="rId3"/>
    <p:sldId id="317" r:id="rId4"/>
    <p:sldId id="319" r:id="rId5"/>
    <p:sldId id="332" r:id="rId6"/>
    <p:sldId id="334" r:id="rId7"/>
    <p:sldId id="333" r:id="rId8"/>
    <p:sldId id="320" r:id="rId9"/>
    <p:sldId id="343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44" r:id="rId19"/>
    <p:sldId id="345" r:id="rId20"/>
    <p:sldId id="346" r:id="rId21"/>
    <p:sldId id="347" r:id="rId22"/>
    <p:sldId id="323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9BCC"/>
    <a:srgbClr val="F04619"/>
    <a:srgbClr val="DB482B"/>
    <a:srgbClr val="4B6AA9"/>
    <a:srgbClr val="4A7EBE"/>
    <a:srgbClr val="C31717"/>
    <a:srgbClr val="018ABB"/>
    <a:srgbClr val="007BA2"/>
    <a:srgbClr val="05AB83"/>
    <a:srgbClr val="89C02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91" autoAdjust="0"/>
    <p:restoredTop sz="97786" autoAdjust="0"/>
  </p:normalViewPr>
  <p:slideViewPr>
    <p:cSldViewPr>
      <p:cViewPr>
        <p:scale>
          <a:sx n="100" d="100"/>
          <a:sy n="100" d="100"/>
        </p:scale>
        <p:origin x="-1044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2CFEE-3A1B-4329-930F-9E0C9080A876}" type="datetimeFigureOut">
              <a:rPr lang="ko-KR" altLang="en-US" smtClean="0"/>
              <a:pPr/>
              <a:t>2016-02-03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33A44-CD5F-415F-A434-3FE2DF3579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04200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33A44-CD5F-415F-A434-3FE2DF3579E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C37F9FC-4F2C-4D88-B228-F43FB98D9189}" type="datetimeFigureOut">
              <a:rPr lang="ko-KR" altLang="en-US" smtClean="0"/>
              <a:pPr/>
              <a:t>2016-02-03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79D50A-3A93-46B5-A59D-731D0F088C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4C3C5E4-7DE3-41F6-B784-C0BBCFA45A04}" type="datetimeFigureOut">
              <a:rPr lang="ko-KR" altLang="en-US" smtClean="0"/>
              <a:pPr/>
              <a:t>2016-02-03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B92A8A-6228-49E8-B793-F268914B90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4C3C5E4-7DE3-41F6-B784-C0BBCFA45A04}" type="datetimeFigureOut">
              <a:rPr lang="ko-KR" altLang="en-US" smtClean="0"/>
              <a:pPr/>
              <a:t>2016-02-03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B92A8A-6228-49E8-B793-F268914B90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4C3C5E4-7DE3-41F6-B784-C0BBCFA45A04}" type="datetimeFigureOut">
              <a:rPr lang="ko-KR" altLang="en-US" smtClean="0"/>
              <a:pPr/>
              <a:t>2016-02-03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B92A8A-6228-49E8-B793-F268914B90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-6519"/>
            <a:ext cx="9144000" cy="62720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620688"/>
            <a:ext cx="9144000" cy="28800"/>
          </a:xfrm>
          <a:prstGeom prst="rect">
            <a:avLst/>
          </a:prstGeom>
          <a:solidFill>
            <a:srgbClr val="03C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6444208" y="129600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업무화면 디자인가이드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272480" y="188640"/>
            <a:ext cx="36000" cy="216024"/>
          </a:xfrm>
          <a:prstGeom prst="rect">
            <a:avLst/>
          </a:prstGeom>
          <a:solidFill>
            <a:srgbClr val="03C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 txBox="1">
            <a:spLocks/>
          </p:cNvSpPr>
          <p:nvPr userDrawn="1"/>
        </p:nvSpPr>
        <p:spPr bwMode="auto">
          <a:xfrm>
            <a:off x="3794125" y="6524625"/>
            <a:ext cx="23114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r>
              <a:rPr kumimoji="0" lang="en-US" altLang="ko-KR" dirty="0" smtClean="0">
                <a:solidFill>
                  <a:schemeClr val="bg1"/>
                </a:solidFill>
                <a:ea typeface="맑은 고딕" pitchFamily="50" charset="-127"/>
              </a:rPr>
              <a:t>- </a:t>
            </a:r>
            <a:fld id="{A497B05E-D94B-4D79-9509-371F5A7E2DFA}" type="slidenum">
              <a:rPr kumimoji="0" lang="en-US" altLang="ko-KR" smtClean="0">
                <a:solidFill>
                  <a:schemeClr val="bg1"/>
                </a:solidFill>
                <a:ea typeface="맑은 고딕" pitchFamily="50" charset="-127"/>
              </a:rPr>
              <a:pPr algn="ctr" eaLnBrk="1" latinLnBrk="0" hangingPunct="1">
                <a:defRPr/>
              </a:pPr>
              <a:t>‹#›</a:t>
            </a:fld>
            <a:r>
              <a:rPr kumimoji="0" lang="en-US" altLang="ko-KR" dirty="0" smtClean="0">
                <a:solidFill>
                  <a:schemeClr val="bg1"/>
                </a:solidFill>
                <a:ea typeface="맑은 고딕" pitchFamily="50" charset="-127"/>
              </a:rPr>
              <a:t> -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0" y="-6519"/>
            <a:ext cx="9144000" cy="62720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 rot="2700000">
            <a:off x="286960" y="107305"/>
            <a:ext cx="417600" cy="417600"/>
          </a:xfrm>
          <a:prstGeom prst="rect">
            <a:avLst/>
          </a:prstGeom>
          <a:noFill/>
          <a:ln w="15875">
            <a:solidFill>
              <a:srgbClr val="03C6FF"/>
            </a:solidFill>
          </a:ln>
          <a:effectLst/>
          <a:scene3d>
            <a:camera prst="orthographicFront"/>
            <a:lightRig rig="threePt" dir="t"/>
          </a:scene3d>
          <a:sp3d extrusionH="508000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620688"/>
            <a:ext cx="9144000" cy="28800"/>
          </a:xfrm>
          <a:prstGeom prst="rect">
            <a:avLst/>
          </a:prstGeom>
          <a:solidFill>
            <a:srgbClr val="03C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6444208" y="129600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업무화면 디자인가이드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-32" y="404664"/>
            <a:ext cx="9144000" cy="5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-6519"/>
            <a:ext cx="9144000" cy="62720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 rot="2700000">
            <a:off x="286960" y="107305"/>
            <a:ext cx="417600" cy="417600"/>
          </a:xfrm>
          <a:prstGeom prst="rect">
            <a:avLst/>
          </a:prstGeom>
          <a:noFill/>
          <a:ln w="15875">
            <a:solidFill>
              <a:srgbClr val="03C6FF"/>
            </a:solidFill>
          </a:ln>
          <a:effectLst/>
          <a:scene3d>
            <a:camera prst="orthographicFront"/>
            <a:lightRig rig="threePt" dir="t"/>
          </a:scene3d>
          <a:sp3d extrusionH="508000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620688"/>
            <a:ext cx="9144000" cy="28800"/>
          </a:xfrm>
          <a:prstGeom prst="rect">
            <a:avLst/>
          </a:prstGeom>
          <a:solidFill>
            <a:srgbClr val="03C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6444208" y="129600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rPr>
              <a:t>업무화면 디자인가이드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4C3C5E4-7DE3-41F6-B784-C0BBCFA45A04}" type="datetimeFigureOut">
              <a:rPr lang="ko-KR" altLang="en-US" smtClean="0"/>
              <a:pPr/>
              <a:t>2016-02-03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B92A8A-6228-49E8-B793-F268914B90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4C3C5E4-7DE3-41F6-B784-C0BBCFA45A04}" type="datetimeFigureOut">
              <a:rPr lang="ko-KR" altLang="en-US" smtClean="0"/>
              <a:pPr/>
              <a:t>2016-02-03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B92A8A-6228-49E8-B793-F268914B90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4C3C5E4-7DE3-41F6-B784-C0BBCFA45A04}" type="datetimeFigureOut">
              <a:rPr lang="ko-KR" altLang="en-US" smtClean="0"/>
              <a:pPr/>
              <a:t>2016-02-03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B92A8A-6228-49E8-B793-F268914B90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4C3C5E4-7DE3-41F6-B784-C0BBCFA45A04}" type="datetimeFigureOut">
              <a:rPr lang="ko-KR" altLang="en-US" smtClean="0"/>
              <a:pPr/>
              <a:t>2016-02-03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B92A8A-6228-49E8-B793-F268914B90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-32" y="352800"/>
            <a:ext cx="9144000" cy="5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-32" y="0"/>
            <a:ext cx="9144000" cy="571456"/>
          </a:xfrm>
          <a:prstGeom prst="rect">
            <a:avLst/>
          </a:prstGeom>
          <a:solidFill>
            <a:srgbClr val="9786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 Box 1029"/>
          <p:cNvSpPr txBox="1">
            <a:spLocks noChangeArrowheads="1"/>
          </p:cNvSpPr>
          <p:nvPr userDrawn="1"/>
        </p:nvSpPr>
        <p:spPr bwMode="auto">
          <a:xfrm>
            <a:off x="0" y="6572272"/>
            <a:ext cx="9144000" cy="232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latinLnBrk="0" hangingPunct="0">
              <a:lnSpc>
                <a:spcPct val="101000"/>
              </a:lnSpc>
              <a:spcBef>
                <a:spcPct val="50000"/>
              </a:spcBef>
              <a:defRPr/>
            </a:pPr>
            <a:r>
              <a:rPr kumimoji="0"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fld id="{A8717DA3-1400-480B-A839-E81C236D4149}" type="slidenum">
              <a:rPr kumimoji="0" lang="en-US" altLang="ko-KR" sz="900">
                <a:latin typeface="맑은 고딕" pitchFamily="50" charset="-127"/>
                <a:ea typeface="맑은 고딕" pitchFamily="50" charset="-127"/>
              </a:rPr>
              <a:pPr algn="ctr" eaLnBrk="0" latinLnBrk="0" hangingPunct="0">
                <a:lnSpc>
                  <a:spcPct val="101000"/>
                </a:lnSpc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</a:p>
        </p:txBody>
      </p:sp>
      <p:sp>
        <p:nvSpPr>
          <p:cNvPr id="9" name="Line 1079"/>
          <p:cNvSpPr>
            <a:spLocks noChangeShapeType="1"/>
          </p:cNvSpPr>
          <p:nvPr userDrawn="1"/>
        </p:nvSpPr>
        <p:spPr bwMode="auto">
          <a:xfrm>
            <a:off x="-32" y="562731"/>
            <a:ext cx="9144000" cy="0"/>
          </a:xfrm>
          <a:prstGeom prst="line">
            <a:avLst/>
          </a:prstGeom>
          <a:noFill/>
          <a:ln w="22225">
            <a:solidFill>
              <a:srgbClr val="5F4D4D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6" name="Text Box 1080"/>
          <p:cNvSpPr txBox="1">
            <a:spLocks noChangeArrowheads="1"/>
          </p:cNvSpPr>
          <p:nvPr userDrawn="1"/>
        </p:nvSpPr>
        <p:spPr bwMode="auto">
          <a:xfrm>
            <a:off x="201172" y="120827"/>
            <a:ext cx="264263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latinLnBrk="0" hangingPunct="0">
              <a:defRPr/>
            </a:pPr>
            <a:r>
              <a:rPr kumimoji="0" lang="ko-KR" altLang="en-US" sz="1400" b="1" dirty="0" err="1" smtClean="0">
                <a:solidFill>
                  <a:srgbClr val="FFF3DB"/>
                </a:solidFill>
                <a:latin typeface="맑은 고딕" pitchFamily="50" charset="-127"/>
                <a:ea typeface="맑은 고딕" pitchFamily="50" charset="-127"/>
              </a:rPr>
              <a:t>롯데백화점</a:t>
            </a:r>
            <a:r>
              <a:rPr kumimoji="0" lang="ko-KR" altLang="en-US" sz="1400" b="1" dirty="0" smtClean="0">
                <a:solidFill>
                  <a:srgbClr val="FFF3DB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업무화면 </a:t>
            </a:r>
            <a:r>
              <a:rPr kumimoji="0"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UI</a:t>
            </a:r>
            <a:r>
              <a:rPr kumimoji="0"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가이드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gif"/><Relationship Id="rId4" Type="http://schemas.openxmlformats.org/officeDocument/2006/relationships/image" Target="../media/image21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gif"/><Relationship Id="rId5" Type="http://schemas.openxmlformats.org/officeDocument/2006/relationships/image" Target="../media/image26.gif"/><Relationship Id="rId4" Type="http://schemas.openxmlformats.org/officeDocument/2006/relationships/image" Target="../media/image25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3" Type="http://schemas.openxmlformats.org/officeDocument/2006/relationships/image" Target="../media/image31.jpeg"/><Relationship Id="rId7" Type="http://schemas.openxmlformats.org/officeDocument/2006/relationships/image" Target="../media/image35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32.jpeg"/><Relationship Id="rId9" Type="http://schemas.openxmlformats.org/officeDocument/2006/relationships/image" Target="../media/image37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eg"/><Relationship Id="rId3" Type="http://schemas.openxmlformats.org/officeDocument/2006/relationships/image" Target="../media/image39.jpeg"/><Relationship Id="rId7" Type="http://schemas.openxmlformats.org/officeDocument/2006/relationships/image" Target="../media/image43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jpeg"/><Relationship Id="rId5" Type="http://schemas.openxmlformats.org/officeDocument/2006/relationships/image" Target="../media/image41.jpeg"/><Relationship Id="rId10" Type="http://schemas.openxmlformats.org/officeDocument/2006/relationships/image" Target="../media/image46.gif"/><Relationship Id="rId4" Type="http://schemas.openxmlformats.org/officeDocument/2006/relationships/image" Target="../media/image40.jpeg"/><Relationship Id="rId9" Type="http://schemas.openxmlformats.org/officeDocument/2006/relationships/image" Target="../media/image45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gi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gi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gi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5981700"/>
          </a:xfrm>
          <a:prstGeom prst="rect">
            <a:avLst/>
          </a:prstGeom>
          <a:solidFill>
            <a:srgbClr val="102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grpSp>
        <p:nvGrpSpPr>
          <p:cNvPr id="32" name="그룹 31"/>
          <p:cNvGrpSpPr/>
          <p:nvPr/>
        </p:nvGrpSpPr>
        <p:grpSpPr>
          <a:xfrm>
            <a:off x="617470" y="0"/>
            <a:ext cx="101834" cy="1652333"/>
            <a:chOff x="922841" y="27384"/>
            <a:chExt cx="101834" cy="1652333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973758" y="27384"/>
              <a:ext cx="0" cy="1533600"/>
            </a:xfrm>
            <a:prstGeom prst="line">
              <a:avLst/>
            </a:prstGeom>
            <a:ln>
              <a:solidFill>
                <a:srgbClr val="03C6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700000" flipH="1" flipV="1">
              <a:off x="922841" y="1577883"/>
              <a:ext cx="101834" cy="101834"/>
            </a:xfrm>
            <a:prstGeom prst="rect">
              <a:avLst/>
            </a:prstGeom>
            <a:solidFill>
              <a:srgbClr val="03C6FF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extrusionH="254000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3491880" y="349639"/>
            <a:ext cx="5489611" cy="5084961"/>
            <a:chOff x="3338202" y="349639"/>
            <a:chExt cx="5489611" cy="5084961"/>
          </a:xfrm>
        </p:grpSpPr>
        <p:sp>
          <p:nvSpPr>
            <p:cNvPr id="23" name="직사각형 22"/>
            <p:cNvSpPr/>
            <p:nvPr/>
          </p:nvSpPr>
          <p:spPr>
            <a:xfrm rot="2700000">
              <a:off x="3331679" y="3436531"/>
              <a:ext cx="1417878" cy="1404832"/>
            </a:xfrm>
            <a:prstGeom prst="rect">
              <a:avLst/>
            </a:prstGeom>
            <a:noFill/>
            <a:ln w="19050" cmpd="sng">
              <a:solidFill>
                <a:schemeClr val="bg1">
                  <a:lumMod val="50000"/>
                </a:schemeClr>
              </a:solidFill>
              <a:prstDash val="sysDash"/>
            </a:ln>
            <a:effectLst>
              <a:outerShdw blurRad="368300" dist="50800" dir="27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extrusionH="444500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2700000">
              <a:off x="8170549" y="842035"/>
              <a:ext cx="660302" cy="654227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extrusionH="254000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 rot="2700000">
              <a:off x="5591734" y="2872491"/>
              <a:ext cx="2573950" cy="2550267"/>
            </a:xfrm>
            <a:prstGeom prst="rect">
              <a:avLst/>
            </a:prstGeom>
            <a:noFill/>
            <a:ln w="19050">
              <a:solidFill>
                <a:srgbClr val="03C6FF"/>
              </a:solidFill>
            </a:ln>
            <a:effectLst/>
            <a:scene3d>
              <a:camera prst="orthographicFront"/>
              <a:lightRig rig="threePt" dir="t"/>
            </a:scene3d>
            <a:sp3d extrusionH="508000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 rot="2700000">
              <a:off x="6047889" y="357135"/>
              <a:ext cx="1629250" cy="1614258"/>
            </a:xfrm>
            <a:prstGeom prst="rect">
              <a:avLst/>
            </a:prstGeom>
            <a:noFill/>
            <a:ln w="19050">
              <a:solidFill>
                <a:srgbClr val="03C6FF"/>
              </a:solidFill>
            </a:ln>
            <a:effectLst/>
            <a:scene3d>
              <a:camera prst="orthographicFront"/>
              <a:lightRig rig="threePt" dir="t"/>
            </a:scene3d>
            <a:sp3d extrusionH="508000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92708" y="2073042"/>
            <a:ext cx="5403428" cy="7078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4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업무화면 </a:t>
            </a:r>
            <a:r>
              <a:rPr lang="en-US" altLang="ko-KR" sz="4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3C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UI </a:t>
            </a:r>
            <a:r>
              <a:rPr lang="ko-KR" altLang="en-US" sz="4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3C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가이드</a:t>
            </a:r>
            <a:endParaRPr lang="ko-KR" altLang="en-US" sz="46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3C6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0" y="5966400"/>
            <a:ext cx="9144000" cy="28800"/>
          </a:xfrm>
          <a:prstGeom prst="rect">
            <a:avLst/>
          </a:prstGeom>
          <a:solidFill>
            <a:srgbClr val="03C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 descr="CI_basi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28384" y="6163734"/>
            <a:ext cx="938758" cy="217594"/>
          </a:xfrm>
          <a:prstGeom prst="rect">
            <a:avLst/>
          </a:prstGeom>
        </p:spPr>
      </p:pic>
      <p:sp>
        <p:nvSpPr>
          <p:cNvPr id="34" name="부제목 2"/>
          <p:cNvSpPr txBox="1">
            <a:spLocks/>
          </p:cNvSpPr>
          <p:nvPr/>
        </p:nvSpPr>
        <p:spPr>
          <a:xfrm>
            <a:off x="475680" y="1734691"/>
            <a:ext cx="3016200" cy="398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ko-KR" sz="28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ko-KR" sz="2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ko-KR" sz="18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ko-KR" sz="16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ko-KR" sz="16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ko-K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ko-K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ko-K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ko-K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ko-KR" altLang="en-US" sz="1600" b="1" dirty="0" smtClean="0"/>
              <a:t>㈜</a:t>
            </a:r>
            <a:r>
              <a:rPr lang="ko-KR" altLang="en-US" sz="1600" b="1" dirty="0" err="1" smtClean="0"/>
              <a:t>유비원</a:t>
            </a:r>
            <a:r>
              <a:rPr lang="ko-KR" altLang="en-US" sz="1600" b="1" dirty="0" smtClean="0"/>
              <a:t> </a:t>
            </a:r>
            <a:r>
              <a:rPr lang="ko-KR" altLang="en-US" sz="1600" b="1" dirty="0" smtClean="0">
                <a:solidFill>
                  <a:srgbClr val="03C6FF"/>
                </a:solidFill>
              </a:rPr>
              <a:t>시스템구축 프로젝트</a:t>
            </a:r>
            <a:endParaRPr lang="en-US" altLang="ko-KR" sz="1600" b="1" dirty="0">
              <a:solidFill>
                <a:srgbClr val="03C6FF"/>
              </a:solidFill>
            </a:endParaRPr>
          </a:p>
        </p:txBody>
      </p:sp>
      <p:sp>
        <p:nvSpPr>
          <p:cNvPr id="16" name="부제목 2"/>
          <p:cNvSpPr txBox="1">
            <a:spLocks/>
          </p:cNvSpPr>
          <p:nvPr/>
        </p:nvSpPr>
        <p:spPr>
          <a:xfrm>
            <a:off x="547688" y="2886819"/>
            <a:ext cx="1360016" cy="254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ko-KR" sz="28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ko-KR" sz="2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ko-KR" sz="18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ko-KR" sz="16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ko-KR" sz="16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ko-K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ko-K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ko-K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ko-K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ko-KR" altLang="en-US" sz="1000" b="1" dirty="0" err="1" smtClean="0">
                <a:solidFill>
                  <a:schemeClr val="bg1">
                    <a:lumMod val="65000"/>
                  </a:schemeClr>
                </a:solidFill>
              </a:rPr>
              <a:t>요약본</a:t>
            </a:r>
            <a:r>
              <a:rPr lang="ko-KR" altLang="en-US" sz="1000" b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000" b="1" dirty="0" smtClean="0">
                <a:solidFill>
                  <a:schemeClr val="bg1">
                    <a:lumMod val="65000"/>
                  </a:schemeClr>
                </a:solidFill>
              </a:rPr>
              <a:t>2016.01.25</a:t>
            </a:r>
            <a:endParaRPr lang="en-US" altLang="ko-KR" sz="10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800" y="108000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03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828000" y="93600"/>
            <a:ext cx="5435422" cy="369332"/>
            <a:chOff x="828000" y="93600"/>
            <a:chExt cx="5435422" cy="369332"/>
          </a:xfrm>
        </p:grpSpPr>
        <p:grpSp>
          <p:nvGrpSpPr>
            <p:cNvPr id="4" name="그룹 32"/>
            <p:cNvGrpSpPr/>
            <p:nvPr/>
          </p:nvGrpSpPr>
          <p:grpSpPr>
            <a:xfrm>
              <a:off x="2267744" y="136800"/>
              <a:ext cx="3995678" cy="323165"/>
              <a:chOff x="1458862" y="305809"/>
              <a:chExt cx="3995678" cy="323165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513079" y="305809"/>
                <a:ext cx="394146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03C6FF"/>
                    </a:solidFill>
                    <a:latin typeface="+mn-ea"/>
                    <a:ea typeface="+mn-ea"/>
                  </a:rPr>
                  <a:t>상세</a:t>
                </a:r>
                <a:endParaRPr lang="ko-KR" altLang="en-US" sz="15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3C6FF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7" name="직선 연결선 6"/>
              <p:cNvCxnSpPr/>
              <p:nvPr/>
            </p:nvCxnSpPr>
            <p:spPr>
              <a:xfrm>
                <a:off x="1458862" y="396991"/>
                <a:ext cx="0" cy="158826"/>
              </a:xfrm>
              <a:prstGeom prst="line">
                <a:avLst/>
              </a:prstGeom>
              <a:ln>
                <a:solidFill>
                  <a:srgbClr val="03C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/>
            <p:cNvSpPr txBox="1"/>
            <p:nvPr/>
          </p:nvSpPr>
          <p:spPr>
            <a:xfrm>
              <a:off x="828000" y="93600"/>
              <a:ext cx="3599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Style Guide</a:t>
              </a:r>
              <a:endPara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65998" y="1484784"/>
            <a:ext cx="216024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018ABB"/>
                </a:solidFill>
                <a:latin typeface="+mn-ea"/>
              </a:rPr>
              <a:t>1) </a:t>
            </a:r>
            <a:r>
              <a:rPr lang="ko-KR" altLang="en-US" sz="1000" b="1" dirty="0" err="1" smtClean="0">
                <a:solidFill>
                  <a:srgbClr val="018ABB"/>
                </a:solidFill>
                <a:latin typeface="+mn-ea"/>
              </a:rPr>
              <a:t>상태바</a:t>
            </a:r>
            <a:endParaRPr lang="en-US" altLang="ko-KR" sz="1000" dirty="0" smtClean="0">
              <a:solidFill>
                <a:srgbClr val="018ABB"/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5998" y="2708920"/>
            <a:ext cx="216024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018ABB"/>
                </a:solidFill>
                <a:latin typeface="+mn-ea"/>
              </a:rPr>
              <a:t>2) </a:t>
            </a:r>
            <a:r>
              <a:rPr lang="ko-KR" altLang="en-US" sz="1000" b="1" dirty="0" smtClean="0">
                <a:solidFill>
                  <a:srgbClr val="018ABB"/>
                </a:solidFill>
                <a:latin typeface="+mn-ea"/>
              </a:rPr>
              <a:t>기본테이블</a:t>
            </a:r>
            <a:endParaRPr lang="en-US" altLang="ko-KR" sz="1000" dirty="0" smtClean="0">
              <a:solidFill>
                <a:srgbClr val="018ABB"/>
              </a:solidFill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5998" y="4404555"/>
            <a:ext cx="216024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018ABB"/>
                </a:solidFill>
                <a:latin typeface="+mn-ea"/>
              </a:rPr>
              <a:t>3) </a:t>
            </a:r>
            <a:r>
              <a:rPr lang="ko-KR" altLang="en-US" sz="1000" b="1" dirty="0" smtClean="0">
                <a:solidFill>
                  <a:srgbClr val="018ABB"/>
                </a:solidFill>
                <a:latin typeface="+mn-ea"/>
              </a:rPr>
              <a:t>상세 목록테이블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38092" y="836712"/>
            <a:ext cx="8654388" cy="432048"/>
          </a:xfrm>
          <a:prstGeom prst="roundRect">
            <a:avLst>
              <a:gd name="adj" fmla="val 2241"/>
            </a:avLst>
          </a:prstGeom>
          <a:solidFill>
            <a:schemeClr val="bg1">
              <a:lumMod val="95000"/>
              <a:alpha val="76000"/>
            </a:schemeClr>
          </a:solidFill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anchor="t"/>
          <a:lstStyle>
            <a:defPPr>
              <a:defRPr lang="ko-KR"/>
            </a:defPPr>
            <a:lvl1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None/>
              <a:defRPr/>
            </a:pPr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상세 카테고리에서 확인할 수 있는 화면 스타일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: </a:t>
            </a:r>
            <a:r>
              <a:rPr lang="ko-KR" altLang="en-US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상태바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기본테이블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상세목록 테이블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변형테이블</a:t>
            </a:r>
            <a:endParaRPr lang="en-US" altLang="ko-KR" sz="105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15" name="그림 14" descr="ex_status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0616" y="1846082"/>
            <a:ext cx="8541864" cy="559811"/>
          </a:xfrm>
          <a:prstGeom prst="rect">
            <a:avLst/>
          </a:prstGeom>
        </p:spPr>
      </p:pic>
      <p:pic>
        <p:nvPicPr>
          <p:cNvPr id="18" name="그림 17" descr="ex_detail01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3108573"/>
            <a:ext cx="8424936" cy="752475"/>
          </a:xfrm>
          <a:prstGeom prst="rect">
            <a:avLst/>
          </a:prstGeom>
        </p:spPr>
      </p:pic>
      <p:pic>
        <p:nvPicPr>
          <p:cNvPr id="19" name="그림 18" descr="ex_detail02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6000" y="4788371"/>
            <a:ext cx="8424472" cy="1304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800" y="108000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03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828000" y="93600"/>
            <a:ext cx="5435422" cy="369332"/>
            <a:chOff x="828000" y="93600"/>
            <a:chExt cx="5435422" cy="369332"/>
          </a:xfrm>
        </p:grpSpPr>
        <p:grpSp>
          <p:nvGrpSpPr>
            <p:cNvPr id="4" name="그룹 32"/>
            <p:cNvGrpSpPr/>
            <p:nvPr/>
          </p:nvGrpSpPr>
          <p:grpSpPr>
            <a:xfrm>
              <a:off x="2267744" y="136800"/>
              <a:ext cx="3995678" cy="323165"/>
              <a:chOff x="1458862" y="305809"/>
              <a:chExt cx="3995678" cy="323165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513079" y="305809"/>
                <a:ext cx="394146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03C6FF"/>
                    </a:solidFill>
                    <a:latin typeface="+mn-ea"/>
                    <a:ea typeface="+mn-ea"/>
                  </a:rPr>
                  <a:t>상세</a:t>
                </a:r>
                <a:endParaRPr lang="ko-KR" altLang="en-US" sz="15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3C6FF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7" name="직선 연결선 6"/>
              <p:cNvCxnSpPr/>
              <p:nvPr/>
            </p:nvCxnSpPr>
            <p:spPr>
              <a:xfrm>
                <a:off x="1458862" y="396991"/>
                <a:ext cx="0" cy="158826"/>
              </a:xfrm>
              <a:prstGeom prst="line">
                <a:avLst/>
              </a:prstGeom>
              <a:ln>
                <a:solidFill>
                  <a:srgbClr val="03C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/>
            <p:cNvSpPr txBox="1"/>
            <p:nvPr/>
          </p:nvSpPr>
          <p:spPr>
            <a:xfrm>
              <a:off x="828000" y="93600"/>
              <a:ext cx="3599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Style Guide</a:t>
              </a:r>
              <a:endPara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65998" y="1484784"/>
            <a:ext cx="257781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018ABB"/>
                </a:solidFill>
                <a:latin typeface="+mn-ea"/>
              </a:rPr>
              <a:t>4-1) </a:t>
            </a:r>
            <a:r>
              <a:rPr lang="ko-KR" altLang="en-US" sz="1000" b="1" dirty="0" smtClean="0">
                <a:solidFill>
                  <a:srgbClr val="018ABB"/>
                </a:solidFill>
                <a:latin typeface="+mn-ea"/>
              </a:rPr>
              <a:t>변형 테이블 </a:t>
            </a:r>
            <a:r>
              <a:rPr lang="en-US" altLang="ko-KR" sz="1000" b="1" dirty="0" smtClean="0">
                <a:solidFill>
                  <a:srgbClr val="018ABB"/>
                </a:solidFill>
                <a:latin typeface="+mn-ea"/>
              </a:rPr>
              <a:t>– </a:t>
            </a:r>
            <a:r>
              <a:rPr lang="ko-KR" altLang="en-US" sz="1000" b="1" dirty="0" smtClean="0">
                <a:solidFill>
                  <a:srgbClr val="018ABB"/>
                </a:solidFill>
                <a:latin typeface="+mn-ea"/>
              </a:rPr>
              <a:t>테이블 안 테이블</a:t>
            </a:r>
            <a:endParaRPr lang="en-US" altLang="ko-KR" sz="1000" dirty="0" smtClean="0">
              <a:solidFill>
                <a:srgbClr val="018ABB"/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5998" y="4005064"/>
            <a:ext cx="2289778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018ABB"/>
                </a:solidFill>
                <a:latin typeface="+mn-ea"/>
              </a:rPr>
              <a:t>4-2) </a:t>
            </a:r>
            <a:r>
              <a:rPr lang="ko-KR" altLang="en-US" sz="1000" b="1" dirty="0" smtClean="0">
                <a:solidFill>
                  <a:srgbClr val="018ABB"/>
                </a:solidFill>
                <a:latin typeface="+mn-ea"/>
              </a:rPr>
              <a:t>변형 테이블 </a:t>
            </a:r>
            <a:r>
              <a:rPr lang="en-US" altLang="ko-KR" sz="1000" b="1" dirty="0" smtClean="0">
                <a:solidFill>
                  <a:srgbClr val="018ABB"/>
                </a:solidFill>
                <a:latin typeface="+mn-ea"/>
              </a:rPr>
              <a:t>– </a:t>
            </a:r>
            <a:r>
              <a:rPr lang="ko-KR" altLang="en-US" sz="1000" b="1" dirty="0" smtClean="0">
                <a:solidFill>
                  <a:srgbClr val="018ABB"/>
                </a:solidFill>
                <a:latin typeface="+mn-ea"/>
              </a:rPr>
              <a:t>혼합형 테이블</a:t>
            </a:r>
            <a:endParaRPr lang="en-US" altLang="ko-KR" sz="1000" dirty="0" smtClean="0">
              <a:solidFill>
                <a:srgbClr val="018ABB"/>
              </a:solidFill>
              <a:latin typeface="+mn-ea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38092" y="836712"/>
            <a:ext cx="8654388" cy="432048"/>
          </a:xfrm>
          <a:prstGeom prst="roundRect">
            <a:avLst>
              <a:gd name="adj" fmla="val 2241"/>
            </a:avLst>
          </a:prstGeom>
          <a:solidFill>
            <a:schemeClr val="bg1">
              <a:lumMod val="95000"/>
              <a:alpha val="76000"/>
            </a:schemeClr>
          </a:solidFill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anchor="t"/>
          <a:lstStyle>
            <a:defPPr>
              <a:defRPr lang="ko-KR"/>
            </a:defPPr>
            <a:lvl1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None/>
              <a:defRPr/>
            </a:pPr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상세 카테고리에서 확인할 수 있는 화면 스타일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: </a:t>
            </a:r>
            <a:r>
              <a:rPr lang="ko-KR" altLang="en-US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상태바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기본테이블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상세목록 테이블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변형테이블</a:t>
            </a:r>
            <a:endParaRPr lang="en-US" altLang="ko-KR" sz="105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16" name="그림 15" descr="ex_transform_tbl0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6000" y="1844824"/>
            <a:ext cx="8496480" cy="1638300"/>
          </a:xfrm>
          <a:prstGeom prst="rect">
            <a:avLst/>
          </a:prstGeom>
        </p:spPr>
      </p:pic>
      <p:pic>
        <p:nvPicPr>
          <p:cNvPr id="17" name="그림 16" descr="ex_transform_tbl02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6000" y="4456221"/>
            <a:ext cx="8595276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800" y="108000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03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828000" y="93600"/>
            <a:ext cx="5435422" cy="369332"/>
            <a:chOff x="828000" y="93600"/>
            <a:chExt cx="5435422" cy="369332"/>
          </a:xfrm>
        </p:grpSpPr>
        <p:grpSp>
          <p:nvGrpSpPr>
            <p:cNvPr id="4" name="그룹 32"/>
            <p:cNvGrpSpPr/>
            <p:nvPr/>
          </p:nvGrpSpPr>
          <p:grpSpPr>
            <a:xfrm>
              <a:off x="2267744" y="136800"/>
              <a:ext cx="3995678" cy="323165"/>
              <a:chOff x="1458862" y="305809"/>
              <a:chExt cx="3995678" cy="323165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513079" y="305809"/>
                <a:ext cx="394146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03C6FF"/>
                    </a:solidFill>
                    <a:latin typeface="+mn-ea"/>
                    <a:ea typeface="+mn-ea"/>
                  </a:rPr>
                  <a:t>기타</a:t>
                </a:r>
                <a:endParaRPr lang="ko-KR" altLang="en-US" sz="15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3C6FF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7" name="직선 연결선 6"/>
              <p:cNvCxnSpPr/>
              <p:nvPr/>
            </p:nvCxnSpPr>
            <p:spPr>
              <a:xfrm>
                <a:off x="1458862" y="396991"/>
                <a:ext cx="0" cy="158826"/>
              </a:xfrm>
              <a:prstGeom prst="line">
                <a:avLst/>
              </a:prstGeom>
              <a:ln>
                <a:solidFill>
                  <a:srgbClr val="03C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/>
            <p:cNvSpPr txBox="1"/>
            <p:nvPr/>
          </p:nvSpPr>
          <p:spPr>
            <a:xfrm>
              <a:off x="828000" y="93600"/>
              <a:ext cx="3599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Style Guide</a:t>
              </a:r>
              <a:endPara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8" name="모서리가 둥근 직사각형 7"/>
          <p:cNvSpPr/>
          <p:nvPr/>
        </p:nvSpPr>
        <p:spPr>
          <a:xfrm>
            <a:off x="238092" y="836712"/>
            <a:ext cx="8654388" cy="432048"/>
          </a:xfrm>
          <a:prstGeom prst="roundRect">
            <a:avLst>
              <a:gd name="adj" fmla="val 2241"/>
            </a:avLst>
          </a:prstGeom>
          <a:solidFill>
            <a:schemeClr val="bg1">
              <a:lumMod val="95000"/>
              <a:alpha val="76000"/>
            </a:schemeClr>
          </a:solidFill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anchor="t"/>
          <a:lstStyle>
            <a:defPPr>
              <a:defRPr lang="ko-KR"/>
            </a:defPPr>
            <a:lvl1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None/>
              <a:defRPr/>
            </a:pPr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기타 카테고리에서 확인할 수 있는 화면 스타일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: </a:t>
            </a:r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통계 테이블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탭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첨부파일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페이징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설명문구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로딩바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그래프컬러가이드</a:t>
            </a:r>
            <a:endParaRPr lang="en-US" altLang="ko-KR" sz="105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5998" y="1412776"/>
            <a:ext cx="216024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018ABB"/>
                </a:solidFill>
                <a:latin typeface="+mn-ea"/>
              </a:rPr>
              <a:t>1-1) </a:t>
            </a:r>
            <a:r>
              <a:rPr lang="ko-KR" altLang="en-US" sz="1000" b="1" dirty="0" smtClean="0">
                <a:solidFill>
                  <a:srgbClr val="018ABB"/>
                </a:solidFill>
                <a:latin typeface="+mn-ea"/>
              </a:rPr>
              <a:t>통계 테이블 </a:t>
            </a:r>
            <a:r>
              <a:rPr lang="en-US" altLang="ko-KR" sz="1000" b="1" dirty="0" smtClean="0">
                <a:solidFill>
                  <a:srgbClr val="018ABB"/>
                </a:solidFill>
                <a:latin typeface="+mn-ea"/>
              </a:rPr>
              <a:t>– </a:t>
            </a:r>
            <a:r>
              <a:rPr lang="ko-KR" altLang="en-US" sz="1000" b="1" dirty="0" smtClean="0">
                <a:solidFill>
                  <a:srgbClr val="018ABB"/>
                </a:solidFill>
                <a:latin typeface="+mn-ea"/>
              </a:rPr>
              <a:t>소계</a:t>
            </a:r>
            <a:r>
              <a:rPr lang="en-US" altLang="ko-KR" sz="1000" b="1" dirty="0" smtClean="0">
                <a:solidFill>
                  <a:srgbClr val="018ABB"/>
                </a:solidFill>
                <a:latin typeface="+mn-ea"/>
              </a:rPr>
              <a:t>, </a:t>
            </a:r>
            <a:r>
              <a:rPr lang="ko-KR" altLang="en-US" sz="1000" b="1" dirty="0" smtClean="0">
                <a:solidFill>
                  <a:srgbClr val="018ABB"/>
                </a:solidFill>
                <a:latin typeface="+mn-ea"/>
              </a:rPr>
              <a:t>합계</a:t>
            </a:r>
            <a:endParaRPr lang="en-US" altLang="ko-KR" sz="1000" dirty="0" smtClean="0">
              <a:solidFill>
                <a:srgbClr val="018ABB"/>
              </a:solidFill>
              <a:latin typeface="+mn-ea"/>
            </a:endParaRPr>
          </a:p>
        </p:txBody>
      </p:sp>
      <p:pic>
        <p:nvPicPr>
          <p:cNvPr id="10" name="그림 9" descr="ex_stats0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1735941"/>
            <a:ext cx="8424472" cy="1825599"/>
          </a:xfrm>
          <a:prstGeom prst="rect">
            <a:avLst/>
          </a:prstGeom>
        </p:spPr>
      </p:pic>
      <p:pic>
        <p:nvPicPr>
          <p:cNvPr id="11" name="그림 10" descr="ex_stats02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6000" y="4063786"/>
            <a:ext cx="8424472" cy="235101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5998" y="3717032"/>
            <a:ext cx="216024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018ABB"/>
                </a:solidFill>
                <a:latin typeface="+mn-ea"/>
              </a:rPr>
              <a:t>1-2) </a:t>
            </a:r>
            <a:r>
              <a:rPr lang="ko-KR" altLang="en-US" sz="1000" b="1" dirty="0" smtClean="0">
                <a:solidFill>
                  <a:srgbClr val="018ABB"/>
                </a:solidFill>
                <a:latin typeface="+mn-ea"/>
              </a:rPr>
              <a:t>통계 테이블 </a:t>
            </a:r>
            <a:r>
              <a:rPr lang="en-US" altLang="ko-KR" sz="1000" b="1" dirty="0" smtClean="0">
                <a:solidFill>
                  <a:srgbClr val="018ABB"/>
                </a:solidFill>
                <a:latin typeface="+mn-ea"/>
              </a:rPr>
              <a:t>– </a:t>
            </a:r>
            <a:r>
              <a:rPr lang="ko-KR" altLang="en-US" sz="1000" b="1" dirty="0" smtClean="0">
                <a:solidFill>
                  <a:srgbClr val="018ABB"/>
                </a:solidFill>
                <a:latin typeface="+mn-ea"/>
              </a:rPr>
              <a:t>배경컬러</a:t>
            </a:r>
            <a:endParaRPr lang="en-US" altLang="ko-KR" sz="1000" dirty="0" smtClean="0">
              <a:solidFill>
                <a:srgbClr val="018ABB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800" y="108000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03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828000" y="93600"/>
            <a:ext cx="5435422" cy="369332"/>
            <a:chOff x="828000" y="93600"/>
            <a:chExt cx="5435422" cy="369332"/>
          </a:xfrm>
        </p:grpSpPr>
        <p:grpSp>
          <p:nvGrpSpPr>
            <p:cNvPr id="4" name="그룹 32"/>
            <p:cNvGrpSpPr/>
            <p:nvPr/>
          </p:nvGrpSpPr>
          <p:grpSpPr>
            <a:xfrm>
              <a:off x="2267744" y="136800"/>
              <a:ext cx="3995678" cy="323165"/>
              <a:chOff x="1458862" y="305809"/>
              <a:chExt cx="3995678" cy="323165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513079" y="305809"/>
                <a:ext cx="394146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03C6FF"/>
                    </a:solidFill>
                    <a:latin typeface="+mn-ea"/>
                    <a:ea typeface="+mn-ea"/>
                  </a:rPr>
                  <a:t>기타</a:t>
                </a:r>
                <a:endParaRPr lang="ko-KR" altLang="en-US" sz="15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3C6FF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7" name="직선 연결선 6"/>
              <p:cNvCxnSpPr/>
              <p:nvPr/>
            </p:nvCxnSpPr>
            <p:spPr>
              <a:xfrm>
                <a:off x="1458862" y="396991"/>
                <a:ext cx="0" cy="158826"/>
              </a:xfrm>
              <a:prstGeom prst="line">
                <a:avLst/>
              </a:prstGeom>
              <a:ln>
                <a:solidFill>
                  <a:srgbClr val="03C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/>
            <p:cNvSpPr txBox="1"/>
            <p:nvPr/>
          </p:nvSpPr>
          <p:spPr>
            <a:xfrm>
              <a:off x="828000" y="93600"/>
              <a:ext cx="3599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Style Guide</a:t>
              </a:r>
              <a:endPara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65998" y="890656"/>
            <a:ext cx="216024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018ABB"/>
                </a:solidFill>
                <a:latin typeface="+mn-ea"/>
              </a:rPr>
              <a:t>2) </a:t>
            </a:r>
            <a:r>
              <a:rPr lang="ko-KR" altLang="en-US" sz="1000" b="1" dirty="0" smtClean="0">
                <a:solidFill>
                  <a:srgbClr val="018ABB"/>
                </a:solidFill>
                <a:latin typeface="+mn-ea"/>
              </a:rPr>
              <a:t>탭</a:t>
            </a:r>
            <a:r>
              <a:rPr lang="en-US" altLang="ko-KR" sz="1000" b="1" dirty="0" smtClean="0">
                <a:solidFill>
                  <a:srgbClr val="018ABB"/>
                </a:solidFill>
                <a:latin typeface="+mn-ea"/>
              </a:rPr>
              <a:t> </a:t>
            </a:r>
            <a:endParaRPr lang="en-US" altLang="ko-KR" sz="1000" dirty="0" smtClean="0">
              <a:solidFill>
                <a:srgbClr val="018ABB"/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5998" y="2601779"/>
            <a:ext cx="216024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018ABB"/>
                </a:solidFill>
                <a:latin typeface="+mn-ea"/>
              </a:rPr>
              <a:t>3) </a:t>
            </a:r>
            <a:r>
              <a:rPr lang="ko-KR" altLang="en-US" sz="1000" b="1" dirty="0" smtClean="0">
                <a:solidFill>
                  <a:srgbClr val="018ABB"/>
                </a:solidFill>
                <a:latin typeface="+mn-ea"/>
              </a:rPr>
              <a:t>파일첨부</a:t>
            </a:r>
            <a:endParaRPr lang="en-US" altLang="ko-KR" sz="1000" dirty="0" smtClean="0">
              <a:solidFill>
                <a:srgbClr val="018ABB"/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5998" y="3818012"/>
            <a:ext cx="216024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018ABB"/>
                </a:solidFill>
                <a:latin typeface="+mn-ea"/>
              </a:rPr>
              <a:t>4) </a:t>
            </a:r>
            <a:r>
              <a:rPr lang="ko-KR" altLang="en-US" sz="1000" b="1" dirty="0" err="1" smtClean="0">
                <a:solidFill>
                  <a:srgbClr val="018ABB"/>
                </a:solidFill>
                <a:latin typeface="+mn-ea"/>
              </a:rPr>
              <a:t>페이징</a:t>
            </a:r>
            <a:endParaRPr lang="en-US" altLang="ko-KR" sz="1000" dirty="0" smtClean="0">
              <a:solidFill>
                <a:srgbClr val="018ABB"/>
              </a:solidFill>
              <a:latin typeface="+mn-ea"/>
            </a:endParaRPr>
          </a:p>
        </p:txBody>
      </p:sp>
      <p:pic>
        <p:nvPicPr>
          <p:cNvPr id="14" name="그림 13" descr="ex_file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2928367"/>
            <a:ext cx="8424936" cy="428625"/>
          </a:xfrm>
          <a:prstGeom prst="rect">
            <a:avLst/>
          </a:prstGeom>
        </p:spPr>
      </p:pic>
      <p:pic>
        <p:nvPicPr>
          <p:cNvPr id="15" name="그림 14" descr="ex_paging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4227562"/>
            <a:ext cx="3352800" cy="209550"/>
          </a:xfrm>
          <a:prstGeom prst="rect">
            <a:avLst/>
          </a:prstGeom>
        </p:spPr>
      </p:pic>
      <p:pic>
        <p:nvPicPr>
          <p:cNvPr id="17" name="그림 16" descr="ex_tab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6000" y="1205880"/>
            <a:ext cx="8434586" cy="1143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65998" y="4797152"/>
            <a:ext cx="216024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018ABB"/>
                </a:solidFill>
                <a:latin typeface="+mn-ea"/>
              </a:rPr>
              <a:t>5-1) </a:t>
            </a:r>
            <a:r>
              <a:rPr lang="ko-KR" altLang="en-US" sz="1000" b="1" dirty="0" smtClean="0">
                <a:solidFill>
                  <a:srgbClr val="018ABB"/>
                </a:solidFill>
                <a:latin typeface="+mn-ea"/>
              </a:rPr>
              <a:t>설명문구</a:t>
            </a:r>
            <a:endParaRPr lang="en-US" altLang="ko-KR" sz="1000" dirty="0" smtClean="0">
              <a:solidFill>
                <a:srgbClr val="018ABB"/>
              </a:solidFill>
              <a:latin typeface="+mn-ea"/>
            </a:endParaRPr>
          </a:p>
        </p:txBody>
      </p:sp>
      <p:pic>
        <p:nvPicPr>
          <p:cNvPr id="19" name="그림 18" descr="ex_phrase01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5536" y="5205536"/>
            <a:ext cx="8424936" cy="9620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5998" y="802035"/>
            <a:ext cx="216024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018ABB"/>
                </a:solidFill>
                <a:latin typeface="+mn-ea"/>
              </a:rPr>
              <a:t>5-2) </a:t>
            </a:r>
            <a:r>
              <a:rPr lang="ko-KR" altLang="en-US" sz="1000" b="1" dirty="0" smtClean="0">
                <a:solidFill>
                  <a:srgbClr val="018ABB"/>
                </a:solidFill>
                <a:latin typeface="+mn-ea"/>
              </a:rPr>
              <a:t>설명문구</a:t>
            </a:r>
            <a:endParaRPr lang="en-US" altLang="ko-KR" sz="1000" dirty="0" smtClean="0">
              <a:solidFill>
                <a:srgbClr val="018ABB"/>
              </a:solidFill>
              <a:latin typeface="+mn-ea"/>
            </a:endParaRPr>
          </a:p>
        </p:txBody>
      </p:sp>
      <p:pic>
        <p:nvPicPr>
          <p:cNvPr id="4" name="그림 3" descr="ex_phrase0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6000" y="1092324"/>
            <a:ext cx="8424472" cy="2552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0800" y="108000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03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828000" y="93600"/>
            <a:ext cx="5435422" cy="369332"/>
            <a:chOff x="828000" y="93600"/>
            <a:chExt cx="5435422" cy="369332"/>
          </a:xfrm>
        </p:grpSpPr>
        <p:grpSp>
          <p:nvGrpSpPr>
            <p:cNvPr id="7" name="그룹 32"/>
            <p:cNvGrpSpPr/>
            <p:nvPr/>
          </p:nvGrpSpPr>
          <p:grpSpPr>
            <a:xfrm>
              <a:off x="2267744" y="136800"/>
              <a:ext cx="3995678" cy="323165"/>
              <a:chOff x="1458862" y="305809"/>
              <a:chExt cx="3995678" cy="3231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513079" y="305809"/>
                <a:ext cx="394146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03C6FF"/>
                    </a:solidFill>
                    <a:latin typeface="+mn-ea"/>
                    <a:ea typeface="+mn-ea"/>
                  </a:rPr>
                  <a:t>기타</a:t>
                </a:r>
                <a:endParaRPr lang="ko-KR" altLang="en-US" sz="15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3C6FF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>
                <a:off x="1458862" y="396991"/>
                <a:ext cx="0" cy="158826"/>
              </a:xfrm>
              <a:prstGeom prst="line">
                <a:avLst/>
              </a:prstGeom>
              <a:ln>
                <a:solidFill>
                  <a:srgbClr val="03C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828000" y="93600"/>
              <a:ext cx="3599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Style Guide</a:t>
              </a:r>
              <a:endPara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65998" y="3861048"/>
            <a:ext cx="2160240" cy="293414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018ABB"/>
                </a:solidFill>
                <a:latin typeface="+mn-ea"/>
              </a:rPr>
              <a:t>6) </a:t>
            </a:r>
            <a:r>
              <a:rPr lang="ko-KR" altLang="en-US" sz="1000" b="1" dirty="0" err="1" smtClean="0">
                <a:solidFill>
                  <a:srgbClr val="018ABB"/>
                </a:solidFill>
                <a:latin typeface="+mn-ea"/>
              </a:rPr>
              <a:t>로딩바</a:t>
            </a:r>
            <a:endParaRPr lang="en-US" altLang="ko-KR" sz="1000" dirty="0" smtClean="0">
              <a:solidFill>
                <a:srgbClr val="018ABB"/>
              </a:solidFill>
              <a:latin typeface="+mn-ea"/>
            </a:endParaRPr>
          </a:p>
        </p:txBody>
      </p:sp>
      <p:pic>
        <p:nvPicPr>
          <p:cNvPr id="12" name="그림 11" descr="ex_loadingbar01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2799" y="4221088"/>
            <a:ext cx="542925" cy="533400"/>
          </a:xfrm>
          <a:prstGeom prst="rect">
            <a:avLst/>
          </a:prstGeom>
        </p:spPr>
      </p:pic>
      <p:pic>
        <p:nvPicPr>
          <p:cNvPr id="13" name="그림 12" descr="ex_loadingbar02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03648" y="4365104"/>
            <a:ext cx="1095375" cy="1524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65998" y="5013176"/>
            <a:ext cx="216024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018ABB"/>
                </a:solidFill>
                <a:latin typeface="+mn-ea"/>
              </a:rPr>
              <a:t>7) </a:t>
            </a:r>
            <a:r>
              <a:rPr lang="ko-KR" altLang="en-US" sz="1000" b="1" dirty="0" smtClean="0">
                <a:solidFill>
                  <a:srgbClr val="018ABB"/>
                </a:solidFill>
                <a:latin typeface="+mn-ea"/>
              </a:rPr>
              <a:t>그래프</a:t>
            </a:r>
            <a:endParaRPr lang="en-US" altLang="ko-KR" sz="1000" dirty="0" smtClean="0">
              <a:solidFill>
                <a:srgbClr val="018ABB"/>
              </a:solidFill>
              <a:latin typeface="+mn-ea"/>
            </a:endParaRPr>
          </a:p>
        </p:txBody>
      </p:sp>
      <p:pic>
        <p:nvPicPr>
          <p:cNvPr id="15" name="그림 14" descr="ex_graph01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5536" y="5386089"/>
            <a:ext cx="5544616" cy="1135766"/>
          </a:xfrm>
          <a:prstGeom prst="rect">
            <a:avLst/>
          </a:prstGeom>
        </p:spPr>
      </p:pic>
      <p:pic>
        <p:nvPicPr>
          <p:cNvPr id="16" name="그림 15" descr="ex_graph02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23411" y="5157191"/>
            <a:ext cx="1404973" cy="13810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800" y="108000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03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828000" y="93600"/>
            <a:ext cx="5435422" cy="369332"/>
            <a:chOff x="828000" y="93600"/>
            <a:chExt cx="5435422" cy="369332"/>
          </a:xfrm>
        </p:grpSpPr>
        <p:grpSp>
          <p:nvGrpSpPr>
            <p:cNvPr id="4" name="그룹 32"/>
            <p:cNvGrpSpPr/>
            <p:nvPr/>
          </p:nvGrpSpPr>
          <p:grpSpPr>
            <a:xfrm>
              <a:off x="2267744" y="136800"/>
              <a:ext cx="3995678" cy="323165"/>
              <a:chOff x="1458862" y="305809"/>
              <a:chExt cx="3995678" cy="323165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513079" y="305809"/>
                <a:ext cx="394146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03C6FF"/>
                    </a:solidFill>
                    <a:latin typeface="+mn-ea"/>
                    <a:ea typeface="+mn-ea"/>
                  </a:rPr>
                  <a:t>팝업</a:t>
                </a:r>
                <a:endParaRPr lang="ko-KR" altLang="en-US" sz="15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3C6FF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7" name="직선 연결선 6"/>
              <p:cNvCxnSpPr/>
              <p:nvPr/>
            </p:nvCxnSpPr>
            <p:spPr>
              <a:xfrm>
                <a:off x="1458862" y="396991"/>
                <a:ext cx="0" cy="158826"/>
              </a:xfrm>
              <a:prstGeom prst="line">
                <a:avLst/>
              </a:prstGeom>
              <a:ln>
                <a:solidFill>
                  <a:srgbClr val="03C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/>
            <p:cNvSpPr txBox="1"/>
            <p:nvPr/>
          </p:nvSpPr>
          <p:spPr>
            <a:xfrm>
              <a:off x="828000" y="93600"/>
              <a:ext cx="3599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Style Guide</a:t>
              </a:r>
              <a:endPara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8" name="모서리가 둥근 직사각형 7"/>
          <p:cNvSpPr/>
          <p:nvPr/>
        </p:nvSpPr>
        <p:spPr>
          <a:xfrm>
            <a:off x="238092" y="836712"/>
            <a:ext cx="8654388" cy="432048"/>
          </a:xfrm>
          <a:prstGeom prst="roundRect">
            <a:avLst>
              <a:gd name="adj" fmla="val 2241"/>
            </a:avLst>
          </a:prstGeom>
          <a:solidFill>
            <a:schemeClr val="bg1">
              <a:lumMod val="95000"/>
              <a:alpha val="76000"/>
            </a:schemeClr>
          </a:solidFill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anchor="t"/>
          <a:lstStyle>
            <a:defPPr>
              <a:defRPr lang="ko-KR"/>
            </a:defPPr>
            <a:lvl1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None/>
              <a:defRPr/>
            </a:pPr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팝업 카테고리에서 확인할 수 있는 화면 스타일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: </a:t>
            </a:r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윈도우 팝업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레이어</a:t>
            </a:r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팝업</a:t>
            </a:r>
            <a:endParaRPr lang="en-US" altLang="ko-KR" sz="105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5998" y="1412776"/>
            <a:ext cx="216024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018ABB"/>
                </a:solidFill>
                <a:latin typeface="+mn-ea"/>
              </a:rPr>
              <a:t>1) </a:t>
            </a:r>
            <a:r>
              <a:rPr lang="ko-KR" altLang="en-US" sz="1000" b="1" dirty="0" smtClean="0">
                <a:solidFill>
                  <a:srgbClr val="018ABB"/>
                </a:solidFill>
                <a:latin typeface="+mn-ea"/>
              </a:rPr>
              <a:t>윈도우 팝업</a:t>
            </a:r>
            <a:endParaRPr lang="en-US" altLang="ko-KR" sz="1000" dirty="0" smtClean="0">
              <a:solidFill>
                <a:srgbClr val="018ABB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5998" y="4581128"/>
            <a:ext cx="216024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018ABB"/>
                </a:solidFill>
                <a:latin typeface="+mn-ea"/>
              </a:rPr>
              <a:t>2) </a:t>
            </a:r>
            <a:r>
              <a:rPr lang="ko-KR" altLang="en-US" sz="1000" b="1" dirty="0" err="1" smtClean="0">
                <a:solidFill>
                  <a:srgbClr val="018ABB"/>
                </a:solidFill>
                <a:latin typeface="+mn-ea"/>
              </a:rPr>
              <a:t>레이어</a:t>
            </a:r>
            <a:r>
              <a:rPr lang="ko-KR" altLang="en-US" sz="1000" b="1" dirty="0" smtClean="0">
                <a:solidFill>
                  <a:srgbClr val="018ABB"/>
                </a:solidFill>
                <a:latin typeface="+mn-ea"/>
              </a:rPr>
              <a:t> 팝업</a:t>
            </a:r>
            <a:endParaRPr lang="en-US" altLang="ko-KR" sz="1000" dirty="0" smtClean="0">
              <a:solidFill>
                <a:srgbClr val="018ABB"/>
              </a:solidFill>
              <a:latin typeface="+mn-ea"/>
            </a:endParaRPr>
          </a:p>
        </p:txBody>
      </p:sp>
      <p:pic>
        <p:nvPicPr>
          <p:cNvPr id="11" name="그림 10" descr="ex_laye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4910400"/>
            <a:ext cx="2655044" cy="1584176"/>
          </a:xfrm>
          <a:prstGeom prst="rect">
            <a:avLst/>
          </a:prstGeom>
        </p:spPr>
      </p:pic>
      <p:pic>
        <p:nvPicPr>
          <p:cNvPr id="12" name="그림 11" descr="ex_popup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7" y="1742400"/>
            <a:ext cx="4196737" cy="259228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800" y="108000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03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828000" y="93600"/>
            <a:ext cx="5435422" cy="369332"/>
            <a:chOff x="828000" y="93600"/>
            <a:chExt cx="5435422" cy="369332"/>
          </a:xfrm>
        </p:grpSpPr>
        <p:grpSp>
          <p:nvGrpSpPr>
            <p:cNvPr id="4" name="그룹 32"/>
            <p:cNvGrpSpPr/>
            <p:nvPr/>
          </p:nvGrpSpPr>
          <p:grpSpPr>
            <a:xfrm>
              <a:off x="2267744" y="136800"/>
              <a:ext cx="3995678" cy="323165"/>
              <a:chOff x="1458862" y="305809"/>
              <a:chExt cx="3995678" cy="323165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513079" y="305809"/>
                <a:ext cx="394146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03C6FF"/>
                    </a:solidFill>
                    <a:latin typeface="+mn-ea"/>
                    <a:ea typeface="+mn-ea"/>
                  </a:rPr>
                  <a:t>버튼</a:t>
                </a:r>
                <a:endParaRPr lang="ko-KR" altLang="en-US" sz="15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3C6FF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7" name="직선 연결선 6"/>
              <p:cNvCxnSpPr/>
              <p:nvPr/>
            </p:nvCxnSpPr>
            <p:spPr>
              <a:xfrm>
                <a:off x="1458862" y="396991"/>
                <a:ext cx="0" cy="158826"/>
              </a:xfrm>
              <a:prstGeom prst="line">
                <a:avLst/>
              </a:prstGeom>
              <a:ln>
                <a:solidFill>
                  <a:srgbClr val="03C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/>
            <p:cNvSpPr txBox="1"/>
            <p:nvPr/>
          </p:nvSpPr>
          <p:spPr>
            <a:xfrm>
              <a:off x="828000" y="93600"/>
              <a:ext cx="3599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Style Guide</a:t>
              </a:r>
              <a:endPara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8" name="모서리가 둥근 직사각형 7"/>
          <p:cNvSpPr/>
          <p:nvPr/>
        </p:nvSpPr>
        <p:spPr>
          <a:xfrm>
            <a:off x="238092" y="836712"/>
            <a:ext cx="8654388" cy="432048"/>
          </a:xfrm>
          <a:prstGeom prst="roundRect">
            <a:avLst>
              <a:gd name="adj" fmla="val 2241"/>
            </a:avLst>
          </a:prstGeom>
          <a:solidFill>
            <a:schemeClr val="bg1">
              <a:lumMod val="95000"/>
              <a:alpha val="76000"/>
            </a:schemeClr>
          </a:solidFill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anchor="t"/>
          <a:lstStyle>
            <a:defPPr>
              <a:defRPr lang="ko-KR"/>
            </a:defPPr>
            <a:lvl1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None/>
              <a:defRPr/>
            </a:pPr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버튼 카테고리에서 확인할 수 있는 화면 스타일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: </a:t>
            </a:r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종류 및 </a:t>
            </a:r>
            <a:r>
              <a:rPr lang="ko-KR" altLang="en-US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위치별</a:t>
            </a:r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버튼</a:t>
            </a:r>
            <a:endParaRPr lang="en-US" altLang="ko-KR" sz="105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5998" y="1412776"/>
            <a:ext cx="8554474" cy="293414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018ABB"/>
                </a:solidFill>
                <a:latin typeface="+mn-ea"/>
              </a:rPr>
              <a:t>1) Page Control Button : </a:t>
            </a:r>
            <a:r>
              <a:rPr lang="ko-KR" altLang="en-US" sz="1000" b="1" dirty="0" smtClean="0">
                <a:solidFill>
                  <a:srgbClr val="018ABB"/>
                </a:solidFill>
                <a:latin typeface="+mn-ea"/>
              </a:rPr>
              <a:t>화면의 주요업무를 </a:t>
            </a:r>
            <a:r>
              <a:rPr lang="ko-KR" altLang="en-US" sz="1000" b="1" dirty="0" err="1" smtClean="0">
                <a:solidFill>
                  <a:srgbClr val="018ABB"/>
                </a:solidFill>
                <a:latin typeface="+mn-ea"/>
              </a:rPr>
              <a:t>컨드롤하는</a:t>
            </a:r>
            <a:r>
              <a:rPr lang="ko-KR" altLang="en-US" sz="1000" b="1" dirty="0" smtClean="0">
                <a:solidFill>
                  <a:srgbClr val="018ABB"/>
                </a:solidFill>
                <a:latin typeface="+mn-ea"/>
              </a:rPr>
              <a:t> 버튼으로 </a:t>
            </a:r>
            <a:r>
              <a:rPr lang="ko-KR" altLang="en-US" sz="1000" b="1" dirty="0" err="1" smtClean="0">
                <a:solidFill>
                  <a:srgbClr val="018ABB"/>
                </a:solidFill>
                <a:latin typeface="+mn-ea"/>
              </a:rPr>
              <a:t>컨텐츠</a:t>
            </a:r>
            <a:r>
              <a:rPr lang="ko-KR" altLang="en-US" sz="1000" b="1" dirty="0" smtClean="0">
                <a:solidFill>
                  <a:srgbClr val="018ABB"/>
                </a:solidFill>
                <a:latin typeface="+mn-ea"/>
              </a:rPr>
              <a:t> </a:t>
            </a:r>
            <a:r>
              <a:rPr lang="ko-KR" altLang="en-US" sz="1000" b="1" dirty="0" err="1" smtClean="0">
                <a:solidFill>
                  <a:srgbClr val="018ABB"/>
                </a:solidFill>
                <a:latin typeface="+mn-ea"/>
              </a:rPr>
              <a:t>최상단</a:t>
            </a:r>
            <a:r>
              <a:rPr lang="ko-KR" altLang="en-US" sz="1000" b="1" dirty="0" smtClean="0">
                <a:solidFill>
                  <a:srgbClr val="018ABB"/>
                </a:solidFill>
                <a:latin typeface="+mn-ea"/>
              </a:rPr>
              <a:t> 또는 </a:t>
            </a:r>
            <a:r>
              <a:rPr lang="ko-KR" altLang="en-US" sz="1000" b="1" dirty="0" err="1" smtClean="0">
                <a:solidFill>
                  <a:srgbClr val="018ABB"/>
                </a:solidFill>
                <a:latin typeface="+mn-ea"/>
              </a:rPr>
              <a:t>최하단에</a:t>
            </a:r>
            <a:r>
              <a:rPr lang="ko-KR" altLang="en-US" sz="1000" b="1" dirty="0" smtClean="0">
                <a:solidFill>
                  <a:srgbClr val="018ABB"/>
                </a:solidFill>
                <a:latin typeface="+mn-ea"/>
              </a:rPr>
              <a:t> 배치 </a:t>
            </a:r>
          </a:p>
        </p:txBody>
      </p:sp>
      <p:pic>
        <p:nvPicPr>
          <p:cNvPr id="13" name="그림 12" descr="btn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2800" y="3030835"/>
            <a:ext cx="648070" cy="240712"/>
          </a:xfrm>
          <a:prstGeom prst="rect">
            <a:avLst/>
          </a:prstGeom>
        </p:spPr>
      </p:pic>
      <p:pic>
        <p:nvPicPr>
          <p:cNvPr id="14" name="그림 13" descr="btn3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2800" y="3270075"/>
            <a:ext cx="648070" cy="24071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95536" y="1700808"/>
            <a:ext cx="1368152" cy="293414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1-1) 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우측상단 버튼</a:t>
            </a:r>
            <a:endParaRPr lang="en-US" altLang="ko-KR" sz="1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536" y="2708920"/>
            <a:ext cx="1512168" cy="293414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1-2)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좌측하단 버튼</a:t>
            </a:r>
            <a:endParaRPr lang="en-US" altLang="ko-KR" sz="1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5536" y="3789040"/>
            <a:ext cx="1800200" cy="293414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1-3</a:t>
            </a:r>
            <a:r>
              <a:rPr lang="en-US" altLang="ko-KR" sz="1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우측하단 버튼</a:t>
            </a:r>
            <a:endParaRPr lang="en-US" altLang="ko-KR" sz="1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9" name="그림 18" descr="btn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2800" y="4107879"/>
            <a:ext cx="648070" cy="240712"/>
          </a:xfrm>
          <a:prstGeom prst="rect">
            <a:avLst/>
          </a:prstGeom>
        </p:spPr>
      </p:pic>
      <p:pic>
        <p:nvPicPr>
          <p:cNvPr id="20" name="그림 19" descr="btn4-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2800" y="4347119"/>
            <a:ext cx="648070" cy="240712"/>
          </a:xfrm>
          <a:prstGeom prst="rect">
            <a:avLst/>
          </a:prstGeom>
        </p:spPr>
      </p:pic>
      <p:pic>
        <p:nvPicPr>
          <p:cNvPr id="21" name="그림 20" descr="btn2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3568" y="2060848"/>
            <a:ext cx="3024336" cy="241947"/>
          </a:xfrm>
          <a:prstGeom prst="rect">
            <a:avLst/>
          </a:prstGeom>
        </p:spPr>
      </p:pic>
      <p:pic>
        <p:nvPicPr>
          <p:cNvPr id="22" name="그림 21" descr="btn2-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2800" y="2322957"/>
            <a:ext cx="3024336" cy="24194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995936" y="2010906"/>
            <a:ext cx="468052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폰트 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맑은고딕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Bold 12px #666666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배경이미지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btn_page_top.gif</a:t>
            </a:r>
            <a:endParaRPr lang="en-US" altLang="ko-KR" sz="1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95936" y="2924944"/>
            <a:ext cx="468052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폰트 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맑은고딕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Bold 12px #</a:t>
            </a:r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ffffff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배경이미지 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btn_pageb_left.gif</a:t>
            </a:r>
            <a:endParaRPr lang="en-US" altLang="ko-KR" sz="1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95936" y="4005064"/>
            <a:ext cx="468052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폰트 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맑은고딕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Bold 12px #</a:t>
            </a:r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ffffff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배경이미지 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btn_pageb.gif</a:t>
            </a:r>
            <a:endParaRPr lang="en-US" altLang="ko-KR" sz="1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27" name="그림 26" descr="btn6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2800" y="5445224"/>
            <a:ext cx="1440160" cy="256467"/>
          </a:xfrm>
          <a:prstGeom prst="rect">
            <a:avLst/>
          </a:prstGeom>
        </p:spPr>
      </p:pic>
      <p:pic>
        <p:nvPicPr>
          <p:cNvPr id="28" name="그림 27" descr="btn6-1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2800" y="5692813"/>
            <a:ext cx="1440160" cy="25646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3995936" y="5381188"/>
            <a:ext cx="468052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폰트 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맑은고딕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Bold 12px #666666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배경이미지 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btn_tbl_top.gif</a:t>
            </a:r>
            <a:endParaRPr lang="en-US" altLang="ko-KR" sz="1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323528" y="4869160"/>
            <a:ext cx="8568952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65998" y="5025390"/>
            <a:ext cx="8554474" cy="293414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018ABB"/>
                </a:solidFill>
                <a:latin typeface="+mn-ea"/>
              </a:rPr>
              <a:t>2) Grid Control Button : </a:t>
            </a:r>
            <a:r>
              <a:rPr lang="ko-KR" altLang="en-US" sz="1000" b="1" dirty="0" smtClean="0">
                <a:solidFill>
                  <a:srgbClr val="018ABB"/>
                </a:solidFill>
                <a:latin typeface="+mn-ea"/>
              </a:rPr>
              <a:t>테이블 상단우측에 배치되어 </a:t>
            </a:r>
            <a:r>
              <a:rPr lang="ko-KR" altLang="en-US" sz="1000" b="1" dirty="0" err="1" smtClean="0">
                <a:solidFill>
                  <a:srgbClr val="018ABB"/>
                </a:solidFill>
                <a:latin typeface="+mn-ea"/>
              </a:rPr>
              <a:t>그리드의</a:t>
            </a:r>
            <a:r>
              <a:rPr lang="ko-KR" altLang="en-US" sz="1000" b="1" dirty="0" smtClean="0">
                <a:solidFill>
                  <a:srgbClr val="018ABB"/>
                </a:solidFill>
                <a:latin typeface="+mn-ea"/>
              </a:rPr>
              <a:t> 데이터를 저장</a:t>
            </a:r>
            <a:r>
              <a:rPr lang="en-US" altLang="ko-KR" sz="1000" b="1" dirty="0" smtClean="0">
                <a:solidFill>
                  <a:srgbClr val="018ABB"/>
                </a:solidFill>
                <a:latin typeface="+mn-ea"/>
              </a:rPr>
              <a:t>, </a:t>
            </a:r>
            <a:r>
              <a:rPr lang="ko-KR" altLang="en-US" sz="1000" b="1" dirty="0" smtClean="0">
                <a:solidFill>
                  <a:srgbClr val="018ABB"/>
                </a:solidFill>
                <a:latin typeface="+mn-ea"/>
              </a:rPr>
              <a:t>삭제</a:t>
            </a:r>
            <a:r>
              <a:rPr lang="en-US" altLang="ko-KR" sz="1000" b="1" dirty="0" smtClean="0">
                <a:solidFill>
                  <a:srgbClr val="018ABB"/>
                </a:solidFill>
                <a:latin typeface="+mn-ea"/>
              </a:rPr>
              <a:t>, </a:t>
            </a:r>
            <a:r>
              <a:rPr lang="ko-KR" altLang="en-US" sz="1000" b="1" dirty="0" err="1" smtClean="0">
                <a:solidFill>
                  <a:srgbClr val="018ABB"/>
                </a:solidFill>
                <a:latin typeface="+mn-ea"/>
              </a:rPr>
              <a:t>그리드</a:t>
            </a:r>
            <a:r>
              <a:rPr lang="ko-KR" altLang="en-US" sz="1000" b="1" dirty="0" smtClean="0">
                <a:solidFill>
                  <a:srgbClr val="018ABB"/>
                </a:solidFill>
                <a:latin typeface="+mn-ea"/>
              </a:rPr>
              <a:t> 정보안내 등을 컨트롤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800" y="108000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03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828000" y="93600"/>
            <a:ext cx="5435422" cy="369332"/>
            <a:chOff x="828000" y="93600"/>
            <a:chExt cx="5435422" cy="369332"/>
          </a:xfrm>
        </p:grpSpPr>
        <p:grpSp>
          <p:nvGrpSpPr>
            <p:cNvPr id="4" name="그룹 32"/>
            <p:cNvGrpSpPr/>
            <p:nvPr/>
          </p:nvGrpSpPr>
          <p:grpSpPr>
            <a:xfrm>
              <a:off x="2267744" y="136800"/>
              <a:ext cx="3995678" cy="323165"/>
              <a:chOff x="1458862" y="305809"/>
              <a:chExt cx="3995678" cy="323165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513079" y="305809"/>
                <a:ext cx="394146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03C6FF"/>
                    </a:solidFill>
                    <a:latin typeface="+mn-ea"/>
                    <a:ea typeface="+mn-ea"/>
                  </a:rPr>
                  <a:t>버튼</a:t>
                </a:r>
                <a:endParaRPr lang="ko-KR" altLang="en-US" sz="15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3C6FF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7" name="직선 연결선 6"/>
              <p:cNvCxnSpPr/>
              <p:nvPr/>
            </p:nvCxnSpPr>
            <p:spPr>
              <a:xfrm>
                <a:off x="1458862" y="396991"/>
                <a:ext cx="0" cy="158826"/>
              </a:xfrm>
              <a:prstGeom prst="line">
                <a:avLst/>
              </a:prstGeom>
              <a:ln>
                <a:solidFill>
                  <a:srgbClr val="03C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/>
            <p:cNvSpPr txBox="1"/>
            <p:nvPr/>
          </p:nvSpPr>
          <p:spPr>
            <a:xfrm>
              <a:off x="828000" y="93600"/>
              <a:ext cx="3599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Style Guide</a:t>
              </a:r>
              <a:endPara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65998" y="816850"/>
            <a:ext cx="8554474" cy="293414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018ABB"/>
                </a:solidFill>
                <a:latin typeface="+mn-ea"/>
              </a:rPr>
              <a:t>3) Contents Control Button : </a:t>
            </a:r>
            <a:r>
              <a:rPr lang="ko-KR" altLang="en-US" sz="1000" b="1" dirty="0" smtClean="0">
                <a:solidFill>
                  <a:srgbClr val="018ABB"/>
                </a:solidFill>
                <a:latin typeface="+mn-ea"/>
              </a:rPr>
              <a:t>단일 데이터</a:t>
            </a:r>
            <a:r>
              <a:rPr lang="en-US" altLang="ko-KR" sz="1000" b="1" dirty="0" smtClean="0">
                <a:solidFill>
                  <a:srgbClr val="018ABB"/>
                </a:solidFill>
                <a:latin typeface="+mn-ea"/>
              </a:rPr>
              <a:t>, </a:t>
            </a:r>
            <a:r>
              <a:rPr lang="ko-KR" altLang="en-US" sz="1000" b="1" dirty="0" smtClean="0">
                <a:solidFill>
                  <a:srgbClr val="018ABB"/>
                </a:solidFill>
                <a:latin typeface="+mn-ea"/>
              </a:rPr>
              <a:t>정보를 컨트롤 함</a:t>
            </a:r>
            <a:r>
              <a:rPr lang="en-US" altLang="ko-KR" sz="1000" b="1" dirty="0" smtClean="0">
                <a:solidFill>
                  <a:srgbClr val="018ABB"/>
                </a:solidFill>
                <a:latin typeface="+mn-ea"/>
              </a:rPr>
              <a:t>. </a:t>
            </a:r>
            <a:r>
              <a:rPr lang="ko-KR" altLang="en-US" sz="1000" b="1" dirty="0" smtClean="0">
                <a:solidFill>
                  <a:srgbClr val="018ABB"/>
                </a:solidFill>
                <a:latin typeface="+mn-ea"/>
              </a:rPr>
              <a:t>타이틀 옆에 위치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995936" y="1182272"/>
            <a:ext cx="468052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폰트 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맑은고딕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Bold 12px #c0595d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배경이미지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btn_title_side.gif</a:t>
            </a:r>
            <a:endParaRPr lang="en-US" altLang="ko-KR" sz="1000" b="1" dirty="0" smtClean="0">
              <a:solidFill>
                <a:srgbClr val="F04619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95936" y="2421250"/>
            <a:ext cx="468052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폰트 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맑은고딕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Bold 12px #</a:t>
            </a:r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ffffff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배경이미지 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btn_srch_bg.gif</a:t>
            </a:r>
            <a:endParaRPr lang="en-US" altLang="ko-KR" sz="1000" b="1" dirty="0" smtClean="0">
              <a:solidFill>
                <a:srgbClr val="F04619"/>
              </a:solidFill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323528" y="1998803"/>
            <a:ext cx="8568952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 descr="btn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2800" y="1247022"/>
            <a:ext cx="720912" cy="231403"/>
          </a:xfrm>
          <a:prstGeom prst="rect">
            <a:avLst/>
          </a:prstGeom>
        </p:spPr>
      </p:pic>
      <p:pic>
        <p:nvPicPr>
          <p:cNvPr id="37" name="그림 36" descr="btn5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2800" y="1492721"/>
            <a:ext cx="720912" cy="231403"/>
          </a:xfrm>
          <a:prstGeom prst="rect">
            <a:avLst/>
          </a:prstGeom>
        </p:spPr>
      </p:pic>
      <p:pic>
        <p:nvPicPr>
          <p:cNvPr id="38" name="그림 37" descr="btn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2800" y="2445693"/>
            <a:ext cx="714096" cy="265235"/>
          </a:xfrm>
          <a:prstGeom prst="rect">
            <a:avLst/>
          </a:prstGeom>
        </p:spPr>
      </p:pic>
      <p:pic>
        <p:nvPicPr>
          <p:cNvPr id="39" name="그림 38" descr="btn1-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2800" y="2710013"/>
            <a:ext cx="714096" cy="265235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995936" y="3685868"/>
            <a:ext cx="468052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폰트 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맑은고딕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Bold 12px #555555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배경이미지 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btn_tdiiner_bg01.gif</a:t>
            </a:r>
            <a:endParaRPr lang="en-US" altLang="ko-KR" sz="1000" b="1" dirty="0" smtClean="0">
              <a:solidFill>
                <a:srgbClr val="F04619"/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323528" y="3248438"/>
            <a:ext cx="8568952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995936" y="5024239"/>
            <a:ext cx="468052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폰트 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맑은고딕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Bold 12px #</a:t>
            </a:r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ffffff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배경이미지 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btn_popbtn_bg.gif</a:t>
            </a:r>
            <a:endParaRPr lang="en-US" altLang="ko-KR" sz="1000" b="1" dirty="0" smtClean="0">
              <a:solidFill>
                <a:srgbClr val="F04619"/>
              </a:solidFill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323528" y="4625753"/>
            <a:ext cx="8568952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그림 45" descr="btn7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2800" y="3788361"/>
            <a:ext cx="648925" cy="231124"/>
          </a:xfrm>
          <a:prstGeom prst="rect">
            <a:avLst/>
          </a:prstGeom>
        </p:spPr>
      </p:pic>
      <p:pic>
        <p:nvPicPr>
          <p:cNvPr id="47" name="그림 46" descr="btn7-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2800" y="4023161"/>
            <a:ext cx="648925" cy="231124"/>
          </a:xfrm>
          <a:prstGeom prst="rect">
            <a:avLst/>
          </a:prstGeom>
        </p:spPr>
      </p:pic>
      <p:pic>
        <p:nvPicPr>
          <p:cNvPr id="48" name="그림 47" descr="btn8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2800" y="5109114"/>
            <a:ext cx="648190" cy="244246"/>
          </a:xfrm>
          <a:prstGeom prst="rect">
            <a:avLst/>
          </a:prstGeom>
        </p:spPr>
      </p:pic>
      <p:pic>
        <p:nvPicPr>
          <p:cNvPr id="49" name="그림 48" descr="btn8-1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2800" y="5344994"/>
            <a:ext cx="648190" cy="244246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265998" y="2096310"/>
            <a:ext cx="8554474" cy="293414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018ABB"/>
                </a:solidFill>
                <a:latin typeface="+mn-ea"/>
              </a:rPr>
              <a:t>4) Search Control Button : </a:t>
            </a:r>
            <a:r>
              <a:rPr lang="ko-KR" altLang="en-US" sz="1000" b="1" dirty="0" smtClean="0">
                <a:solidFill>
                  <a:srgbClr val="018ABB"/>
                </a:solidFill>
                <a:latin typeface="+mn-ea"/>
              </a:rPr>
              <a:t>검색버튼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65998" y="3464462"/>
            <a:ext cx="8554474" cy="293414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018ABB"/>
                </a:solidFill>
                <a:latin typeface="+mn-ea"/>
              </a:rPr>
              <a:t>5) Contents Control Button : </a:t>
            </a:r>
            <a:r>
              <a:rPr lang="ko-KR" altLang="en-US" sz="1000" b="1" dirty="0" smtClean="0">
                <a:solidFill>
                  <a:srgbClr val="018ABB"/>
                </a:solidFill>
                <a:latin typeface="+mn-ea"/>
              </a:rPr>
              <a:t>테이블 안의 정보를 컨트롤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65998" y="4760606"/>
            <a:ext cx="8554474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018ABB"/>
                </a:solidFill>
                <a:latin typeface="+mn-ea"/>
              </a:rPr>
              <a:t>6) Popup Control Button : </a:t>
            </a:r>
            <a:r>
              <a:rPr lang="ko-KR" altLang="en-US" sz="1000" b="1" dirty="0" smtClean="0">
                <a:solidFill>
                  <a:srgbClr val="018ABB"/>
                </a:solidFill>
                <a:latin typeface="+mn-ea"/>
              </a:rPr>
              <a:t>팝업 하단위치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323528" y="5835428"/>
            <a:ext cx="8568952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65998" y="5903606"/>
            <a:ext cx="8554474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018ABB"/>
                </a:solidFill>
                <a:latin typeface="+mn-ea"/>
              </a:rPr>
              <a:t>6) Icon</a:t>
            </a:r>
            <a:endParaRPr lang="ko-KR" altLang="en-US" sz="1000" b="1" dirty="0" smtClean="0">
              <a:solidFill>
                <a:srgbClr val="018ABB"/>
              </a:solidFill>
              <a:latin typeface="+mn-ea"/>
            </a:endParaRPr>
          </a:p>
        </p:txBody>
      </p:sp>
      <p:pic>
        <p:nvPicPr>
          <p:cNvPr id="57" name="그림 56" descr="ex_ico01.gif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02940" y="6237312"/>
            <a:ext cx="2628900" cy="2190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ex_bbs_list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1646425"/>
            <a:ext cx="8424936" cy="286269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0800" y="108000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03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828000" y="93600"/>
            <a:ext cx="5435422" cy="369332"/>
            <a:chOff x="828000" y="93600"/>
            <a:chExt cx="5435422" cy="369332"/>
          </a:xfrm>
        </p:grpSpPr>
        <p:grpSp>
          <p:nvGrpSpPr>
            <p:cNvPr id="4" name="그룹 32"/>
            <p:cNvGrpSpPr/>
            <p:nvPr/>
          </p:nvGrpSpPr>
          <p:grpSpPr>
            <a:xfrm>
              <a:off x="2267744" y="136800"/>
              <a:ext cx="3995678" cy="323165"/>
              <a:chOff x="1458862" y="305809"/>
              <a:chExt cx="3995678" cy="323165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513079" y="305809"/>
                <a:ext cx="394146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03C6FF"/>
                    </a:solidFill>
                    <a:latin typeface="+mn-ea"/>
                  </a:rPr>
                  <a:t>게시판</a:t>
                </a:r>
                <a:endParaRPr lang="ko-KR" altLang="en-US" sz="15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3C6FF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7" name="직선 연결선 6"/>
              <p:cNvCxnSpPr/>
              <p:nvPr/>
            </p:nvCxnSpPr>
            <p:spPr>
              <a:xfrm>
                <a:off x="1458862" y="396991"/>
                <a:ext cx="0" cy="158826"/>
              </a:xfrm>
              <a:prstGeom prst="line">
                <a:avLst/>
              </a:prstGeom>
              <a:ln>
                <a:solidFill>
                  <a:srgbClr val="03C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/>
            <p:cNvSpPr txBox="1"/>
            <p:nvPr/>
          </p:nvSpPr>
          <p:spPr>
            <a:xfrm>
              <a:off x="828000" y="93600"/>
              <a:ext cx="3599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Style Guide</a:t>
              </a:r>
              <a:endPara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65998" y="1499779"/>
            <a:ext cx="216024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018ABB"/>
                </a:solidFill>
                <a:latin typeface="+mn-ea"/>
              </a:rPr>
              <a:t>1) </a:t>
            </a:r>
            <a:r>
              <a:rPr lang="ko-KR" altLang="en-US" sz="1000" b="1" dirty="0" smtClean="0">
                <a:solidFill>
                  <a:srgbClr val="018ABB"/>
                </a:solidFill>
                <a:latin typeface="+mn-ea"/>
              </a:rPr>
              <a:t>목록</a:t>
            </a:r>
            <a:endParaRPr lang="en-US" altLang="ko-KR" sz="1000" dirty="0" smtClean="0">
              <a:solidFill>
                <a:srgbClr val="018ABB"/>
              </a:solidFill>
              <a:latin typeface="+mn-ea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38092" y="836712"/>
            <a:ext cx="8654388" cy="432048"/>
          </a:xfrm>
          <a:prstGeom prst="roundRect">
            <a:avLst>
              <a:gd name="adj" fmla="val 2241"/>
            </a:avLst>
          </a:prstGeom>
          <a:solidFill>
            <a:schemeClr val="bg1">
              <a:lumMod val="95000"/>
              <a:alpha val="76000"/>
            </a:schemeClr>
          </a:solidFill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anchor="t"/>
          <a:lstStyle>
            <a:defPPr>
              <a:defRPr lang="ko-KR"/>
            </a:defPPr>
            <a:lvl1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None/>
              <a:defRPr/>
            </a:pPr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일반 게시판 카테고리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: </a:t>
            </a:r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공지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댓글</a:t>
            </a:r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기능이 있는 일반게시판 관련 스타일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endParaRPr lang="en-US" altLang="ko-KR" sz="105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800" y="108000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03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828000" y="93600"/>
            <a:ext cx="5435422" cy="369332"/>
            <a:chOff x="828000" y="93600"/>
            <a:chExt cx="5435422" cy="369332"/>
          </a:xfrm>
        </p:grpSpPr>
        <p:grpSp>
          <p:nvGrpSpPr>
            <p:cNvPr id="4" name="그룹 32"/>
            <p:cNvGrpSpPr/>
            <p:nvPr/>
          </p:nvGrpSpPr>
          <p:grpSpPr>
            <a:xfrm>
              <a:off x="2267744" y="136800"/>
              <a:ext cx="3995678" cy="323165"/>
              <a:chOff x="1458862" y="305809"/>
              <a:chExt cx="3995678" cy="323165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513079" y="305809"/>
                <a:ext cx="394146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03C6FF"/>
                    </a:solidFill>
                    <a:latin typeface="+mn-ea"/>
                  </a:rPr>
                  <a:t>게시판</a:t>
                </a:r>
                <a:endParaRPr lang="ko-KR" altLang="en-US" sz="15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3C6FF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7" name="직선 연결선 6"/>
              <p:cNvCxnSpPr/>
              <p:nvPr/>
            </p:nvCxnSpPr>
            <p:spPr>
              <a:xfrm>
                <a:off x="1458862" y="396991"/>
                <a:ext cx="0" cy="158826"/>
              </a:xfrm>
              <a:prstGeom prst="line">
                <a:avLst/>
              </a:prstGeom>
              <a:ln>
                <a:solidFill>
                  <a:srgbClr val="03C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/>
            <p:cNvSpPr txBox="1"/>
            <p:nvPr/>
          </p:nvSpPr>
          <p:spPr>
            <a:xfrm>
              <a:off x="828000" y="93600"/>
              <a:ext cx="3599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Style Guide</a:t>
              </a:r>
              <a:endPara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65998" y="764704"/>
            <a:ext cx="216024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018ABB"/>
                </a:solidFill>
                <a:latin typeface="+mn-ea"/>
              </a:rPr>
              <a:t>2) </a:t>
            </a:r>
            <a:r>
              <a:rPr lang="ko-KR" altLang="en-US" sz="1000" b="1" dirty="0" smtClean="0">
                <a:solidFill>
                  <a:srgbClr val="018ABB"/>
                </a:solidFill>
                <a:latin typeface="+mn-ea"/>
              </a:rPr>
              <a:t>상세</a:t>
            </a:r>
            <a:endParaRPr lang="en-US" altLang="ko-KR" sz="1000" dirty="0" smtClean="0">
              <a:solidFill>
                <a:srgbClr val="018ABB"/>
              </a:solidFill>
              <a:latin typeface="+mn-ea"/>
            </a:endParaRPr>
          </a:p>
        </p:txBody>
      </p:sp>
      <p:pic>
        <p:nvPicPr>
          <p:cNvPr id="14" name="그림 13" descr="ex_bbs_view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1052736"/>
            <a:ext cx="8352928" cy="54734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 rot="16200000">
            <a:off x="-1679177" y="1665983"/>
            <a:ext cx="6857999" cy="352603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695" y="2348880"/>
            <a:ext cx="3501976" cy="8640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ko-KR" altLang="en-US" sz="3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88900" dist="50800" dir="2700000" algn="tl" rotWithShape="0">
                    <a:prstClr val="black">
                      <a:alpha val="47000"/>
                    </a:prstClr>
                  </a:outerShdw>
                </a:effectLst>
                <a:latin typeface="+mn-ea"/>
                <a:ea typeface="+mn-ea"/>
              </a:rPr>
              <a:t>목차</a:t>
            </a:r>
            <a:endParaRPr lang="en-US" altLang="ko-KR" sz="32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88900" dist="50800" dir="2700000" algn="tl" rotWithShape="0">
                  <a:prstClr val="black">
                    <a:alpha val="47000"/>
                  </a:prstClr>
                </a:outerShdw>
              </a:effectLst>
              <a:latin typeface="+mn-ea"/>
              <a:ea typeface="+mn-ea"/>
            </a:endParaRPr>
          </a:p>
          <a:p>
            <a:pPr algn="ctr"/>
            <a:r>
              <a:rPr lang="en-US" altLang="ko-KR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effectLst>
                  <a:outerShdw blurRad="88900" dist="50800" dir="2700000" algn="tl" rotWithShape="0">
                    <a:prstClr val="black">
                      <a:alpha val="47000"/>
                    </a:prstClr>
                  </a:outerShdw>
                </a:effectLst>
                <a:latin typeface="+mn-ea"/>
                <a:ea typeface="+mn-ea"/>
              </a:rPr>
              <a:t>Index</a:t>
            </a:r>
            <a:endParaRPr lang="ko-KR" altLang="en-US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effectLst>
                <a:outerShdw blurRad="88900" dist="50800" dir="2700000" algn="tl" rotWithShape="0">
                  <a:prstClr val="black">
                    <a:alpha val="47000"/>
                  </a:prst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2" name="그룹 38"/>
          <p:cNvGrpSpPr/>
          <p:nvPr/>
        </p:nvGrpSpPr>
        <p:grpSpPr>
          <a:xfrm>
            <a:off x="1664012" y="0"/>
            <a:ext cx="101834" cy="2204864"/>
            <a:chOff x="1664012" y="-268741"/>
            <a:chExt cx="101834" cy="2204864"/>
          </a:xfrm>
        </p:grpSpPr>
        <p:cxnSp>
          <p:nvCxnSpPr>
            <p:cNvPr id="40" name="직선 연결선 39"/>
            <p:cNvCxnSpPr/>
            <p:nvPr/>
          </p:nvCxnSpPr>
          <p:spPr>
            <a:xfrm>
              <a:off x="1706400" y="-268741"/>
              <a:ext cx="0" cy="2126563"/>
            </a:xfrm>
            <a:prstGeom prst="line">
              <a:avLst/>
            </a:prstGeom>
            <a:ln>
              <a:solidFill>
                <a:srgbClr val="03C6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/>
            <p:cNvSpPr/>
            <p:nvPr/>
          </p:nvSpPr>
          <p:spPr>
            <a:xfrm rot="2700000" flipH="1" flipV="1">
              <a:off x="1664012" y="1834289"/>
              <a:ext cx="101834" cy="101834"/>
            </a:xfrm>
            <a:prstGeom prst="rect">
              <a:avLst/>
            </a:prstGeom>
            <a:solidFill>
              <a:srgbClr val="03C6FF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extrusionH="254000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995936" y="993592"/>
            <a:ext cx="5040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B2EA"/>
                </a:solidFill>
                <a:latin typeface="+mn-ea"/>
                <a:ea typeface="+mn-ea"/>
              </a:rPr>
              <a:t>01.</a:t>
            </a:r>
          </a:p>
          <a:p>
            <a:endParaRPr lang="en-US" altLang="ko-KR" sz="16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B2EA"/>
              </a:solidFill>
              <a:latin typeface="+mn-ea"/>
            </a:endParaRPr>
          </a:p>
          <a:p>
            <a:endParaRPr lang="en-US" altLang="ko-KR" sz="16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B2EA"/>
              </a:solidFill>
              <a:latin typeface="+mn-ea"/>
            </a:endParaRPr>
          </a:p>
          <a:p>
            <a:endParaRPr lang="en-US" altLang="ko-KR" sz="16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B2EA"/>
              </a:solidFill>
              <a:latin typeface="+mn-ea"/>
            </a:endParaRPr>
          </a:p>
          <a:p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B2EA"/>
                </a:solidFill>
                <a:latin typeface="+mn-ea"/>
              </a:rPr>
              <a:t>02.</a:t>
            </a:r>
          </a:p>
          <a:p>
            <a:endParaRPr lang="en-US" altLang="ko-KR" sz="16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B2EA"/>
              </a:solidFill>
              <a:latin typeface="+mn-ea"/>
            </a:endParaRPr>
          </a:p>
          <a:p>
            <a:endParaRPr lang="en-US" altLang="ko-KR" sz="16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B2EA"/>
              </a:solidFill>
              <a:latin typeface="+mn-ea"/>
            </a:endParaRPr>
          </a:p>
          <a:p>
            <a:endParaRPr lang="en-US" altLang="ko-KR" sz="16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B2EA"/>
              </a:solidFill>
              <a:latin typeface="+mn-ea"/>
            </a:endParaRPr>
          </a:p>
          <a:p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B2EA"/>
                </a:solidFill>
                <a:latin typeface="+mn-ea"/>
              </a:rPr>
              <a:t>03.</a:t>
            </a:r>
          </a:p>
        </p:txBody>
      </p:sp>
      <p:sp>
        <p:nvSpPr>
          <p:cNvPr id="43" name="직사각형 42"/>
          <p:cNvSpPr/>
          <p:nvPr/>
        </p:nvSpPr>
        <p:spPr>
          <a:xfrm rot="16200000">
            <a:off x="85642" y="3406140"/>
            <a:ext cx="6857998" cy="45719"/>
          </a:xfrm>
          <a:prstGeom prst="rect">
            <a:avLst/>
          </a:prstGeom>
          <a:solidFill>
            <a:srgbClr val="03C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4447803" y="980728"/>
            <a:ext cx="25004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가이드 사용안내</a:t>
            </a:r>
            <a:endParaRPr lang="en-US" altLang="ko-KR" sz="16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ko-KR" sz="16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endParaRPr lang="en-US" altLang="ko-KR" sz="16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endParaRPr lang="en-US" altLang="ko-KR" sz="16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UI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정의</a:t>
            </a:r>
            <a:endParaRPr lang="en-US" altLang="ko-KR" sz="16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ko-KR" sz="16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endParaRPr lang="en-US" altLang="ko-KR" sz="16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ko-KR" sz="16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Style Guide</a:t>
            </a:r>
            <a:endParaRPr lang="en-US" altLang="ko-KR" sz="16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47803" y="3284984"/>
            <a:ext cx="2500461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- </a:t>
            </a:r>
            <a:r>
              <a:rPr lang="ko-KR" altLang="en-US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기본</a:t>
            </a:r>
            <a:endParaRPr lang="en-US" altLang="ko-KR" sz="12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- </a:t>
            </a:r>
            <a:r>
              <a:rPr lang="ko-KR" altLang="en-US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카테고리 분류기준</a:t>
            </a:r>
            <a:endParaRPr lang="en-US" altLang="ko-KR" sz="12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폰트</a:t>
            </a:r>
            <a:endParaRPr lang="en-US" altLang="ko-KR" sz="12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목록</a:t>
            </a:r>
            <a:endParaRPr lang="en-US" altLang="ko-KR" sz="12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  <a:buFontTx/>
              <a:buChar char="-"/>
            </a:pPr>
            <a:r>
              <a:rPr lang="ko-KR" altLang="en-US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상세</a:t>
            </a:r>
            <a:endParaRPr lang="en-US" altLang="ko-KR" sz="12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30000"/>
              </a:lnSpc>
              <a:buFontTx/>
              <a:buChar char="-"/>
            </a:pPr>
            <a:r>
              <a:rPr lang="ko-KR" altLang="en-US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기타</a:t>
            </a:r>
            <a:endParaRPr lang="en-US" altLang="ko-KR" sz="12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  <a:buFontTx/>
              <a:buChar char="-"/>
            </a:pPr>
            <a:r>
              <a:rPr lang="ko-KR" altLang="en-US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팝업</a:t>
            </a:r>
            <a:endParaRPr lang="en-US" altLang="ko-KR" sz="12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30000"/>
              </a:lnSpc>
              <a:buFontTx/>
              <a:buChar char="-"/>
            </a:pPr>
            <a:r>
              <a:rPr lang="en-US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버튼</a:t>
            </a:r>
            <a:endParaRPr lang="en-US" altLang="ko-KR" sz="12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30000"/>
              </a:lnSpc>
              <a:buFontTx/>
              <a:buChar char="-"/>
            </a:pPr>
            <a:r>
              <a:rPr lang="en-US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게시판</a:t>
            </a:r>
            <a:endParaRPr lang="en-US" altLang="ko-KR" sz="12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800" y="108000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03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828000" y="93600"/>
            <a:ext cx="5435422" cy="369332"/>
            <a:chOff x="828000" y="93600"/>
            <a:chExt cx="5435422" cy="369332"/>
          </a:xfrm>
        </p:grpSpPr>
        <p:grpSp>
          <p:nvGrpSpPr>
            <p:cNvPr id="4" name="그룹 32"/>
            <p:cNvGrpSpPr/>
            <p:nvPr/>
          </p:nvGrpSpPr>
          <p:grpSpPr>
            <a:xfrm>
              <a:off x="2267744" y="136800"/>
              <a:ext cx="3995678" cy="323165"/>
              <a:chOff x="1458862" y="305809"/>
              <a:chExt cx="3995678" cy="323165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513079" y="305809"/>
                <a:ext cx="394146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03C6FF"/>
                    </a:solidFill>
                    <a:latin typeface="+mn-ea"/>
                  </a:rPr>
                  <a:t>게시판</a:t>
                </a:r>
                <a:endParaRPr lang="ko-KR" altLang="en-US" sz="15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3C6FF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7" name="직선 연결선 6"/>
              <p:cNvCxnSpPr/>
              <p:nvPr/>
            </p:nvCxnSpPr>
            <p:spPr>
              <a:xfrm>
                <a:off x="1458862" y="396991"/>
                <a:ext cx="0" cy="158826"/>
              </a:xfrm>
              <a:prstGeom prst="line">
                <a:avLst/>
              </a:prstGeom>
              <a:ln>
                <a:solidFill>
                  <a:srgbClr val="03C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/>
            <p:cNvSpPr txBox="1"/>
            <p:nvPr/>
          </p:nvSpPr>
          <p:spPr>
            <a:xfrm>
              <a:off x="828000" y="93600"/>
              <a:ext cx="3599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Style Guide</a:t>
              </a:r>
              <a:endPara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65998" y="908720"/>
            <a:ext cx="216024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018ABB"/>
                </a:solidFill>
                <a:latin typeface="+mn-ea"/>
              </a:rPr>
              <a:t>3) </a:t>
            </a:r>
            <a:r>
              <a:rPr lang="ko-KR" altLang="en-US" sz="1000" b="1" dirty="0" smtClean="0">
                <a:solidFill>
                  <a:srgbClr val="018ABB"/>
                </a:solidFill>
                <a:latin typeface="+mn-ea"/>
              </a:rPr>
              <a:t>등록</a:t>
            </a:r>
            <a:endParaRPr lang="en-US" altLang="ko-KR" sz="1000" dirty="0" smtClean="0">
              <a:solidFill>
                <a:srgbClr val="018ABB"/>
              </a:solidFill>
              <a:latin typeface="+mn-ea"/>
            </a:endParaRPr>
          </a:p>
        </p:txBody>
      </p:sp>
      <p:pic>
        <p:nvPicPr>
          <p:cNvPr id="13" name="그림 12" descr="ex_bbs_reg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1259175"/>
            <a:ext cx="8433821" cy="45460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9144000" cy="5981700"/>
          </a:xfrm>
          <a:prstGeom prst="rect">
            <a:avLst/>
          </a:prstGeom>
          <a:solidFill>
            <a:srgbClr val="102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0" y="5966400"/>
            <a:ext cx="9144000" cy="28800"/>
          </a:xfrm>
          <a:prstGeom prst="rect">
            <a:avLst/>
          </a:prstGeom>
          <a:solidFill>
            <a:srgbClr val="03C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798216" y="2348880"/>
            <a:ext cx="3501976" cy="8640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ko-KR" altLang="en-US" sz="4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88900" dist="50800" dir="2700000" algn="tl" rotWithShape="0">
                    <a:prstClr val="black">
                      <a:alpha val="47000"/>
                    </a:prstClr>
                  </a:outerShdw>
                </a:effectLst>
                <a:latin typeface="+mn-ea"/>
                <a:ea typeface="+mn-ea"/>
              </a:rPr>
              <a:t>감사합니다</a:t>
            </a:r>
            <a:endParaRPr lang="ko-KR" altLang="en-US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effectLst>
                <a:outerShdw blurRad="88900" dist="50800" dir="2700000" algn="tl" rotWithShape="0">
                  <a:prstClr val="black">
                    <a:alpha val="47000"/>
                  </a:prst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2" name="그룹 17"/>
          <p:cNvGrpSpPr/>
          <p:nvPr/>
        </p:nvGrpSpPr>
        <p:grpSpPr>
          <a:xfrm>
            <a:off x="4458533" y="0"/>
            <a:ext cx="101834" cy="2204864"/>
            <a:chOff x="1664012" y="-268741"/>
            <a:chExt cx="101834" cy="2204864"/>
          </a:xfrm>
        </p:grpSpPr>
        <p:cxnSp>
          <p:nvCxnSpPr>
            <p:cNvPr id="19" name="직선 연결선 18"/>
            <p:cNvCxnSpPr/>
            <p:nvPr/>
          </p:nvCxnSpPr>
          <p:spPr>
            <a:xfrm>
              <a:off x="1706400" y="-268741"/>
              <a:ext cx="0" cy="2126563"/>
            </a:xfrm>
            <a:prstGeom prst="line">
              <a:avLst/>
            </a:prstGeom>
            <a:ln>
              <a:solidFill>
                <a:srgbClr val="03C6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/>
            <p:cNvSpPr/>
            <p:nvPr/>
          </p:nvSpPr>
          <p:spPr>
            <a:xfrm rot="2700000" flipH="1" flipV="1">
              <a:off x="1664012" y="1834289"/>
              <a:ext cx="101834" cy="101834"/>
            </a:xfrm>
            <a:prstGeom prst="rect">
              <a:avLst/>
            </a:prstGeom>
            <a:solidFill>
              <a:srgbClr val="03C6FF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extrusionH="254000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798216" y="3194673"/>
            <a:ext cx="3501976" cy="3783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effectLst>
                  <a:outerShdw blurRad="88900" dist="50800" dir="2700000" algn="tl" rotWithShape="0">
                    <a:prstClr val="black">
                      <a:alpha val="47000"/>
                    </a:prstClr>
                  </a:outerShdw>
                </a:effectLst>
                <a:latin typeface="+mn-ea"/>
              </a:rPr>
              <a:t>Thank you</a:t>
            </a:r>
            <a:r>
              <a:rPr lang="en-US" altLang="ko-KR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effectLst>
                  <a:outerShdw blurRad="88900" dist="50800" dir="2700000" algn="tl" rotWithShape="0">
                    <a:prstClr val="black">
                      <a:alpha val="47000"/>
                    </a:prstClr>
                  </a:outerShdw>
                </a:effectLst>
                <a:latin typeface="+mn-ea"/>
                <a:ea typeface="+mn-ea"/>
              </a:rPr>
              <a:t> very much</a:t>
            </a:r>
            <a:endParaRPr lang="ko-KR" altLang="en-US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effectLst>
                <a:outerShdw blurRad="88900" dist="50800" dir="2700000" algn="tl" rotWithShape="0">
                  <a:prstClr val="black">
                    <a:alpha val="47000"/>
                  </a:prstClr>
                </a:outerShdw>
              </a:effectLst>
              <a:latin typeface="+mn-ea"/>
              <a:ea typeface="+mn-ea"/>
            </a:endParaRPr>
          </a:p>
        </p:txBody>
      </p:sp>
      <p:pic>
        <p:nvPicPr>
          <p:cNvPr id="32" name="그림 31" descr="CI_basi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28384" y="6163734"/>
            <a:ext cx="938758" cy="2175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/>
          <p:cNvSpPr txBox="1"/>
          <p:nvPr/>
        </p:nvSpPr>
        <p:spPr>
          <a:xfrm>
            <a:off x="100800" y="108000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01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28000" y="107340"/>
            <a:ext cx="259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가이드 사용안내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5757"/>
              </a:solidFill>
              <a:latin typeface="+mn-ea"/>
              <a:ea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1520" y="3512329"/>
            <a:ext cx="8640960" cy="229293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fontAlgn="base">
              <a:lnSpc>
                <a:spcPct val="130000"/>
              </a:lnSpc>
            </a:pPr>
            <a:r>
              <a:rPr lang="ko-KR" altLang="en-US" sz="1050" b="1" dirty="0" smtClean="0">
                <a:solidFill>
                  <a:srgbClr val="016D9D"/>
                </a:solidFill>
                <a:latin typeface="+mn-ea"/>
              </a:rPr>
              <a:t>가이드의 원활한 활용을 위해 하기 사항을 명확히 이해하고 다음 단계를 진행한다</a:t>
            </a:r>
            <a:r>
              <a:rPr lang="en-US" altLang="ko-KR" sz="1050" b="1" dirty="0" smtClean="0">
                <a:solidFill>
                  <a:srgbClr val="016D9D"/>
                </a:solidFill>
                <a:latin typeface="+mn-ea"/>
              </a:rPr>
              <a:t>.</a:t>
            </a:r>
          </a:p>
          <a:p>
            <a:pPr fontAlgn="base">
              <a:lnSpc>
                <a:spcPct val="130000"/>
              </a:lnSpc>
            </a:pP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fontAlgn="base">
              <a:lnSpc>
                <a:spcPct val="130000"/>
              </a:lnSpc>
            </a:pP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 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디자인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(UI) 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표준 가이드 내 이미지 예시 안내</a:t>
            </a:r>
          </a:p>
          <a:p>
            <a:pPr fontAlgn="base">
              <a:lnSpc>
                <a:spcPct val="130000"/>
              </a:lnSpc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-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가이드 내 이미지는 개발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시스템의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특성을 반영한 디자인으로 사용함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 fontAlgn="base">
              <a:lnSpc>
                <a:spcPct val="130000"/>
              </a:lnSpc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가이드 내 모든 이미지는 </a:t>
            </a:r>
            <a:r>
              <a:rPr lang="ko-KR" altLang="en-US" sz="1000" b="1" dirty="0" smtClean="0">
                <a:solidFill>
                  <a:srgbClr val="F04619"/>
                </a:solidFill>
                <a:latin typeface="+mn-ea"/>
              </a:rPr>
              <a:t>예시</a:t>
            </a:r>
            <a:r>
              <a:rPr lang="en-US" altLang="ko-KR" sz="1000" b="1" dirty="0" smtClean="0">
                <a:solidFill>
                  <a:srgbClr val="F04619"/>
                </a:solidFill>
                <a:latin typeface="+mn-ea"/>
              </a:rPr>
              <a:t>(sample image)</a:t>
            </a:r>
            <a:r>
              <a:rPr lang="ko-KR" altLang="en-US" sz="1000" b="1" dirty="0" smtClean="0">
                <a:solidFill>
                  <a:srgbClr val="F04619"/>
                </a:solidFill>
                <a:latin typeface="+mn-ea"/>
              </a:rPr>
              <a:t>이미지로 간주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하고 예시를 별도로 표시하지 않음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 fontAlgn="base">
              <a:lnSpc>
                <a:spcPct val="130000"/>
              </a:lnSpc>
            </a:pP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fontAlgn="base">
              <a:lnSpc>
                <a:spcPct val="130000"/>
              </a:lnSpc>
            </a:pP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2. UI 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표준 템플릿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(HTML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형식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사용 안내</a:t>
            </a:r>
          </a:p>
          <a:p>
            <a:pPr fontAlgn="base">
              <a:lnSpc>
                <a:spcPct val="130000"/>
              </a:lnSpc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- UI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표준 템플릿은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v1.4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에서 제시하는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“HTML5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권장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에 의거 제작되었음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 fontAlgn="base">
              <a:lnSpc>
                <a:spcPct val="130000"/>
              </a:lnSpc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- UI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표준 템플릿은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HTML5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의 언어와 문서선언을 사용하여 브라우저 호환성을 지원함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 fontAlgn="base">
              <a:lnSpc>
                <a:spcPct val="130000"/>
              </a:lnSpc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- HTML5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제작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&amp; HTML4.01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양 버전에서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HTML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과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CSS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의 요소와 속성을 변경하여 사용할 수 있도록 제공됨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 fontAlgn="base">
              <a:lnSpc>
                <a:spcPct val="130000"/>
              </a:lnSpc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- UI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표준 템플릿 내 제공된 디자인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폰트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텍스트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컬러 등 모든 시각적 요소 등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은 시스템의 컨텐츠 특성을  반영한 디자인으로 재구성하여 제작함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38092" y="836712"/>
            <a:ext cx="8654388" cy="699560"/>
          </a:xfrm>
          <a:prstGeom prst="roundRect">
            <a:avLst>
              <a:gd name="adj" fmla="val 2241"/>
            </a:avLst>
          </a:prstGeom>
          <a:solidFill>
            <a:schemeClr val="bg1">
              <a:lumMod val="95000"/>
              <a:alpha val="76000"/>
            </a:schemeClr>
          </a:solidFill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UI </a:t>
            </a:r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가이드는 개발자가 화면 설계 중 명확한 결정을 내리기 어려울 때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사용자 기준으로 올바른 선택을 할 수 있도록 도와준다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</a:p>
          <a:p>
            <a:pPr>
              <a:buNone/>
              <a:defRPr/>
            </a:pPr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또한 개발자들 간에 발생할 수 있는 화면 구성의 격차를 최소화하여 일관된 화면을 제공할 수 있다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en-US" altLang="ko-KR" sz="105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1212454" y="1916832"/>
            <a:ext cx="2873564" cy="1297854"/>
            <a:chOff x="1239894" y="1844824"/>
            <a:chExt cx="2873564" cy="1297854"/>
          </a:xfrm>
        </p:grpSpPr>
        <p:sp>
          <p:nvSpPr>
            <p:cNvPr id="76" name="양쪽 모서리가 둥근 사각형 75"/>
            <p:cNvSpPr/>
            <p:nvPr/>
          </p:nvSpPr>
          <p:spPr bwMode="auto">
            <a:xfrm rot="10800000">
              <a:off x="1239894" y="1990550"/>
              <a:ext cx="2873564" cy="1152128"/>
            </a:xfrm>
            <a:prstGeom prst="round2SameRect">
              <a:avLst>
                <a:gd name="adj1" fmla="val 3049"/>
                <a:gd name="adj2" fmla="val 0"/>
              </a:avLst>
            </a:prstGeom>
            <a:solidFill>
              <a:schemeClr val="bg1"/>
            </a:solidFill>
            <a:ln w="6350" cap="flat" cmpd="sng" algn="ctr">
              <a:solidFill>
                <a:srgbClr val="B7B7B7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72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90488" marR="0" indent="-90488" algn="ctr" defTabSz="914400" rtl="0" eaLnBrk="0" fontAlgn="t" latinLnBrk="0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양쪽 모서리가 둥근 사각형 76"/>
            <p:cNvSpPr/>
            <p:nvPr/>
          </p:nvSpPr>
          <p:spPr bwMode="auto">
            <a:xfrm>
              <a:off x="1239894" y="1844824"/>
              <a:ext cx="2873564" cy="288000"/>
            </a:xfrm>
            <a:prstGeom prst="round2SameRect">
              <a:avLst>
                <a:gd name="adj1" fmla="val 9715"/>
                <a:gd name="adj2" fmla="val 0"/>
              </a:avLst>
            </a:prstGeom>
            <a:gradFill>
              <a:gsLst>
                <a:gs pos="0">
                  <a:srgbClr val="22AACE"/>
                </a:gs>
                <a:gs pos="100000">
                  <a:srgbClr val="1B7F9B"/>
                </a:gs>
              </a:gsLst>
              <a:lin ang="5400000" scaled="0"/>
            </a:gradFill>
            <a:ln w="6350" cap="flat" cmpd="sng" algn="ctr">
              <a:solidFill>
                <a:srgbClr val="18728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72000" tIns="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90488" marR="0" indent="-90488" algn="ctr" defTabSz="914400" rtl="0" eaLnBrk="0" fontAlgn="t" latinLnBrk="0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05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사용자 측면</a:t>
              </a:r>
              <a:endParaRPr kumimoji="0" lang="ko-KR" altLang="en-US" sz="105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331640" y="2204864"/>
              <a:ext cx="2745850" cy="872922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>
                <a:lnSpc>
                  <a:spcPct val="130000"/>
                </a:lnSpc>
                <a:buFont typeface="Arial" pitchFamily="34" charset="0"/>
                <a:buChar char="•"/>
              </a:pP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사용시간 단축</a:t>
              </a:r>
            </a:p>
            <a:p>
              <a:pPr>
                <a:lnSpc>
                  <a:spcPct val="130000"/>
                </a:lnSpc>
                <a:buFont typeface="Arial" pitchFamily="34" charset="0"/>
                <a:buChar char="•"/>
              </a:pP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사용자 학습시간 단축</a:t>
              </a:r>
            </a:p>
            <a:p>
              <a:pPr>
                <a:lnSpc>
                  <a:spcPct val="130000"/>
                </a:lnSpc>
                <a:buFont typeface="Arial" pitchFamily="34" charset="0"/>
                <a:buChar char="•"/>
              </a:pP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사용자의 환경</a:t>
              </a: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, 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사용행태</a:t>
              </a: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, 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경험이 고려된</a:t>
              </a: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</a:p>
            <a:p>
              <a:pPr>
                <a:lnSpc>
                  <a:spcPct val="130000"/>
                </a:lnSpc>
              </a:pP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 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최적의 시스템으로 업무 효율성 향상</a:t>
              </a: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4472552" y="1916832"/>
            <a:ext cx="2907760" cy="1296145"/>
            <a:chOff x="4283968" y="1844824"/>
            <a:chExt cx="2907760" cy="1296145"/>
          </a:xfrm>
        </p:grpSpPr>
        <p:sp>
          <p:nvSpPr>
            <p:cNvPr id="88" name="양쪽 모서리가 둥근 사각형 87"/>
            <p:cNvSpPr/>
            <p:nvPr/>
          </p:nvSpPr>
          <p:spPr bwMode="auto">
            <a:xfrm rot="10800000">
              <a:off x="4283968" y="1988841"/>
              <a:ext cx="2873564" cy="1152128"/>
            </a:xfrm>
            <a:prstGeom prst="round2SameRect">
              <a:avLst>
                <a:gd name="adj1" fmla="val 3049"/>
                <a:gd name="adj2" fmla="val 0"/>
              </a:avLst>
            </a:prstGeom>
            <a:solidFill>
              <a:schemeClr val="bg1"/>
            </a:solidFill>
            <a:ln w="6350" cap="flat" cmpd="sng" algn="ctr">
              <a:solidFill>
                <a:srgbClr val="B7B7B7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72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90488" marR="0" indent="-90488" algn="ctr" defTabSz="914400" rtl="0" eaLnBrk="0" fontAlgn="t" latinLnBrk="0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2" name="양쪽 모서리가 둥근 사각형 91"/>
            <p:cNvSpPr/>
            <p:nvPr/>
          </p:nvSpPr>
          <p:spPr bwMode="auto">
            <a:xfrm>
              <a:off x="4283968" y="1844824"/>
              <a:ext cx="2873564" cy="288000"/>
            </a:xfrm>
            <a:prstGeom prst="round2SameRect">
              <a:avLst>
                <a:gd name="adj1" fmla="val 9715"/>
                <a:gd name="adj2" fmla="val 0"/>
              </a:avLst>
            </a:prstGeom>
            <a:gradFill>
              <a:gsLst>
                <a:gs pos="0">
                  <a:srgbClr val="2390CE"/>
                </a:gs>
                <a:gs pos="100000">
                  <a:srgbClr val="1A6F9E"/>
                </a:gs>
              </a:gsLst>
              <a:lin ang="5400000" scaled="0"/>
            </a:gradFill>
            <a:ln w="6350" cap="flat" cmpd="sng" algn="ctr">
              <a:solidFill>
                <a:srgbClr val="2A789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72000" tIns="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90488" marR="0" indent="-90488" algn="ctr" defTabSz="914400" rtl="0" eaLnBrk="0" fontAlgn="t" latinLnBrk="0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05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개발</a:t>
              </a:r>
              <a:r>
                <a:rPr kumimoji="0" lang="ko-KR" altLang="en-US" sz="105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자 측면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418118" y="2204920"/>
              <a:ext cx="2773610" cy="672867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>
                <a:lnSpc>
                  <a:spcPct val="130000"/>
                </a:lnSpc>
                <a:buFont typeface="Arial" pitchFamily="34" charset="0"/>
                <a:buChar char="•"/>
              </a:pP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rPr>
                <a:t> 인터페이스 설계 시간 단축</a:t>
              </a:r>
            </a:p>
            <a:p>
              <a:pPr>
                <a:lnSpc>
                  <a:spcPct val="130000"/>
                </a:lnSpc>
                <a:buFont typeface="Arial" pitchFamily="34" charset="0"/>
                <a:buChar char="•"/>
              </a:pP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rPr>
                <a:t> 화면 설계 시 </a:t>
              </a: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rPr>
                <a:t>UI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rPr>
                <a:t>표준화를 효율적으로 진행</a:t>
              </a:r>
            </a:p>
            <a:p>
              <a:pPr>
                <a:lnSpc>
                  <a:spcPct val="130000"/>
                </a:lnSpc>
                <a:buFont typeface="Arial" pitchFamily="34" charset="0"/>
                <a:buChar char="•"/>
              </a:pP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rPr>
                <a:t> 개발 후 운영단계에서 일관성 있는 </a:t>
              </a: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rPr>
                <a:t>UI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 pitchFamily="50" charset="-127"/>
                </a:rPr>
                <a:t>관리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/>
          <p:cNvSpPr txBox="1"/>
          <p:nvPr/>
        </p:nvSpPr>
        <p:spPr>
          <a:xfrm>
            <a:off x="100800" y="108000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01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28000" y="107340"/>
            <a:ext cx="259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가이드 사용안내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5757"/>
              </a:solidFill>
              <a:latin typeface="+mn-ea"/>
              <a:ea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1520" y="922141"/>
            <a:ext cx="8640960" cy="545918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fontAlgn="base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기본환경</a:t>
            </a:r>
          </a:p>
          <a:p>
            <a:pPr fontAlgn="base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-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문서타입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html5 (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단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IE8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에서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html5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지원하지 않기 때문에 </a:t>
            </a:r>
            <a:r>
              <a:rPr lang="en-US" altLang="ko-KR" sz="1000" b="1" dirty="0" smtClean="0">
                <a:solidFill>
                  <a:srgbClr val="F04619"/>
                </a:solidFill>
                <a:latin typeface="+mn-ea"/>
              </a:rPr>
              <a:t>html5.js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반드시 써준다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  <a:p>
            <a:pPr fontAlgn="base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-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브라우저 환경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IE8.0 ~ ,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크롬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-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기준 해상도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1280*n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(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세로스크롤 생성시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width : 1260px,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간혹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1024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인 프로젝트 존재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  <a:p>
            <a:pPr fontAlgn="base">
              <a:lnSpc>
                <a:spcPct val="150000"/>
              </a:lnSpc>
            </a:pP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fontAlgn="base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화면구조</a:t>
            </a:r>
            <a:endParaRPr lang="ko-KR" altLang="en-US" sz="1100" b="1" dirty="0" smtClean="0">
              <a:solidFill>
                <a:srgbClr val="009BCC"/>
              </a:solidFill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000" dirty="0" smtClean="0">
                <a:solidFill>
                  <a:srgbClr val="009BCC"/>
                </a:solidFill>
                <a:latin typeface="+mn-ea"/>
              </a:rPr>
              <a:t>   </a:t>
            </a:r>
            <a:r>
              <a:rPr lang="en-US" altLang="ko-KR" sz="1000" b="1" dirty="0" err="1" smtClean="0">
                <a:solidFill>
                  <a:srgbClr val="009BCC"/>
                </a:solidFill>
                <a:latin typeface="+mn-ea"/>
              </a:rPr>
              <a:t>ub</a:t>
            </a:r>
            <a:r>
              <a:rPr lang="en-US" altLang="ko-KR" sz="1000" b="1" dirty="0" smtClean="0">
                <a:solidFill>
                  <a:srgbClr val="009BCC"/>
                </a:solidFill>
                <a:latin typeface="+mn-ea"/>
              </a:rPr>
              <a:t>-page &gt; </a:t>
            </a:r>
            <a:r>
              <a:rPr lang="en-US" altLang="ko-KR" sz="1000" b="1" dirty="0" err="1" smtClean="0">
                <a:solidFill>
                  <a:srgbClr val="009BCC"/>
                </a:solidFill>
                <a:latin typeface="+mn-ea"/>
              </a:rPr>
              <a:t>ub</a:t>
            </a:r>
            <a:r>
              <a:rPr lang="en-US" altLang="ko-KR" sz="1000" b="1" dirty="0" smtClean="0">
                <a:solidFill>
                  <a:srgbClr val="009BCC"/>
                </a:solidFill>
                <a:latin typeface="+mn-ea"/>
              </a:rPr>
              <a:t>-frame &gt; </a:t>
            </a:r>
            <a:r>
              <a:rPr lang="en-US" altLang="ko-KR" sz="1000" b="1" dirty="0" err="1" smtClean="0">
                <a:solidFill>
                  <a:srgbClr val="009BCC"/>
                </a:solidFill>
                <a:latin typeface="+mn-ea"/>
              </a:rPr>
              <a:t>ub</a:t>
            </a:r>
            <a:r>
              <a:rPr lang="en-US" altLang="ko-KR" sz="1000" b="1" dirty="0" smtClean="0">
                <a:solidFill>
                  <a:srgbClr val="009BCC"/>
                </a:solidFill>
                <a:latin typeface="+mn-ea"/>
              </a:rPr>
              <a:t>-layout &gt; </a:t>
            </a:r>
            <a:r>
              <a:rPr lang="en-US" altLang="ko-KR" sz="1000" b="1" dirty="0" err="1" smtClean="0">
                <a:solidFill>
                  <a:srgbClr val="009BCC"/>
                </a:solidFill>
                <a:latin typeface="+mn-ea"/>
              </a:rPr>
              <a:t>ub</a:t>
            </a:r>
            <a:r>
              <a:rPr lang="en-US" altLang="ko-KR" sz="1000" b="1" dirty="0" smtClean="0">
                <a:solidFill>
                  <a:srgbClr val="009BCC"/>
                </a:solidFill>
                <a:latin typeface="+mn-ea"/>
              </a:rPr>
              <a:t>-control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- </a:t>
            </a:r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ub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-page :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페이지를 구성하는 가장 기본 단위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document.body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의 최상단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클래스명으로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정의한다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 fontAlgn="base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- </a:t>
            </a:r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ub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-frame :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페이지를 구성하는 커다란 레이아웃을 지칭하는 클래스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유형에 따라 분류됨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(ex - top, contents)</a:t>
            </a:r>
          </a:p>
          <a:p>
            <a:pPr fontAlgn="base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- </a:t>
            </a:r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ub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-layout :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프레임에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표지되는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영역의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layout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정의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서브 클래스를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가질수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있다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(ex - search, list, button, paging..)</a:t>
            </a:r>
          </a:p>
          <a:p>
            <a:pPr fontAlgn="base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- </a:t>
            </a:r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ub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-control :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페이지를 구성하는 요소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서브 클래스를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가질수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있다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(ex - table, input, select, label..)</a:t>
            </a:r>
          </a:p>
          <a:p>
            <a:pPr fontAlgn="base">
              <a:lnSpc>
                <a:spcPct val="150000"/>
              </a:lnSpc>
            </a:pP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fontAlgn="base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1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Css</a:t>
            </a:r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구분 기준</a:t>
            </a:r>
          </a:p>
          <a:p>
            <a:pPr fontAlgn="base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</a:t>
            </a:r>
            <a:r>
              <a:rPr lang="ko-KR" altLang="en-US" sz="1000" b="1" dirty="0" smtClean="0">
                <a:solidFill>
                  <a:srgbClr val="009BCC"/>
                </a:solidFill>
                <a:latin typeface="+mn-ea"/>
              </a:rPr>
              <a:t>기본 위치 </a:t>
            </a:r>
            <a:r>
              <a:rPr lang="en-US" altLang="ko-KR" sz="1000" b="1" dirty="0" smtClean="0">
                <a:solidFill>
                  <a:srgbClr val="009BCC"/>
                </a:solidFill>
                <a:latin typeface="+mn-ea"/>
              </a:rPr>
              <a:t>: page/</a:t>
            </a:r>
            <a:r>
              <a:rPr lang="en-US" altLang="ko-KR" sz="1000" b="1" dirty="0" err="1" smtClean="0">
                <a:solidFill>
                  <a:srgbClr val="009BCC"/>
                </a:solidFill>
                <a:latin typeface="+mn-ea"/>
              </a:rPr>
              <a:t>css</a:t>
            </a:r>
            <a:endParaRPr lang="en-US" altLang="ko-KR" sz="1000" b="1" dirty="0" smtClean="0">
              <a:solidFill>
                <a:srgbClr val="009BCC"/>
              </a:solidFill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- base.css :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주요 태그의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리셋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공통 클래스</a:t>
            </a:r>
          </a:p>
          <a:p>
            <a:pPr fontAlgn="base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- layout.css :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화면의 레이아웃 잡는 용도</a:t>
            </a:r>
          </a:p>
          <a:p>
            <a:pPr fontAlgn="base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- style.css :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디자인 구현 및 각각의 컨트롤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버튼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테이블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아이콘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jqgrid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  <a:p>
            <a:pPr fontAlgn="base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- main.css :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메인 포탈 화면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프로젝트마다 유니크</a:t>
            </a:r>
          </a:p>
          <a:p>
            <a:pPr fontAlgn="base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- dashboard.css :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프로젝트에 따라 유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무가 결정되고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프로젝트마다 유니크 함</a:t>
            </a:r>
          </a:p>
          <a:p>
            <a:pPr fontAlgn="base">
              <a:lnSpc>
                <a:spcPct val="150000"/>
              </a:lnSpc>
            </a:pP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</a:t>
            </a:r>
            <a:r>
              <a:rPr lang="ko-KR" altLang="en-US" sz="1000" b="1" dirty="0" smtClean="0">
                <a:solidFill>
                  <a:srgbClr val="009BCC"/>
                </a:solidFill>
                <a:latin typeface="+mn-ea"/>
              </a:rPr>
              <a:t>프로젝트에 따라 변경될 경우 </a:t>
            </a:r>
            <a:r>
              <a:rPr lang="en-US" altLang="ko-KR" sz="1000" b="1" dirty="0" smtClean="0">
                <a:solidFill>
                  <a:srgbClr val="009BCC"/>
                </a:solidFill>
                <a:latin typeface="+mn-ea"/>
              </a:rPr>
              <a:t>: page/</a:t>
            </a:r>
            <a:r>
              <a:rPr lang="en-US" altLang="ko-KR" sz="1000" b="1" dirty="0" err="1" smtClean="0">
                <a:solidFill>
                  <a:srgbClr val="009BCC"/>
                </a:solidFill>
                <a:latin typeface="+mn-ea"/>
              </a:rPr>
              <a:t>css</a:t>
            </a:r>
            <a:r>
              <a:rPr lang="en-US" altLang="ko-KR" sz="1000" b="1" dirty="0" smtClean="0">
                <a:solidFill>
                  <a:srgbClr val="009BCC"/>
                </a:solidFill>
                <a:latin typeface="+mn-ea"/>
              </a:rPr>
              <a:t>/site</a:t>
            </a:r>
          </a:p>
          <a:p>
            <a:pPr fontAlgn="base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- layout.css : (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위를 기반으로 하여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화면의 레이아웃 잡는 용도</a:t>
            </a:r>
          </a:p>
          <a:p>
            <a:pPr fontAlgn="base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- style.css : (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위를 기반으로 하여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디자인 구현 및 각각의 컨트롤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프로젝트마다 추가되는 페이지 작업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800" y="108000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02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000" y="107340"/>
            <a:ext cx="259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UI</a:t>
            </a:r>
            <a:r>
              <a:rPr lang="ko-KR" altLang="en-US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 정의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5757"/>
              </a:solidFill>
              <a:latin typeface="+mn-ea"/>
              <a:ea typeface="+mn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38092" y="836712"/>
            <a:ext cx="8654388" cy="699560"/>
          </a:xfrm>
          <a:prstGeom prst="roundRect">
            <a:avLst>
              <a:gd name="adj" fmla="val 2241"/>
            </a:avLst>
          </a:prstGeom>
          <a:solidFill>
            <a:schemeClr val="bg1">
              <a:lumMod val="95000"/>
              <a:alpha val="76000"/>
            </a:schemeClr>
          </a:solidFill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None/>
              <a:defRPr/>
            </a:pPr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UI(User Interface)</a:t>
            </a:r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의 구조는 </a:t>
            </a:r>
            <a:r>
              <a:rPr lang="en-US" altLang="ko-KR" sz="1050" b="1" dirty="0" smtClean="0">
                <a:solidFill>
                  <a:srgbClr val="F04619"/>
                </a:solidFill>
                <a:latin typeface="+mn-ea"/>
              </a:rPr>
              <a:t>GNB </a:t>
            </a:r>
            <a:r>
              <a:rPr lang="ko-KR" altLang="en-US" sz="1050" b="1" dirty="0" smtClean="0">
                <a:solidFill>
                  <a:srgbClr val="F04619"/>
                </a:solidFill>
                <a:latin typeface="+mn-ea"/>
              </a:rPr>
              <a:t>영역</a:t>
            </a:r>
            <a:r>
              <a:rPr lang="en-US" altLang="ko-KR" sz="1050" b="1" dirty="0" smtClean="0">
                <a:solidFill>
                  <a:srgbClr val="F04619"/>
                </a:solidFill>
                <a:latin typeface="+mn-ea"/>
              </a:rPr>
              <a:t>(Global Navigation Bar Area), </a:t>
            </a:r>
            <a:r>
              <a:rPr lang="ko-KR" altLang="en-US" sz="1050" b="1" dirty="0" err="1" smtClean="0">
                <a:solidFill>
                  <a:srgbClr val="F04619"/>
                </a:solidFill>
                <a:latin typeface="+mn-ea"/>
              </a:rPr>
              <a:t>컨텐츠</a:t>
            </a:r>
            <a:r>
              <a:rPr lang="ko-KR" altLang="en-US" sz="1050" b="1" dirty="0" smtClean="0">
                <a:solidFill>
                  <a:srgbClr val="F04619"/>
                </a:solidFill>
                <a:latin typeface="+mn-ea"/>
              </a:rPr>
              <a:t> 영역</a:t>
            </a:r>
            <a:r>
              <a:rPr lang="en-US" altLang="ko-KR" sz="1050" b="1" dirty="0" smtClean="0">
                <a:solidFill>
                  <a:srgbClr val="F04619"/>
                </a:solidFill>
                <a:latin typeface="+mn-ea"/>
              </a:rPr>
              <a:t>(Contents Area), History </a:t>
            </a:r>
            <a:r>
              <a:rPr lang="ko-KR" altLang="en-US" sz="1050" b="1" dirty="0" smtClean="0">
                <a:solidFill>
                  <a:srgbClr val="F04619"/>
                </a:solidFill>
                <a:latin typeface="+mn-ea"/>
              </a:rPr>
              <a:t>영역</a:t>
            </a:r>
            <a:r>
              <a:rPr lang="en-US" altLang="ko-KR" sz="1050" b="1" dirty="0" smtClean="0">
                <a:solidFill>
                  <a:srgbClr val="F04619"/>
                </a:solidFill>
                <a:latin typeface="+mn-ea"/>
              </a:rPr>
              <a:t>(History Area)</a:t>
            </a:r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으로</a:t>
            </a:r>
            <a:endParaRPr lang="en-US" altLang="ko-KR" sz="105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  <a:buNone/>
              <a:defRPr/>
            </a:pP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</a:t>
            </a:r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구성된다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en-US" altLang="ko-KR" sz="105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395536" y="4942085"/>
            <a:ext cx="8352928" cy="1655267"/>
            <a:chOff x="395536" y="4365104"/>
            <a:chExt cx="8352928" cy="1655267"/>
          </a:xfrm>
        </p:grpSpPr>
        <p:sp>
          <p:nvSpPr>
            <p:cNvPr id="5" name="Rectangle 40"/>
            <p:cNvSpPr>
              <a:spLocks noChangeArrowheads="1"/>
            </p:cNvSpPr>
            <p:nvPr/>
          </p:nvSpPr>
          <p:spPr bwMode="auto">
            <a:xfrm>
              <a:off x="670868" y="4365104"/>
              <a:ext cx="8077596" cy="1655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/>
            <a:lstStyle/>
            <a:p>
              <a:pPr marL="342900" indent="-342900">
                <a:lnSpc>
                  <a:spcPct val="120000"/>
                </a:lnSpc>
              </a:pPr>
              <a:r>
                <a:rPr lang="en-US" altLang="ko-KR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Global Navigation Bar Area </a:t>
              </a:r>
            </a:p>
            <a:p>
              <a:pPr marL="342900" indent="-342900">
                <a:lnSpc>
                  <a:spcPct val="120000"/>
                </a:lnSpc>
              </a:pPr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포탈 및 업무화면의 모든 페이지에서 동일하게 보여지는 영역이며</a:t>
              </a:r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, </a:t>
              </a:r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주요한 공통기능</a:t>
              </a:r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, </a:t>
              </a:r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그룹 메뉴 및 카테고리간의 이동을</a:t>
              </a:r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원활하게 지원한다</a:t>
              </a:r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.</a:t>
              </a:r>
            </a:p>
            <a:p>
              <a:pPr marL="342900" indent="-342900">
                <a:lnSpc>
                  <a:spcPct val="120000"/>
                </a:lnSpc>
              </a:pP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342900" indent="-342900">
                <a:lnSpc>
                  <a:spcPct val="120000"/>
                </a:lnSpc>
              </a:pPr>
              <a:r>
                <a:rPr lang="en-US" altLang="ko-KR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Contents Area</a:t>
              </a:r>
            </a:p>
            <a:p>
              <a:pPr marL="342900" indent="-342900">
                <a:lnSpc>
                  <a:spcPct val="120000"/>
                </a:lnSpc>
              </a:pPr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정보나 데이터가 보여지는 영역에 해당되며 부분적으로 다른</a:t>
              </a:r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페이지로 이동하는 링크를 포함한다</a:t>
              </a:r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.</a:t>
              </a:r>
            </a:p>
            <a:p>
              <a:pPr marL="342900" indent="-342900">
                <a:lnSpc>
                  <a:spcPct val="120000"/>
                </a:lnSpc>
              </a:pPr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타이틀</a:t>
              </a:r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, </a:t>
              </a:r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버튼</a:t>
              </a:r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, </a:t>
              </a:r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목록</a:t>
              </a:r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, </a:t>
              </a:r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상세화면</a:t>
              </a:r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, </a:t>
              </a:r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팝업 등 실제 </a:t>
              </a:r>
              <a:r>
                <a:rPr lang="ko-KR" altLang="en-US" sz="9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컨텐츠가</a:t>
              </a:r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구현된다</a:t>
              </a:r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.</a:t>
              </a:r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endPara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342900" indent="-342900">
                <a:lnSpc>
                  <a:spcPct val="120000"/>
                </a:lnSpc>
              </a:pP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342900" indent="-342900">
                <a:lnSpc>
                  <a:spcPct val="120000"/>
                </a:lnSpc>
              </a:pPr>
              <a:r>
                <a:rPr lang="en-US" altLang="ko-KR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History Area</a:t>
              </a:r>
            </a:p>
            <a:p>
              <a:pPr marL="342900" indent="-342900">
                <a:lnSpc>
                  <a:spcPct val="120000"/>
                </a:lnSpc>
              </a:pPr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탭을 이용하여 지난 조회이력들로 돌아갈 수 있다</a:t>
              </a:r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.</a:t>
              </a:r>
            </a:p>
          </p:txBody>
        </p:sp>
        <p:sp>
          <p:nvSpPr>
            <p:cNvPr id="6" name="Oval 56"/>
            <p:cNvSpPr>
              <a:spLocks noChangeArrowheads="1"/>
            </p:cNvSpPr>
            <p:nvPr/>
          </p:nvSpPr>
          <p:spPr bwMode="auto">
            <a:xfrm>
              <a:off x="395536" y="4447654"/>
              <a:ext cx="177800" cy="1778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n-ea"/>
                </a:rPr>
                <a:t>1</a:t>
              </a:r>
            </a:p>
          </p:txBody>
        </p:sp>
        <p:sp>
          <p:nvSpPr>
            <p:cNvPr id="7" name="Oval 56"/>
            <p:cNvSpPr>
              <a:spLocks noChangeArrowheads="1"/>
            </p:cNvSpPr>
            <p:nvPr/>
          </p:nvSpPr>
          <p:spPr bwMode="auto">
            <a:xfrm>
              <a:off x="395536" y="4988659"/>
              <a:ext cx="177800" cy="1778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n-ea"/>
                </a:rPr>
                <a:t>2</a:t>
              </a:r>
            </a:p>
          </p:txBody>
        </p:sp>
        <p:sp>
          <p:nvSpPr>
            <p:cNvPr id="8" name="Oval 56"/>
            <p:cNvSpPr>
              <a:spLocks noChangeArrowheads="1"/>
            </p:cNvSpPr>
            <p:nvPr/>
          </p:nvSpPr>
          <p:spPr bwMode="auto">
            <a:xfrm>
              <a:off x="395536" y="5715859"/>
              <a:ext cx="177800" cy="17621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n-ea"/>
                </a:rPr>
                <a:t>3</a:t>
              </a: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323528" y="1663200"/>
            <a:ext cx="8568952" cy="3240360"/>
            <a:chOff x="323528" y="1700808"/>
            <a:chExt cx="8568952" cy="3240360"/>
          </a:xfrm>
        </p:grpSpPr>
        <p:pic>
          <p:nvPicPr>
            <p:cNvPr id="41" name="그림 40" descr="sub_list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528" y="1700808"/>
              <a:ext cx="8568952" cy="3096344"/>
            </a:xfrm>
            <a:prstGeom prst="rect">
              <a:avLst/>
            </a:prstGeom>
          </p:spPr>
        </p:pic>
        <p:sp>
          <p:nvSpPr>
            <p:cNvPr id="14" name="Rectangle 53"/>
            <p:cNvSpPr>
              <a:spLocks noChangeArrowheads="1"/>
            </p:cNvSpPr>
            <p:nvPr/>
          </p:nvSpPr>
          <p:spPr bwMode="auto">
            <a:xfrm>
              <a:off x="323528" y="1700808"/>
              <a:ext cx="8568952" cy="216024"/>
            </a:xfrm>
            <a:prstGeom prst="rect">
              <a:avLst/>
            </a:prstGeom>
            <a:solidFill>
              <a:srgbClr val="FFFF00">
                <a:alpha val="44000"/>
              </a:srgbClr>
            </a:solidFill>
            <a:ln w="19050" algn="ctr">
              <a:noFill/>
              <a:miter lim="800000"/>
              <a:headEnd/>
              <a:tailEnd/>
            </a:ln>
          </p:spPr>
          <p:txBody>
            <a:bodyPr wrap="none" lIns="54000" rIns="54000" anchor="ctr"/>
            <a:lstStyle/>
            <a:p>
              <a:endParaRPr lang="ko-KR" altLang="en-US" sz="1000">
                <a:solidFill>
                  <a:schemeClr val="tx1">
                    <a:alpha val="46000"/>
                  </a:schemeClr>
                </a:solidFill>
                <a:latin typeface="+mn-ea"/>
              </a:endParaRPr>
            </a:p>
          </p:txBody>
        </p:sp>
        <p:sp>
          <p:nvSpPr>
            <p:cNvPr id="16" name="Rectangle 53"/>
            <p:cNvSpPr>
              <a:spLocks noChangeArrowheads="1"/>
            </p:cNvSpPr>
            <p:nvPr/>
          </p:nvSpPr>
          <p:spPr bwMode="auto">
            <a:xfrm>
              <a:off x="323528" y="4701600"/>
              <a:ext cx="8567887" cy="216024"/>
            </a:xfrm>
            <a:prstGeom prst="rect">
              <a:avLst/>
            </a:prstGeom>
            <a:solidFill>
              <a:srgbClr val="7030A0">
                <a:alpha val="39000"/>
              </a:srgbClr>
            </a:solidFill>
            <a:ln w="38100" algn="ctr">
              <a:noFill/>
              <a:miter lim="800000"/>
              <a:headEnd/>
              <a:tailEnd/>
            </a:ln>
          </p:spPr>
          <p:txBody>
            <a:bodyPr wrap="none" lIns="54000" rIns="54000" anchor="ctr"/>
            <a:lstStyle/>
            <a:p>
              <a:endParaRPr lang="ko-KR" altLang="en-US" sz="1000" dirty="0">
                <a:latin typeface="+mn-ea"/>
              </a:endParaRPr>
            </a:p>
          </p:txBody>
        </p:sp>
        <p:sp>
          <p:nvSpPr>
            <p:cNvPr id="18" name="TextBox 56"/>
            <p:cNvSpPr txBox="1">
              <a:spLocks noChangeArrowheads="1"/>
            </p:cNvSpPr>
            <p:nvPr/>
          </p:nvSpPr>
          <p:spPr bwMode="auto">
            <a:xfrm>
              <a:off x="3981064" y="1700808"/>
              <a:ext cx="950976" cy="253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GNB Area</a:t>
              </a:r>
              <a:endPara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20" name="TextBox 58"/>
            <p:cNvSpPr txBox="1">
              <a:spLocks noChangeArrowheads="1"/>
            </p:cNvSpPr>
            <p:nvPr/>
          </p:nvSpPr>
          <p:spPr bwMode="auto">
            <a:xfrm>
              <a:off x="3866367" y="4687252"/>
              <a:ext cx="1266825" cy="253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History Area</a:t>
              </a:r>
              <a:endPara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21" name="Rectangle 53"/>
            <p:cNvSpPr>
              <a:spLocks noChangeArrowheads="1"/>
            </p:cNvSpPr>
            <p:nvPr/>
          </p:nvSpPr>
          <p:spPr bwMode="auto">
            <a:xfrm>
              <a:off x="323528" y="1916832"/>
              <a:ext cx="8568952" cy="2786400"/>
            </a:xfrm>
            <a:prstGeom prst="rect">
              <a:avLst/>
            </a:prstGeom>
            <a:solidFill>
              <a:srgbClr val="00B050">
                <a:alpha val="16000"/>
              </a:srgbClr>
            </a:solidFill>
            <a:ln w="38100" algn="ctr">
              <a:noFill/>
              <a:miter lim="800000"/>
              <a:headEnd/>
              <a:tailEnd/>
            </a:ln>
          </p:spPr>
          <p:txBody>
            <a:bodyPr wrap="none" lIns="54000" rIns="54000" anchor="ctr"/>
            <a:lstStyle/>
            <a:p>
              <a:endParaRPr lang="ko-KR" altLang="en-US" sz="1000">
                <a:latin typeface="+mn-ea"/>
              </a:endParaRPr>
            </a:p>
          </p:txBody>
        </p:sp>
        <p:sp>
          <p:nvSpPr>
            <p:cNvPr id="24" name="Oval 56"/>
            <p:cNvSpPr>
              <a:spLocks noChangeArrowheads="1"/>
            </p:cNvSpPr>
            <p:nvPr/>
          </p:nvSpPr>
          <p:spPr bwMode="auto">
            <a:xfrm>
              <a:off x="3866367" y="1739032"/>
              <a:ext cx="177800" cy="1778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n-ea"/>
                </a:rPr>
                <a:t>1</a:t>
              </a:r>
            </a:p>
          </p:txBody>
        </p:sp>
        <p:sp>
          <p:nvSpPr>
            <p:cNvPr id="26" name="Oval 56"/>
            <p:cNvSpPr>
              <a:spLocks noChangeArrowheads="1"/>
            </p:cNvSpPr>
            <p:nvPr/>
          </p:nvSpPr>
          <p:spPr bwMode="auto">
            <a:xfrm>
              <a:off x="3722351" y="4725144"/>
              <a:ext cx="177800" cy="1778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n-ea"/>
                </a:rPr>
                <a:t>3</a:t>
              </a:r>
            </a:p>
          </p:txBody>
        </p:sp>
        <p:sp>
          <p:nvSpPr>
            <p:cNvPr id="22" name="TextBox 63"/>
            <p:cNvSpPr txBox="1">
              <a:spLocks noChangeArrowheads="1"/>
            </p:cNvSpPr>
            <p:nvPr/>
          </p:nvSpPr>
          <p:spPr bwMode="auto">
            <a:xfrm>
              <a:off x="3909056" y="2564904"/>
              <a:ext cx="1239008" cy="253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Contents Area</a:t>
              </a:r>
              <a:endPara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25" name="Oval 56"/>
            <p:cNvSpPr>
              <a:spLocks noChangeArrowheads="1"/>
            </p:cNvSpPr>
            <p:nvPr/>
          </p:nvSpPr>
          <p:spPr bwMode="auto">
            <a:xfrm>
              <a:off x="3781684" y="2595066"/>
              <a:ext cx="177800" cy="1778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n-ea"/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 descr="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988840"/>
            <a:ext cx="8619356" cy="4464496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100800" y="108000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03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28000" y="93600"/>
            <a:ext cx="3599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Style Guide</a:t>
            </a:r>
            <a:endParaRPr lang="ko-KR" altLang="en-US" sz="1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38092" y="836712"/>
            <a:ext cx="8654388" cy="900000"/>
          </a:xfrm>
          <a:prstGeom prst="roundRect">
            <a:avLst>
              <a:gd name="adj" fmla="val 2241"/>
            </a:avLst>
          </a:prstGeom>
          <a:solidFill>
            <a:schemeClr val="bg1">
              <a:lumMod val="95000"/>
              <a:alpha val="76000"/>
            </a:schemeClr>
          </a:solidFill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anchor="t"/>
          <a:lstStyle>
            <a:defPPr>
              <a:defRPr lang="ko-KR"/>
            </a:defPPr>
            <a:lvl1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None/>
              <a:defRPr/>
            </a:pPr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본 가이드는 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Contents Area</a:t>
            </a:r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에 구현되는 컨텐츠들을 </a:t>
            </a:r>
            <a:r>
              <a:rPr lang="ko-KR" altLang="en-US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카테고리별로</a:t>
            </a:r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나누어 정리하였다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  <a:buNone/>
              <a:defRPr/>
            </a:pP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</a:t>
            </a:r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프로젝트 투입 시 </a:t>
            </a:r>
            <a:r>
              <a:rPr lang="ko-KR" altLang="en-US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디자인팀에서</a:t>
            </a:r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제작한 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Style Guide</a:t>
            </a:r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ver1.0</a:t>
            </a:r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을 배포하여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카테고리를 선택해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사용한다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 </a:t>
            </a:r>
          </a:p>
          <a:p>
            <a:pPr>
              <a:lnSpc>
                <a:spcPct val="130000"/>
              </a:lnSpc>
              <a:buNone/>
              <a:defRPr/>
            </a:pP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PM</a:t>
            </a:r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은 이 문서를 모든 개발자와 </a:t>
            </a:r>
            <a:r>
              <a:rPr lang="ko-KR" altLang="en-US" sz="1050" b="1" dirty="0" smtClean="0">
                <a:solidFill>
                  <a:srgbClr val="F04619"/>
                </a:solidFill>
                <a:latin typeface="+mn-ea"/>
              </a:rPr>
              <a:t>반드시 공유하고</a:t>
            </a:r>
            <a:r>
              <a:rPr lang="en-US" altLang="ko-KR" sz="1050" b="1" dirty="0" smtClean="0">
                <a:solidFill>
                  <a:srgbClr val="F04619"/>
                </a:solidFill>
                <a:latin typeface="+mn-ea"/>
              </a:rPr>
              <a:t>,</a:t>
            </a:r>
            <a:r>
              <a:rPr lang="ko-KR" altLang="en-US" sz="1050" b="1" dirty="0" smtClean="0">
                <a:solidFill>
                  <a:srgbClr val="F04619"/>
                </a:solidFill>
                <a:latin typeface="+mn-ea"/>
              </a:rPr>
              <a:t> 충분히 숙지</a:t>
            </a:r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하여 일관된 인터페이스를 구축하도록 한다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</a:t>
            </a:r>
            <a:endParaRPr lang="en-US" altLang="ko-KR" sz="105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835696" y="3068960"/>
            <a:ext cx="6840760" cy="1296144"/>
          </a:xfrm>
          <a:prstGeom prst="rect">
            <a:avLst/>
          </a:prstGeom>
          <a:noFill/>
          <a:ln w="6350">
            <a:solidFill>
              <a:srgbClr val="F0461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6948264" y="3068960"/>
            <a:ext cx="1728192" cy="230832"/>
          </a:xfrm>
          <a:prstGeom prst="rect">
            <a:avLst/>
          </a:prstGeom>
          <a:solidFill>
            <a:srgbClr val="F04619"/>
          </a:solidFill>
          <a:ln>
            <a:noFill/>
          </a:ln>
        </p:spPr>
        <p:txBody>
          <a:bodyPr wrap="square" tIns="0" rtlCol="0" anchor="t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800" b="1" dirty="0" smtClean="0">
                <a:solidFill>
                  <a:schemeClr val="bg1"/>
                </a:solidFill>
                <a:latin typeface="+mn-ea"/>
              </a:rPr>
              <a:t>예시화면을 통해 작업화면 확인 </a:t>
            </a:r>
            <a:endParaRPr lang="en-US" altLang="ko-KR" sz="80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835696" y="4421510"/>
            <a:ext cx="6840760" cy="1167730"/>
          </a:xfrm>
          <a:prstGeom prst="rect">
            <a:avLst/>
          </a:prstGeom>
          <a:noFill/>
          <a:ln w="6350">
            <a:solidFill>
              <a:srgbClr val="F0461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7308304" y="4437112"/>
            <a:ext cx="1368152" cy="230400"/>
          </a:xfrm>
          <a:prstGeom prst="rect">
            <a:avLst/>
          </a:prstGeom>
          <a:solidFill>
            <a:srgbClr val="F04619"/>
          </a:solidFill>
          <a:ln>
            <a:noFill/>
          </a:ln>
        </p:spPr>
        <p:txBody>
          <a:bodyPr wrap="square" tIns="0" rtlCol="0" anchor="t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800" b="1" dirty="0" smtClean="0">
                <a:solidFill>
                  <a:schemeClr val="bg1"/>
                </a:solidFill>
                <a:latin typeface="+mn-ea"/>
              </a:rPr>
              <a:t>위 화면에 대한 코드 복사</a:t>
            </a:r>
            <a:endParaRPr lang="en-US" altLang="ko-KR" sz="8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40271" y="2348880"/>
            <a:ext cx="1207393" cy="3672408"/>
          </a:xfrm>
          <a:prstGeom prst="rect">
            <a:avLst/>
          </a:prstGeom>
          <a:noFill/>
          <a:ln w="6350">
            <a:solidFill>
              <a:srgbClr val="F0461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38400" y="5805264"/>
            <a:ext cx="1008000" cy="230832"/>
          </a:xfrm>
          <a:prstGeom prst="rect">
            <a:avLst/>
          </a:prstGeom>
          <a:solidFill>
            <a:srgbClr val="F04619"/>
          </a:solidFill>
          <a:ln>
            <a:noFill/>
          </a:ln>
        </p:spPr>
        <p:txBody>
          <a:bodyPr wrap="square" tIns="0" rtlCol="0" anchor="t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800" b="1" dirty="0" smtClean="0">
                <a:solidFill>
                  <a:schemeClr val="bg1"/>
                </a:solidFill>
                <a:latin typeface="+mn-ea"/>
              </a:rPr>
              <a:t>카테고리 분류</a:t>
            </a:r>
            <a:endParaRPr lang="en-US" altLang="ko-KR" sz="80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35696" y="5659760"/>
            <a:ext cx="6840760" cy="289520"/>
          </a:xfrm>
          <a:prstGeom prst="rect">
            <a:avLst/>
          </a:prstGeom>
          <a:noFill/>
          <a:ln w="6350">
            <a:solidFill>
              <a:srgbClr val="F0461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308456" y="5659760"/>
            <a:ext cx="1368000" cy="207044"/>
          </a:xfrm>
          <a:prstGeom prst="rect">
            <a:avLst/>
          </a:prstGeom>
          <a:solidFill>
            <a:srgbClr val="F04619"/>
          </a:solidFill>
          <a:ln>
            <a:noFill/>
          </a:ln>
        </p:spPr>
        <p:txBody>
          <a:bodyPr wrap="square" tIns="0" rtlCol="0" anchor="t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bg1"/>
                </a:solidFill>
                <a:latin typeface="+mn-ea"/>
              </a:rPr>
              <a:t>주의할 점 및 세부설명</a:t>
            </a:r>
            <a:endParaRPr lang="en-US" altLang="ko-KR" sz="80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21961" y="136800"/>
            <a:ext cx="39414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3C6FF"/>
                </a:solidFill>
                <a:latin typeface="+mn-ea"/>
                <a:ea typeface="+mn-ea"/>
              </a:rPr>
              <a:t>기본</a:t>
            </a:r>
            <a:endParaRPr lang="ko-KR" altLang="en-US" sz="15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3C6FF"/>
              </a:solidFill>
              <a:latin typeface="+mn-ea"/>
              <a:ea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267744" y="227982"/>
            <a:ext cx="0" cy="158826"/>
          </a:xfrm>
          <a:prstGeom prst="line">
            <a:avLst/>
          </a:prstGeom>
          <a:ln>
            <a:solidFill>
              <a:srgbClr val="03C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/>
          <p:cNvSpPr txBox="1"/>
          <p:nvPr/>
        </p:nvSpPr>
        <p:spPr>
          <a:xfrm>
            <a:off x="100800" y="108000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03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828000" y="93600"/>
            <a:ext cx="5435422" cy="369332"/>
            <a:chOff x="828000" y="93600"/>
            <a:chExt cx="5435422" cy="369332"/>
          </a:xfrm>
        </p:grpSpPr>
        <p:grpSp>
          <p:nvGrpSpPr>
            <p:cNvPr id="59" name="그룹 32"/>
            <p:cNvGrpSpPr/>
            <p:nvPr/>
          </p:nvGrpSpPr>
          <p:grpSpPr>
            <a:xfrm>
              <a:off x="2267744" y="136800"/>
              <a:ext cx="3995678" cy="323165"/>
              <a:chOff x="1458862" y="305809"/>
              <a:chExt cx="3995678" cy="323165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1513079" y="305809"/>
                <a:ext cx="394146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03C6FF"/>
                    </a:solidFill>
                    <a:latin typeface="+mn-ea"/>
                  </a:rPr>
                  <a:t>카테고리 분류기준</a:t>
                </a:r>
                <a:endParaRPr lang="ko-KR" altLang="en-US" sz="15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3C6FF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62" name="직선 연결선 61"/>
              <p:cNvCxnSpPr/>
              <p:nvPr/>
            </p:nvCxnSpPr>
            <p:spPr>
              <a:xfrm>
                <a:off x="1458862" y="396991"/>
                <a:ext cx="0" cy="158826"/>
              </a:xfrm>
              <a:prstGeom prst="line">
                <a:avLst/>
              </a:prstGeom>
              <a:ln>
                <a:solidFill>
                  <a:srgbClr val="03C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828000" y="93600"/>
              <a:ext cx="3599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Style Guide</a:t>
              </a:r>
              <a:endPara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</p:grpSp>
      <p:pic>
        <p:nvPicPr>
          <p:cNvPr id="63" name="그림 62" descr="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777" y="980728"/>
            <a:ext cx="2190007" cy="5447506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3218400" y="1340768"/>
            <a:ext cx="5602072" cy="446276"/>
          </a:xfrm>
          <a:prstGeom prst="rect">
            <a:avLst/>
          </a:prstGeom>
          <a:noFill/>
          <a:ln>
            <a:noFill/>
          </a:ln>
        </p:spPr>
        <p:txBody>
          <a:bodyPr wrap="square" tIns="0" rtlCol="0" anchor="t">
            <a:spAutoFit/>
          </a:bodyPr>
          <a:lstStyle/>
          <a:p>
            <a:pPr marL="228600" indent="-228600" fontAlgn="base">
              <a:lnSpc>
                <a:spcPct val="130000"/>
              </a:lnSpc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1)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해상도 및 브라우저 환경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화면구조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CSS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위치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폰트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등에 대한 정의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indent="-228600" fontAlgn="base">
              <a:lnSpc>
                <a:spcPct val="130000"/>
              </a:lnSpc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2)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목록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상세화면에서 공통으로 적용되는 타이틀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html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코드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인풋박스 사이즈</a:t>
            </a:r>
            <a:r>
              <a:rPr lang="en-US" altLang="ko-KR" sz="1000" dirty="0" smtClean="0">
                <a:solidFill>
                  <a:srgbClr val="F04619"/>
                </a:solidFill>
                <a:latin typeface="+mn-ea"/>
              </a:rPr>
              <a:t> 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2339752" y="1556792"/>
            <a:ext cx="900000" cy="0"/>
          </a:xfrm>
          <a:prstGeom prst="straightConnector1">
            <a:avLst/>
          </a:prstGeom>
          <a:ln w="3175">
            <a:solidFill>
              <a:srgbClr val="F0461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218400" y="1772816"/>
            <a:ext cx="5602072" cy="224164"/>
          </a:xfrm>
          <a:prstGeom prst="rect">
            <a:avLst/>
          </a:prstGeom>
          <a:noFill/>
          <a:ln>
            <a:noFill/>
          </a:ln>
        </p:spPr>
        <p:txBody>
          <a:bodyPr wrap="square" tIns="0" rtlCol="0" anchor="t">
            <a:spAutoFit/>
          </a:bodyPr>
          <a:lstStyle/>
          <a:p>
            <a:pPr marL="228600" indent="-228600" fontAlgn="base">
              <a:lnSpc>
                <a:spcPct val="130000"/>
              </a:lnSpc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목록화면의 검색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확장검색 포함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영역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jqgrid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테이블</a:t>
            </a:r>
          </a:p>
        </p:txBody>
      </p:sp>
      <p:cxnSp>
        <p:nvCxnSpPr>
          <p:cNvPr id="69" name="직선 화살표 연결선 68"/>
          <p:cNvCxnSpPr/>
          <p:nvPr/>
        </p:nvCxnSpPr>
        <p:spPr>
          <a:xfrm>
            <a:off x="2339752" y="1890167"/>
            <a:ext cx="900000" cy="0"/>
          </a:xfrm>
          <a:prstGeom prst="straightConnector1">
            <a:avLst/>
          </a:prstGeom>
          <a:ln w="3175">
            <a:solidFill>
              <a:srgbClr val="F0461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218400" y="3108598"/>
            <a:ext cx="5602072" cy="646331"/>
          </a:xfrm>
          <a:prstGeom prst="rect">
            <a:avLst/>
          </a:prstGeom>
          <a:noFill/>
          <a:ln>
            <a:noFill/>
          </a:ln>
        </p:spPr>
        <p:txBody>
          <a:bodyPr wrap="square" tIns="0" rtlCol="0" anchor="t">
            <a:spAutoFit/>
          </a:bodyPr>
          <a:lstStyle/>
          <a:p>
            <a:pPr marL="228600" indent="-228600" fontAlgn="base">
              <a:lnSpc>
                <a:spcPct val="130000"/>
              </a:lnSpc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1)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통계화면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탭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파일첨부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페이징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등 상세화면에서 부가적으로 들어가는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indent="-228600" fontAlgn="base">
              <a:lnSpc>
                <a:spcPct val="130000"/>
              </a:lnSpc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2)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설명문구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CSS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스타일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로딩바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28600" indent="-228600" fontAlgn="base">
              <a:lnSpc>
                <a:spcPct val="130000"/>
              </a:lnSpc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3)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통계 혹은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Dashboard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에 사용하는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Chart </a:t>
            </a:r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Colorchip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Guide 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2339752" y="3225949"/>
            <a:ext cx="900000" cy="0"/>
          </a:xfrm>
          <a:prstGeom prst="straightConnector1">
            <a:avLst/>
          </a:prstGeom>
          <a:ln w="3175">
            <a:solidFill>
              <a:srgbClr val="F0461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218400" y="4546873"/>
            <a:ext cx="5602072" cy="224164"/>
          </a:xfrm>
          <a:prstGeom prst="rect">
            <a:avLst/>
          </a:prstGeom>
          <a:noFill/>
          <a:ln>
            <a:noFill/>
          </a:ln>
        </p:spPr>
        <p:txBody>
          <a:bodyPr wrap="square" tIns="0" rtlCol="0" anchor="t">
            <a:spAutoFit/>
          </a:bodyPr>
          <a:lstStyle/>
          <a:p>
            <a:pPr marL="228600" indent="-228600" fontAlgn="base">
              <a:lnSpc>
                <a:spcPct val="130000"/>
              </a:lnSpc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윈도우 팝업 가이드와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레이어팝업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2339752" y="4664224"/>
            <a:ext cx="900000" cy="0"/>
          </a:xfrm>
          <a:prstGeom prst="straightConnector1">
            <a:avLst/>
          </a:prstGeom>
          <a:ln w="3175">
            <a:solidFill>
              <a:srgbClr val="F0461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218400" y="4861198"/>
            <a:ext cx="5602072" cy="224164"/>
          </a:xfrm>
          <a:prstGeom prst="rect">
            <a:avLst/>
          </a:prstGeom>
          <a:noFill/>
          <a:ln>
            <a:noFill/>
          </a:ln>
        </p:spPr>
        <p:txBody>
          <a:bodyPr wrap="square" tIns="0" rtlCol="0" anchor="t">
            <a:spAutoFit/>
          </a:bodyPr>
          <a:lstStyle/>
          <a:p>
            <a:pPr marL="228600" indent="-228600" fontAlgn="base">
              <a:lnSpc>
                <a:spcPct val="130000"/>
              </a:lnSpc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종류 및 위치에 따른 버튼 가이드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2339752" y="4978549"/>
            <a:ext cx="900000" cy="0"/>
          </a:xfrm>
          <a:prstGeom prst="straightConnector1">
            <a:avLst/>
          </a:prstGeom>
          <a:ln w="3175">
            <a:solidFill>
              <a:srgbClr val="F0461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218400" y="5185048"/>
            <a:ext cx="5602072" cy="224164"/>
          </a:xfrm>
          <a:prstGeom prst="rect">
            <a:avLst/>
          </a:prstGeom>
          <a:noFill/>
          <a:ln>
            <a:noFill/>
          </a:ln>
        </p:spPr>
        <p:txBody>
          <a:bodyPr wrap="square" tIns="0" rtlCol="0" anchor="t">
            <a:spAutoFit/>
          </a:bodyPr>
          <a:lstStyle/>
          <a:p>
            <a:pPr marL="228600" indent="-228600" fontAlgn="base">
              <a:lnSpc>
                <a:spcPct val="130000"/>
              </a:lnSpc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일반 게시판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공지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댓글기능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포함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가이드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77" name="직선 화살표 연결선 76"/>
          <p:cNvCxnSpPr/>
          <p:nvPr/>
        </p:nvCxnSpPr>
        <p:spPr>
          <a:xfrm>
            <a:off x="2339752" y="5302399"/>
            <a:ext cx="900000" cy="0"/>
          </a:xfrm>
          <a:prstGeom prst="straightConnector1">
            <a:avLst/>
          </a:prstGeom>
          <a:ln w="3175">
            <a:solidFill>
              <a:srgbClr val="F0461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800" y="108000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03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828000" y="93600"/>
            <a:ext cx="5435422" cy="369332"/>
            <a:chOff x="828000" y="93600"/>
            <a:chExt cx="5435422" cy="369332"/>
          </a:xfrm>
        </p:grpSpPr>
        <p:grpSp>
          <p:nvGrpSpPr>
            <p:cNvPr id="4" name="그룹 32"/>
            <p:cNvGrpSpPr/>
            <p:nvPr/>
          </p:nvGrpSpPr>
          <p:grpSpPr>
            <a:xfrm>
              <a:off x="2267744" y="136800"/>
              <a:ext cx="3995678" cy="323165"/>
              <a:chOff x="1458862" y="305809"/>
              <a:chExt cx="3995678" cy="323165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513079" y="305809"/>
                <a:ext cx="394146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03C6FF"/>
                    </a:solidFill>
                    <a:latin typeface="+mn-ea"/>
                    <a:ea typeface="+mn-ea"/>
                  </a:rPr>
                  <a:t>폰트</a:t>
                </a:r>
                <a:endParaRPr lang="ko-KR" altLang="en-US" sz="15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3C6FF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7" name="직선 연결선 6"/>
              <p:cNvCxnSpPr/>
              <p:nvPr/>
            </p:nvCxnSpPr>
            <p:spPr>
              <a:xfrm>
                <a:off x="1458862" y="396991"/>
                <a:ext cx="0" cy="158826"/>
              </a:xfrm>
              <a:prstGeom prst="line">
                <a:avLst/>
              </a:prstGeom>
              <a:ln>
                <a:solidFill>
                  <a:srgbClr val="03C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/>
            <p:cNvSpPr txBox="1"/>
            <p:nvPr/>
          </p:nvSpPr>
          <p:spPr>
            <a:xfrm>
              <a:off x="828000" y="93600"/>
              <a:ext cx="3599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Style Guide</a:t>
              </a:r>
              <a:endPara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</p:grpSp>
      <p:pic>
        <p:nvPicPr>
          <p:cNvPr id="9" name="그림 8" descr="대메뉴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2661473"/>
            <a:ext cx="7416824" cy="335479"/>
          </a:xfrm>
          <a:prstGeom prst="rect">
            <a:avLst/>
          </a:prstGeom>
        </p:spPr>
      </p:pic>
      <p:pic>
        <p:nvPicPr>
          <p:cNvPr id="21" name="그림 20" descr="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6574" y="3567583"/>
            <a:ext cx="1213098" cy="226839"/>
          </a:xfrm>
          <a:prstGeom prst="rect">
            <a:avLst/>
          </a:prstGeom>
        </p:spPr>
      </p:pic>
      <p:sp>
        <p:nvSpPr>
          <p:cNvPr id="23" name="모서리가 둥근 직사각형 22"/>
          <p:cNvSpPr/>
          <p:nvPr/>
        </p:nvSpPr>
        <p:spPr>
          <a:xfrm>
            <a:off x="238092" y="836712"/>
            <a:ext cx="8654388" cy="698400"/>
          </a:xfrm>
          <a:prstGeom prst="roundRect">
            <a:avLst>
              <a:gd name="adj" fmla="val 2241"/>
            </a:avLst>
          </a:prstGeom>
          <a:solidFill>
            <a:schemeClr val="bg1">
              <a:lumMod val="95000"/>
              <a:alpha val="76000"/>
            </a:schemeClr>
          </a:solidFill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anchor="t"/>
          <a:lstStyle>
            <a:defPPr>
              <a:defRPr lang="ko-KR"/>
            </a:defPPr>
            <a:lvl1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None/>
              <a:defRPr/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</a:t>
            </a:r>
            <a:r>
              <a:rPr lang="ko-KR" altLang="en-US" sz="1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모든화면의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기본폰트는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[ </a:t>
            </a:r>
            <a:r>
              <a:rPr lang="ko-KR" altLang="en-US" sz="1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맑은고딕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12px #444444 ]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로 한다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  <a:buNone/>
              <a:defRPr/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또한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포인트 컬러 사용시 메타에서 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color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에</a:t>
            </a:r>
            <a:r>
              <a:rPr lang="ko-KR" altLang="en-US" sz="1000" b="1" dirty="0" smtClean="0">
                <a:solidFill>
                  <a:srgbClr val="F04619"/>
                </a:solidFill>
                <a:latin typeface="+mn-ea"/>
              </a:rPr>
              <a:t> </a:t>
            </a:r>
            <a:r>
              <a:rPr lang="en-US" altLang="ko-KR" sz="1000" b="1" dirty="0" smtClean="0">
                <a:solidFill>
                  <a:srgbClr val="F04619"/>
                </a:solidFill>
                <a:latin typeface="+mn-ea"/>
              </a:rPr>
              <a:t>font color=”red”</a:t>
            </a:r>
            <a:r>
              <a:rPr lang="ko-KR" altLang="en-US" sz="1000" b="1" dirty="0" smtClean="0">
                <a:solidFill>
                  <a:srgbClr val="F04619"/>
                </a:solidFill>
                <a:latin typeface="+mn-ea"/>
              </a:rPr>
              <a:t>로 사용하지 말고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 위 포인트 컬러의 클래스를 사용한다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 </a:t>
            </a:r>
          </a:p>
        </p:txBody>
      </p:sp>
      <p:pic>
        <p:nvPicPr>
          <p:cNvPr id="24" name="그림 23" descr="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5536" y="5877272"/>
            <a:ext cx="2768963" cy="33297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51520" y="1628800"/>
            <a:ext cx="8712968" cy="480131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포인트컬러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 : </a:t>
            </a:r>
            <a:r>
              <a:rPr lang="ko-KR" alt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맑은고딕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12px </a:t>
            </a:r>
            <a:r>
              <a:rPr lang="en-US" altLang="ko-KR" sz="900" b="1" dirty="0" smtClean="0">
                <a:solidFill>
                  <a:srgbClr val="DB482B"/>
                </a:solidFill>
                <a:latin typeface="+mn-ea"/>
              </a:rPr>
              <a:t>#db482b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 / </a:t>
            </a:r>
            <a:r>
              <a:rPr lang="ko-KR" alt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클래스명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txt-color01</a:t>
            </a:r>
          </a:p>
          <a:p>
            <a:pPr>
              <a:lnSpc>
                <a:spcPct val="140000"/>
              </a:lnSpc>
            </a:pP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포인트컬러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 : </a:t>
            </a:r>
            <a:r>
              <a:rPr lang="ko-KR" alt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맑은고딕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12px </a:t>
            </a:r>
            <a:r>
              <a:rPr lang="en-US" altLang="ko-KR" sz="900" b="1" dirty="0" smtClean="0">
                <a:solidFill>
                  <a:srgbClr val="4B6AA9"/>
                </a:solidFill>
                <a:latin typeface="+mn-ea"/>
              </a:rPr>
              <a:t>#4b6aa9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 / </a:t>
            </a:r>
            <a:r>
              <a:rPr lang="ko-KR" alt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클래스명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txt-color02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65998" y="2313747"/>
            <a:ext cx="7474354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018ABB"/>
                </a:solidFill>
                <a:latin typeface="+mn-ea"/>
              </a:rPr>
              <a:t>1) </a:t>
            </a:r>
            <a:r>
              <a:rPr lang="ko-KR" altLang="en-US" sz="1000" b="1" dirty="0" smtClean="0">
                <a:solidFill>
                  <a:srgbClr val="018ABB"/>
                </a:solidFill>
                <a:latin typeface="+mn-ea"/>
              </a:rPr>
              <a:t>상단 </a:t>
            </a:r>
            <a:r>
              <a:rPr lang="en-US" altLang="ko-KR" sz="1000" b="1" dirty="0" smtClean="0">
                <a:solidFill>
                  <a:srgbClr val="018ABB"/>
                </a:solidFill>
                <a:latin typeface="+mn-ea"/>
              </a:rPr>
              <a:t>GNB </a:t>
            </a:r>
            <a:r>
              <a:rPr lang="ko-KR" altLang="en-US" sz="1000" b="1" dirty="0" err="1" smtClean="0">
                <a:solidFill>
                  <a:srgbClr val="018ABB"/>
                </a:solidFill>
                <a:latin typeface="+mn-ea"/>
              </a:rPr>
              <a:t>대메뉴</a:t>
            </a:r>
            <a:r>
              <a:rPr lang="ko-KR" altLang="en-US" sz="1000" b="1" dirty="0" smtClean="0">
                <a:solidFill>
                  <a:srgbClr val="018ABB"/>
                </a:solidFill>
                <a:latin typeface="+mn-ea"/>
              </a:rPr>
              <a:t> </a:t>
            </a:r>
            <a:r>
              <a:rPr lang="en-US" altLang="ko-KR" sz="1000" b="1" dirty="0" smtClean="0">
                <a:solidFill>
                  <a:srgbClr val="018ABB"/>
                </a:solidFill>
                <a:latin typeface="+mn-ea"/>
              </a:rPr>
              <a:t>: </a:t>
            </a:r>
            <a:r>
              <a:rPr lang="ko-KR" altLang="en-US" sz="1000" b="1" dirty="0" err="1" smtClean="0">
                <a:solidFill>
                  <a:srgbClr val="018ABB"/>
                </a:solidFill>
                <a:latin typeface="+mn-ea"/>
              </a:rPr>
              <a:t>맑은고딕</a:t>
            </a:r>
            <a:r>
              <a:rPr lang="ko-KR" altLang="en-US" sz="1000" b="1" dirty="0" smtClean="0">
                <a:solidFill>
                  <a:srgbClr val="018ABB"/>
                </a:solidFill>
                <a:latin typeface="+mn-ea"/>
              </a:rPr>
              <a:t> </a:t>
            </a:r>
            <a:r>
              <a:rPr lang="en-US" altLang="ko-KR" sz="1000" b="1" dirty="0" smtClean="0">
                <a:solidFill>
                  <a:srgbClr val="018ABB"/>
                </a:solidFill>
                <a:latin typeface="+mn-ea"/>
              </a:rPr>
              <a:t>Bold 15px (</a:t>
            </a:r>
            <a:r>
              <a:rPr lang="ko-KR" altLang="en-US" sz="1000" b="1" dirty="0" smtClean="0">
                <a:solidFill>
                  <a:srgbClr val="018ABB"/>
                </a:solidFill>
                <a:latin typeface="+mn-ea"/>
              </a:rPr>
              <a:t>컬러는 프로젝트에 따라 변경</a:t>
            </a:r>
            <a:r>
              <a:rPr lang="en-US" altLang="ko-KR" sz="1000" b="1" dirty="0" smtClean="0">
                <a:solidFill>
                  <a:srgbClr val="018ABB"/>
                </a:solidFill>
                <a:latin typeface="+mn-ea"/>
              </a:rPr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65998" y="3212976"/>
            <a:ext cx="7474354" cy="293414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018ABB"/>
                </a:solidFill>
                <a:latin typeface="+mn-ea"/>
              </a:rPr>
              <a:t>2) </a:t>
            </a:r>
            <a:r>
              <a:rPr lang="ko-KR" altLang="en-US" sz="1000" b="1" dirty="0" smtClean="0">
                <a:solidFill>
                  <a:srgbClr val="018ABB"/>
                </a:solidFill>
                <a:latin typeface="+mn-ea"/>
              </a:rPr>
              <a:t>타이틀 </a:t>
            </a:r>
            <a:r>
              <a:rPr lang="en-US" altLang="ko-KR" sz="1000" b="1" dirty="0" smtClean="0">
                <a:solidFill>
                  <a:srgbClr val="018ABB"/>
                </a:solidFill>
                <a:latin typeface="+mn-ea"/>
              </a:rPr>
              <a:t>: </a:t>
            </a:r>
            <a:r>
              <a:rPr lang="ko-KR" altLang="en-US" sz="1000" b="1" dirty="0" err="1" smtClean="0">
                <a:solidFill>
                  <a:srgbClr val="018ABB"/>
                </a:solidFill>
                <a:latin typeface="+mn-ea"/>
              </a:rPr>
              <a:t>맑은고딕</a:t>
            </a:r>
            <a:r>
              <a:rPr lang="ko-KR" altLang="en-US" sz="1000" b="1" dirty="0" smtClean="0">
                <a:solidFill>
                  <a:srgbClr val="018ABB"/>
                </a:solidFill>
                <a:latin typeface="+mn-ea"/>
              </a:rPr>
              <a:t> </a:t>
            </a:r>
            <a:r>
              <a:rPr lang="en-US" altLang="ko-KR" sz="1000" b="1" dirty="0" smtClean="0">
                <a:solidFill>
                  <a:srgbClr val="018ABB"/>
                </a:solidFill>
                <a:latin typeface="+mn-ea"/>
              </a:rPr>
              <a:t>Bold 15px (</a:t>
            </a:r>
            <a:r>
              <a:rPr lang="ko-KR" altLang="en-US" sz="1000" b="1" dirty="0" smtClean="0">
                <a:solidFill>
                  <a:srgbClr val="018ABB"/>
                </a:solidFill>
                <a:latin typeface="+mn-ea"/>
              </a:rPr>
              <a:t>컬러는 프로젝트에 따라 변경</a:t>
            </a:r>
            <a:r>
              <a:rPr lang="en-US" altLang="ko-KR" sz="1000" b="1" dirty="0" smtClean="0">
                <a:solidFill>
                  <a:srgbClr val="018ABB"/>
                </a:solidFill>
                <a:latin typeface="+mn-ea"/>
              </a:rPr>
              <a:t>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65998" y="5517232"/>
            <a:ext cx="7474354" cy="293414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018ABB"/>
                </a:solidFill>
                <a:latin typeface="+mn-ea"/>
              </a:rPr>
              <a:t>4) </a:t>
            </a:r>
            <a:r>
              <a:rPr lang="ko-KR" altLang="en-US" sz="1000" b="1" dirty="0" smtClean="0">
                <a:solidFill>
                  <a:srgbClr val="018ABB"/>
                </a:solidFill>
                <a:latin typeface="+mn-ea"/>
              </a:rPr>
              <a:t>팝업타이틀 </a:t>
            </a:r>
            <a:r>
              <a:rPr lang="en-US" altLang="ko-KR" sz="1000" b="1" dirty="0" smtClean="0">
                <a:solidFill>
                  <a:srgbClr val="018ABB"/>
                </a:solidFill>
                <a:latin typeface="+mn-ea"/>
              </a:rPr>
              <a:t>: </a:t>
            </a:r>
            <a:r>
              <a:rPr lang="ko-KR" altLang="en-US" sz="1000" b="1" dirty="0" err="1" smtClean="0">
                <a:solidFill>
                  <a:srgbClr val="018ABB"/>
                </a:solidFill>
                <a:latin typeface="+mn-ea"/>
              </a:rPr>
              <a:t>맑은고딕</a:t>
            </a:r>
            <a:r>
              <a:rPr lang="ko-KR" altLang="en-US" sz="1000" b="1" dirty="0" smtClean="0">
                <a:solidFill>
                  <a:srgbClr val="018ABB"/>
                </a:solidFill>
                <a:latin typeface="+mn-ea"/>
              </a:rPr>
              <a:t> </a:t>
            </a:r>
            <a:r>
              <a:rPr lang="en-US" altLang="ko-KR" sz="1000" b="1" dirty="0" smtClean="0">
                <a:solidFill>
                  <a:srgbClr val="018ABB"/>
                </a:solidFill>
                <a:latin typeface="+mn-ea"/>
              </a:rPr>
              <a:t>Bold 15px (</a:t>
            </a:r>
            <a:r>
              <a:rPr lang="ko-KR" altLang="en-US" sz="1000" b="1" dirty="0" smtClean="0">
                <a:solidFill>
                  <a:srgbClr val="018ABB"/>
                </a:solidFill>
                <a:latin typeface="+mn-ea"/>
              </a:rPr>
              <a:t>컬러는 프로젝트에 따라 변경</a:t>
            </a:r>
            <a:r>
              <a:rPr lang="en-US" altLang="ko-KR" sz="1000" b="1" dirty="0" smtClean="0">
                <a:solidFill>
                  <a:srgbClr val="018ABB"/>
                </a:solidFill>
                <a:latin typeface="+mn-ea"/>
              </a:rPr>
              <a:t>)</a:t>
            </a:r>
          </a:p>
        </p:txBody>
      </p:sp>
      <p:pic>
        <p:nvPicPr>
          <p:cNvPr id="31" name="그림 30" descr="6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4935" y="4437112"/>
            <a:ext cx="4515097" cy="72008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65998" y="4143698"/>
            <a:ext cx="7474354" cy="293414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018ABB"/>
                </a:solidFill>
                <a:latin typeface="+mn-ea"/>
              </a:rPr>
              <a:t>3) </a:t>
            </a:r>
            <a:r>
              <a:rPr lang="ko-KR" altLang="en-US" sz="1000" b="1" dirty="0" err="1" smtClean="0">
                <a:solidFill>
                  <a:srgbClr val="018ABB"/>
                </a:solidFill>
                <a:latin typeface="+mn-ea"/>
              </a:rPr>
              <a:t>블릿</a:t>
            </a:r>
            <a:r>
              <a:rPr lang="ko-KR" altLang="en-US" sz="1000" b="1" dirty="0" smtClean="0">
                <a:solidFill>
                  <a:srgbClr val="018ABB"/>
                </a:solidFill>
                <a:latin typeface="+mn-ea"/>
              </a:rPr>
              <a:t> 타이틀 </a:t>
            </a:r>
            <a:r>
              <a:rPr lang="en-US" altLang="ko-KR" sz="1000" b="1" dirty="0" smtClean="0">
                <a:solidFill>
                  <a:srgbClr val="018ABB"/>
                </a:solidFill>
                <a:latin typeface="+mn-ea"/>
              </a:rPr>
              <a:t>: </a:t>
            </a:r>
            <a:r>
              <a:rPr lang="ko-KR" altLang="en-US" sz="1000" b="1" dirty="0" err="1" smtClean="0">
                <a:solidFill>
                  <a:srgbClr val="018ABB"/>
                </a:solidFill>
                <a:latin typeface="+mn-ea"/>
              </a:rPr>
              <a:t>맑은고딕</a:t>
            </a:r>
            <a:r>
              <a:rPr lang="ko-KR" altLang="en-US" sz="1000" b="1" dirty="0" smtClean="0">
                <a:solidFill>
                  <a:srgbClr val="018ABB"/>
                </a:solidFill>
                <a:latin typeface="+mn-ea"/>
              </a:rPr>
              <a:t> </a:t>
            </a:r>
            <a:r>
              <a:rPr lang="en-US" altLang="ko-KR" sz="1000" b="1" dirty="0" smtClean="0">
                <a:solidFill>
                  <a:srgbClr val="018ABB"/>
                </a:solidFill>
                <a:latin typeface="+mn-ea"/>
              </a:rPr>
              <a:t>Bold 13px (</a:t>
            </a:r>
            <a:r>
              <a:rPr lang="ko-KR" altLang="en-US" sz="1000" b="1" dirty="0" smtClean="0">
                <a:solidFill>
                  <a:srgbClr val="018ABB"/>
                </a:solidFill>
                <a:latin typeface="+mn-ea"/>
              </a:rPr>
              <a:t>컬러는 프로젝트에 따라 변경</a:t>
            </a:r>
            <a:r>
              <a:rPr lang="en-US" altLang="ko-KR" sz="1000" b="1" dirty="0" smtClean="0">
                <a:solidFill>
                  <a:srgbClr val="018ABB"/>
                </a:solidFill>
                <a:latin typeface="+mn-ea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800" y="108000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03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828000" y="93600"/>
            <a:ext cx="5435422" cy="369332"/>
            <a:chOff x="828000" y="93600"/>
            <a:chExt cx="5435422" cy="369332"/>
          </a:xfrm>
        </p:grpSpPr>
        <p:grpSp>
          <p:nvGrpSpPr>
            <p:cNvPr id="4" name="그룹 32"/>
            <p:cNvGrpSpPr/>
            <p:nvPr/>
          </p:nvGrpSpPr>
          <p:grpSpPr>
            <a:xfrm>
              <a:off x="2267744" y="136800"/>
              <a:ext cx="3995678" cy="323165"/>
              <a:chOff x="1458862" y="305809"/>
              <a:chExt cx="3995678" cy="323165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513079" y="305809"/>
                <a:ext cx="394146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5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03C6FF"/>
                    </a:solidFill>
                    <a:latin typeface="+mn-ea"/>
                  </a:rPr>
                  <a:t>목록</a:t>
                </a:r>
                <a:endParaRPr lang="ko-KR" altLang="en-US" sz="15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3C6FF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7" name="직선 연결선 6"/>
              <p:cNvCxnSpPr/>
              <p:nvPr/>
            </p:nvCxnSpPr>
            <p:spPr>
              <a:xfrm>
                <a:off x="1458862" y="396991"/>
                <a:ext cx="0" cy="158826"/>
              </a:xfrm>
              <a:prstGeom prst="line">
                <a:avLst/>
              </a:prstGeom>
              <a:ln>
                <a:solidFill>
                  <a:srgbClr val="03C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/>
            <p:cNvSpPr txBox="1"/>
            <p:nvPr/>
          </p:nvSpPr>
          <p:spPr>
            <a:xfrm>
              <a:off x="828000" y="93600"/>
              <a:ext cx="3599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Style Guide</a:t>
              </a:r>
              <a:endPara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65998" y="1355763"/>
            <a:ext cx="216024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018ABB"/>
                </a:solidFill>
                <a:latin typeface="+mn-ea"/>
              </a:rPr>
              <a:t>1-1) </a:t>
            </a:r>
            <a:r>
              <a:rPr lang="ko-KR" altLang="en-US" sz="1000" b="1" dirty="0" smtClean="0">
                <a:solidFill>
                  <a:srgbClr val="018ABB"/>
                </a:solidFill>
                <a:latin typeface="+mn-ea"/>
              </a:rPr>
              <a:t>기본검색</a:t>
            </a:r>
            <a:endParaRPr lang="en-US" altLang="ko-KR" sz="1000" dirty="0" smtClean="0">
              <a:solidFill>
                <a:srgbClr val="018ABB"/>
              </a:solidFill>
              <a:latin typeface="+mn-ea"/>
            </a:endParaRPr>
          </a:p>
        </p:txBody>
      </p:sp>
      <p:pic>
        <p:nvPicPr>
          <p:cNvPr id="26" name="그림 25" descr="ex_grid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8006" y="5122007"/>
            <a:ext cx="8425888" cy="1331329"/>
          </a:xfrm>
          <a:prstGeom prst="rect">
            <a:avLst/>
          </a:prstGeom>
        </p:spPr>
      </p:pic>
      <p:pic>
        <p:nvPicPr>
          <p:cNvPr id="27" name="그림 26" descr="ex_sch01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8005" y="1684856"/>
            <a:ext cx="8481985" cy="893462"/>
          </a:xfrm>
          <a:prstGeom prst="rect">
            <a:avLst/>
          </a:prstGeom>
        </p:spPr>
      </p:pic>
      <p:pic>
        <p:nvPicPr>
          <p:cNvPr id="28" name="그림 27" descr="ex_sch02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8486" y="2965024"/>
            <a:ext cx="8481986" cy="168811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65998" y="2649896"/>
            <a:ext cx="216024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018ABB"/>
                </a:solidFill>
                <a:latin typeface="+mn-ea"/>
              </a:rPr>
              <a:t>1-2) </a:t>
            </a:r>
            <a:r>
              <a:rPr lang="ko-KR" altLang="en-US" sz="1000" b="1" dirty="0" smtClean="0">
                <a:solidFill>
                  <a:srgbClr val="018ABB"/>
                </a:solidFill>
                <a:latin typeface="+mn-ea"/>
              </a:rPr>
              <a:t>상세</a:t>
            </a:r>
            <a:r>
              <a:rPr lang="en-US" altLang="ko-KR" sz="1000" b="1" dirty="0" smtClean="0">
                <a:solidFill>
                  <a:srgbClr val="018ABB"/>
                </a:solidFill>
                <a:latin typeface="+mn-ea"/>
              </a:rPr>
              <a:t>(</a:t>
            </a:r>
            <a:r>
              <a:rPr lang="ko-KR" altLang="en-US" sz="1000" b="1" dirty="0" smtClean="0">
                <a:solidFill>
                  <a:srgbClr val="018ABB"/>
                </a:solidFill>
                <a:latin typeface="+mn-ea"/>
              </a:rPr>
              <a:t>확장</a:t>
            </a:r>
            <a:r>
              <a:rPr lang="en-US" altLang="ko-KR" sz="1000" b="1" dirty="0" smtClean="0">
                <a:solidFill>
                  <a:srgbClr val="018ABB"/>
                </a:solidFill>
                <a:latin typeface="+mn-ea"/>
              </a:rPr>
              <a:t>)</a:t>
            </a:r>
            <a:r>
              <a:rPr lang="ko-KR" altLang="en-US" sz="1000" b="1" dirty="0" smtClean="0">
                <a:solidFill>
                  <a:srgbClr val="018ABB"/>
                </a:solidFill>
                <a:latin typeface="+mn-ea"/>
              </a:rPr>
              <a:t>검색</a:t>
            </a:r>
            <a:endParaRPr lang="en-US" altLang="ko-KR" sz="1000" dirty="0" smtClean="0">
              <a:solidFill>
                <a:srgbClr val="018ABB"/>
              </a:solidFill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5998" y="4821138"/>
            <a:ext cx="216024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rgbClr val="018ABB"/>
                </a:solidFill>
                <a:latin typeface="+mn-ea"/>
              </a:rPr>
              <a:t>2) </a:t>
            </a:r>
            <a:r>
              <a:rPr lang="en-US" altLang="ko-KR" sz="1000" b="1" dirty="0" err="1" smtClean="0">
                <a:solidFill>
                  <a:srgbClr val="018ABB"/>
                </a:solidFill>
                <a:latin typeface="+mn-ea"/>
              </a:rPr>
              <a:t>jqgrid</a:t>
            </a:r>
            <a:r>
              <a:rPr lang="en-US" altLang="ko-KR" sz="1000" b="1" dirty="0" smtClean="0">
                <a:solidFill>
                  <a:srgbClr val="018ABB"/>
                </a:solidFill>
                <a:latin typeface="+mn-ea"/>
              </a:rPr>
              <a:t> </a:t>
            </a:r>
            <a:r>
              <a:rPr lang="ko-KR" altLang="en-US" sz="1000" b="1" dirty="0" smtClean="0">
                <a:solidFill>
                  <a:srgbClr val="018ABB"/>
                </a:solidFill>
                <a:latin typeface="+mn-ea"/>
              </a:rPr>
              <a:t>테이블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38092" y="836712"/>
            <a:ext cx="8654388" cy="432048"/>
          </a:xfrm>
          <a:prstGeom prst="roundRect">
            <a:avLst>
              <a:gd name="adj" fmla="val 2241"/>
            </a:avLst>
          </a:prstGeom>
          <a:solidFill>
            <a:schemeClr val="bg1">
              <a:lumMod val="95000"/>
              <a:alpha val="76000"/>
            </a:schemeClr>
          </a:solidFill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anchor="t"/>
          <a:lstStyle>
            <a:defPPr>
              <a:defRPr lang="ko-KR"/>
            </a:defPPr>
            <a:lvl1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None/>
              <a:defRPr/>
            </a:pPr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목록 카테고리에서 확인할 수 있는 화면 스타일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: </a:t>
            </a:r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기본검색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상세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확장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 </a:t>
            </a:r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검색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ko-KR" sz="105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jqgrid</a:t>
            </a:r>
            <a:r>
              <a:rPr lang="en-US" altLang="ko-KR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테이블</a:t>
            </a:r>
            <a:endParaRPr lang="en-US" altLang="ko-KR" sz="105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12470</TotalTime>
  <Words>1080</Words>
  <Application>Microsoft Office PowerPoint</Application>
  <PresentationFormat>화면 슬라이드 쇼(4:3)</PresentationFormat>
  <Paragraphs>230</Paragraphs>
  <Slides>21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23" baseType="lpstr">
      <vt:lpstr>디자인 사용자 지정</vt:lpstr>
      <vt:lpstr>1_디자인 사용자 지정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SSol</dc:creator>
  <cp:lastModifiedBy>ssol</cp:lastModifiedBy>
  <cp:revision>1746</cp:revision>
  <dcterms:created xsi:type="dcterms:W3CDTF">2013-02-28T07:56:03Z</dcterms:created>
  <dcterms:modified xsi:type="dcterms:W3CDTF">2016-02-03T01:55:26Z</dcterms:modified>
</cp:coreProperties>
</file>