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113" r:id="rId1"/>
    <p:sldMasterId id="2147485111" r:id="rId2"/>
    <p:sldMasterId id="2147485115" r:id="rId3"/>
  </p:sldMasterIdLst>
  <p:notesMasterIdLst>
    <p:notesMasterId r:id="rId21"/>
  </p:notesMasterIdLst>
  <p:handoutMasterIdLst>
    <p:handoutMasterId r:id="rId22"/>
  </p:handoutMasterIdLst>
  <p:sldIdLst>
    <p:sldId id="1662" r:id="rId4"/>
    <p:sldId id="1661" r:id="rId5"/>
    <p:sldId id="1550" r:id="rId6"/>
    <p:sldId id="1664" r:id="rId7"/>
    <p:sldId id="1672" r:id="rId8"/>
    <p:sldId id="1673" r:id="rId9"/>
    <p:sldId id="1674" r:id="rId10"/>
    <p:sldId id="1675" r:id="rId11"/>
    <p:sldId id="1663" r:id="rId12"/>
    <p:sldId id="1665" r:id="rId13"/>
    <p:sldId id="1666" r:id="rId14"/>
    <p:sldId id="1669" r:id="rId15"/>
    <p:sldId id="1667" r:id="rId16"/>
    <p:sldId id="1668" r:id="rId17"/>
    <p:sldId id="1670" r:id="rId18"/>
    <p:sldId id="1671" r:id="rId19"/>
    <p:sldId id="1605" r:id="rId20"/>
  </p:sldIdLst>
  <p:sldSz cx="9906000" cy="6858000" type="A4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2352">
          <p15:clr>
            <a:srgbClr val="A4A3A4"/>
          </p15:clr>
        </p15:guide>
        <p15:guide id="4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1"/>
    <a:srgbClr val="3F7FB3"/>
    <a:srgbClr val="3362A7"/>
    <a:srgbClr val="659CC9"/>
    <a:srgbClr val="93B9D9"/>
    <a:srgbClr val="F36E39"/>
    <a:srgbClr val="F05220"/>
    <a:srgbClr val="E36A0F"/>
    <a:srgbClr val="F2893A"/>
    <a:srgbClr val="8A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5" autoAdjust="0"/>
    <p:restoredTop sz="99884" autoAdjust="0"/>
  </p:normalViewPr>
  <p:slideViewPr>
    <p:cSldViewPr>
      <p:cViewPr varScale="1">
        <p:scale>
          <a:sx n="114" d="100"/>
          <a:sy n="114" d="100"/>
        </p:scale>
        <p:origin x="372" y="108"/>
      </p:cViewPr>
      <p:guideLst>
        <p:guide orient="horz" pos="3024"/>
        <p:guide orient="horz" pos="624"/>
        <p:guide orient="horz" pos="2352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2724" y="84"/>
      </p:cViewPr>
      <p:guideLst>
        <p:guide orient="horz" pos="3131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742396FE-DCAB-4189-A508-79C49C9DD853}" type="datetimeFigureOut">
              <a:rPr lang="ko-KR" altLang="en-US"/>
              <a:pPr>
                <a:defRPr/>
              </a:pPr>
              <a:t>2017-11-21</a:t>
            </a:fld>
            <a:endParaRPr lang="en-US" altLang="ko-KR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C51CABB5-81DF-4009-93C3-1BEA8D50E3C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31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19AAB2D-B188-4056-8893-F2B8D36E8E8A}" type="datetimeFigureOut">
              <a:rPr lang="en-US" altLang="ko-KR"/>
              <a:pPr>
                <a:defRPr/>
              </a:pPr>
              <a:t>11/21/2017</a:t>
            </a:fld>
            <a:endParaRPr lang="en-US" altLang="ko-KR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6125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7" y="4722813"/>
            <a:ext cx="5408613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962DAF-E7ED-4B88-B61B-E25E0A4607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3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17296" y="1296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UB-Meta</a:t>
            </a:r>
            <a:r>
              <a:rPr lang="en-US" altLang="ko-KR" sz="1600" b="1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개발가이드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188640"/>
            <a:ext cx="36000" cy="216024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617296" y="11663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GAP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분석서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617296" y="11663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GAP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분석서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37321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73758" y="0"/>
            <a:ext cx="0" cy="1555200"/>
          </a:xfrm>
          <a:prstGeom prst="line">
            <a:avLst/>
          </a:prstGeom>
          <a:ln>
            <a:solidFill>
              <a:srgbClr val="03C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700000" flipH="1" flipV="1">
            <a:off x="922841" y="1577883"/>
            <a:ext cx="101834" cy="101834"/>
          </a:xfrm>
          <a:prstGeom prst="rect">
            <a:avLst/>
          </a:prstGeom>
          <a:solidFill>
            <a:srgbClr val="03C6FF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14"/>
          <p:cNvGrpSpPr/>
          <p:nvPr/>
        </p:nvGrpSpPr>
        <p:grpSpPr>
          <a:xfrm>
            <a:off x="4505978" y="332656"/>
            <a:ext cx="5220809" cy="4557093"/>
            <a:chOff x="4981283" y="312067"/>
            <a:chExt cx="4769723" cy="4125045"/>
          </a:xfrm>
        </p:grpSpPr>
        <p:sp>
          <p:nvSpPr>
            <p:cNvPr id="6" name="직사각형 5"/>
            <p:cNvSpPr/>
            <p:nvPr/>
          </p:nvSpPr>
          <p:spPr>
            <a:xfrm rot="2700000">
              <a:off x="4981283" y="2834083"/>
              <a:ext cx="1176113" cy="1176113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3683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extrusionH="4445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9020721" y="652811"/>
              <a:ext cx="730285" cy="7302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851257" y="2419189"/>
              <a:ext cx="2017923" cy="2017923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2700000">
              <a:off x="7153029" y="312068"/>
              <a:ext cx="1399375" cy="1399374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9"/>
          <p:cNvGrpSpPr/>
          <p:nvPr/>
        </p:nvGrpSpPr>
        <p:grpSpPr>
          <a:xfrm>
            <a:off x="685726" y="1837789"/>
            <a:ext cx="7291610" cy="1375187"/>
            <a:chOff x="685726" y="1693773"/>
            <a:chExt cx="2971130" cy="1375187"/>
          </a:xfrm>
        </p:grpSpPr>
        <p:sp>
          <p:nvSpPr>
            <p:cNvPr id="4" name="TextBox 3"/>
            <p:cNvSpPr txBox="1"/>
            <p:nvPr/>
          </p:nvSpPr>
          <p:spPr>
            <a:xfrm>
              <a:off x="685726" y="1693773"/>
              <a:ext cx="2971130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4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UB-Meta Framework</a:t>
              </a:r>
              <a:endPara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28" y="2361074"/>
              <a:ext cx="2892693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4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개발</a:t>
              </a:r>
              <a:r>
                <a:rPr lang="en-US" altLang="ko-KR" sz="4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4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가이드 </a:t>
              </a:r>
              <a:r>
                <a:rPr lang="en-US" altLang="ko-KR" sz="4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(Excel Export)</a:t>
              </a:r>
              <a:endPara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57256" y="5944924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2017. 11</a:t>
            </a:r>
          </a:p>
          <a:p>
            <a:pPr algn="r"/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작성자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김태완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5356800"/>
            <a:ext cx="9906000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 descr="CI_bas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9110" y="5641503"/>
            <a:ext cx="1242648" cy="288032"/>
          </a:xfrm>
          <a:prstGeom prst="rect">
            <a:avLst/>
          </a:prstGeom>
        </p:spPr>
      </p:pic>
      <p:pic>
        <p:nvPicPr>
          <p:cNvPr id="18" name="그림 184" descr="UB_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5541692"/>
            <a:ext cx="1835554" cy="4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     Java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 – 1/4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5FB37-20C9-4787-B3A5-CC8E5BA0247B}"/>
              </a:ext>
            </a:extLst>
          </p:cNvPr>
          <p:cNvSpPr txBox="1"/>
          <p:nvPr/>
        </p:nvSpPr>
        <p:spPr>
          <a:xfrm>
            <a:off x="225900" y="1378470"/>
            <a:ext cx="7932758" cy="2862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@Resource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SXSSFExcelExporter </a:t>
            </a:r>
            <a:r>
              <a:rPr lang="en-US" altLang="ko-KR" sz="12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기본 엑셀파일로 내려받기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parameter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조회조건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엑셀 파일 호출 링크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String[] getDefaultExcel(Parameter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DataList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excelList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excelDataDAO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.getExcel(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doExport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.export(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excelList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20000 ,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DefaultRowHandler());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doExport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693FB-311D-4F6E-9607-0ED548285BF9}"/>
              </a:ext>
            </a:extLst>
          </p:cNvPr>
          <p:cNvSpPr/>
          <p:nvPr/>
        </p:nvSpPr>
        <p:spPr>
          <a:xfrm>
            <a:off x="5707124" y="3428679"/>
            <a:ext cx="1994334" cy="214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3A363F-A672-4572-8521-192E748CC2BC}"/>
              </a:ext>
            </a:extLst>
          </p:cNvPr>
          <p:cNvSpPr/>
          <p:nvPr/>
        </p:nvSpPr>
        <p:spPr>
          <a:xfrm>
            <a:off x="5697751" y="4509120"/>
            <a:ext cx="3503721" cy="3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세팅으로 엑셀 다운로드 하는 경우 사용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CD7BB6D-04FC-404C-8DD0-7A68512FD9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6643901" y="3703408"/>
            <a:ext cx="866101" cy="745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78BDA-AD0A-4C42-AC9E-9BC4C48278B7}"/>
              </a:ext>
            </a:extLst>
          </p:cNvPr>
          <p:cNvSpPr/>
          <p:nvPr/>
        </p:nvSpPr>
        <p:spPr>
          <a:xfrm>
            <a:off x="5070106" y="3428679"/>
            <a:ext cx="525171" cy="214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1165BD-771F-4BD8-A9D4-67FDEC954E02}"/>
              </a:ext>
            </a:extLst>
          </p:cNvPr>
          <p:cNvSpPr/>
          <p:nvPr/>
        </p:nvSpPr>
        <p:spPr>
          <a:xfrm>
            <a:off x="2792760" y="5130800"/>
            <a:ext cx="3503721" cy="3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엑셀 파일당 몇 </a:t>
            </a:r>
            <a:r>
              <a:rPr lang="en-US" altLang="ko-KR" sz="1200" dirty="0"/>
              <a:t>row </a:t>
            </a:r>
            <a:r>
              <a:rPr lang="ko-KR" altLang="en-US" sz="1200" dirty="0"/>
              <a:t>까지 생성 할 지 지정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0C7ECD9-0CC5-4EC2-80BC-E8F2C7855C6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194767" y="3992874"/>
            <a:ext cx="1487781" cy="788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0781358-515B-4A7B-9623-E0CD41470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3920"/>
              </p:ext>
            </p:extLst>
          </p:nvPr>
        </p:nvGraphicFramePr>
        <p:xfrm>
          <a:off x="6296651" y="5295826"/>
          <a:ext cx="3480885" cy="115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2" name="포장기 셸 개체" showAsIcon="1" r:id="rId3" imgW="1322280" imgH="439560" progId="Package">
                  <p:embed/>
                </p:oleObj>
              </mc:Choice>
              <mc:Fallback>
                <p:oleObj name="포장기 셸 개체" showAsIcon="1" r:id="rId3" imgW="1322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51" y="5295826"/>
                        <a:ext cx="3480885" cy="115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0B0B28-9B5D-40E5-B7D4-E7589A326614}"/>
              </a:ext>
            </a:extLst>
          </p:cNvPr>
          <p:cNvGrpSpPr/>
          <p:nvPr/>
        </p:nvGrpSpPr>
        <p:grpSpPr>
          <a:xfrm>
            <a:off x="453576" y="980728"/>
            <a:ext cx="1522226" cy="303536"/>
            <a:chOff x="378072" y="923994"/>
            <a:chExt cx="1522226" cy="303536"/>
          </a:xfrm>
        </p:grpSpPr>
        <p:sp>
          <p:nvSpPr>
            <p:cNvPr id="28" name="모서리가 둥근 직사각형 48">
              <a:extLst>
                <a:ext uri="{FF2B5EF4-FFF2-40B4-BE49-F238E27FC236}">
                  <a16:creationId xmlns:a16="http://schemas.microsoft.com/office/drawing/2014/main" id="{502DA714-E1E0-4932-9605-33CCD740C3D1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B5688D-3F12-418D-9E58-65324B97D390}"/>
                </a:ext>
              </a:extLst>
            </p:cNvPr>
            <p:cNvSpPr txBox="1"/>
            <p:nvPr/>
          </p:nvSpPr>
          <p:spPr>
            <a:xfrm>
              <a:off x="489600" y="923994"/>
              <a:ext cx="1410698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Default Export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2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     Java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 – 2/4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4BF68F-3B44-4298-9299-C8833FAF1265}"/>
              </a:ext>
            </a:extLst>
          </p:cNvPr>
          <p:cNvGrpSpPr/>
          <p:nvPr/>
        </p:nvGrpSpPr>
        <p:grpSpPr>
          <a:xfrm>
            <a:off x="453576" y="980728"/>
            <a:ext cx="1928555" cy="303536"/>
            <a:chOff x="378072" y="923994"/>
            <a:chExt cx="1928555" cy="303536"/>
          </a:xfrm>
        </p:grpSpPr>
        <p:sp>
          <p:nvSpPr>
            <p:cNvPr id="25" name="모서리가 둥근 직사각형 48">
              <a:extLst>
                <a:ext uri="{FF2B5EF4-FFF2-40B4-BE49-F238E27FC236}">
                  <a16:creationId xmlns:a16="http://schemas.microsoft.com/office/drawing/2014/main" id="{D38076BD-83C6-4731-BBBB-F5C0B1BEA53D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82E9FD-AB5E-42A7-972C-A9697A8B3C82}"/>
                </a:ext>
              </a:extLst>
            </p:cNvPr>
            <p:cNvSpPr txBox="1"/>
            <p:nvPr/>
          </p:nvSpPr>
          <p:spPr>
            <a:xfrm>
              <a:off x="489600" y="923994"/>
              <a:ext cx="1817027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Custom Export 1/2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E33180AA-FF44-4F0A-9B5D-7749678C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0" y="1498446"/>
            <a:ext cx="7231140" cy="2002562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144B4F73-668B-45C6-8611-792525FD7642}"/>
              </a:ext>
            </a:extLst>
          </p:cNvPr>
          <p:cNvSpPr/>
          <p:nvPr/>
        </p:nvSpPr>
        <p:spPr>
          <a:xfrm>
            <a:off x="7816071" y="1894150"/>
            <a:ext cx="346229" cy="6505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5769CBEC-F59B-4259-B0DB-8EEB65CA394B}"/>
              </a:ext>
            </a:extLst>
          </p:cNvPr>
          <p:cNvSpPr/>
          <p:nvPr/>
        </p:nvSpPr>
        <p:spPr>
          <a:xfrm>
            <a:off x="7810147" y="2545182"/>
            <a:ext cx="346229" cy="282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FE28A25-800C-408C-B306-AD36D407F265}"/>
              </a:ext>
            </a:extLst>
          </p:cNvPr>
          <p:cNvSpPr/>
          <p:nvPr/>
        </p:nvSpPr>
        <p:spPr>
          <a:xfrm>
            <a:off x="7817546" y="2827788"/>
            <a:ext cx="346229" cy="282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01706534-9940-4325-8EA4-031F83A449FE}"/>
              </a:ext>
            </a:extLst>
          </p:cNvPr>
          <p:cNvSpPr/>
          <p:nvPr/>
        </p:nvSpPr>
        <p:spPr>
          <a:xfrm>
            <a:off x="7810146" y="3110920"/>
            <a:ext cx="346229" cy="282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99BCD1-EBBC-4B48-A23C-CB39D8527E24}"/>
              </a:ext>
            </a:extLst>
          </p:cNvPr>
          <p:cNvSpPr/>
          <p:nvPr/>
        </p:nvSpPr>
        <p:spPr>
          <a:xfrm>
            <a:off x="8322851" y="2069722"/>
            <a:ext cx="1382677" cy="23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haeder </a:t>
            </a:r>
            <a:r>
              <a:rPr lang="ko-KR" altLang="en-US" sz="1200" dirty="0"/>
              <a:t>영역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EF68C1-F66F-4C3F-9FA5-E8ACA27784CF}"/>
              </a:ext>
            </a:extLst>
          </p:cNvPr>
          <p:cNvSpPr/>
          <p:nvPr/>
        </p:nvSpPr>
        <p:spPr>
          <a:xfrm>
            <a:off x="8322851" y="2550602"/>
            <a:ext cx="1382677" cy="23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haederRow </a:t>
            </a:r>
            <a:r>
              <a:rPr lang="ko-KR" altLang="en-US" sz="1200" dirty="0"/>
              <a:t>영역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05872A-B781-47C5-8626-E6AACDB34612}"/>
              </a:ext>
            </a:extLst>
          </p:cNvPr>
          <p:cNvSpPr/>
          <p:nvPr/>
        </p:nvSpPr>
        <p:spPr>
          <a:xfrm>
            <a:off x="8322851" y="2827290"/>
            <a:ext cx="1382677" cy="23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bodyRow </a:t>
            </a:r>
            <a:r>
              <a:rPr lang="ko-KR" altLang="en-US" sz="1200" dirty="0"/>
              <a:t>영역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CE23C-2CE7-46BD-BB27-18FAE8235D09}"/>
              </a:ext>
            </a:extLst>
          </p:cNvPr>
          <p:cNvSpPr/>
          <p:nvPr/>
        </p:nvSpPr>
        <p:spPr>
          <a:xfrm>
            <a:off x="8322851" y="3112858"/>
            <a:ext cx="1382677" cy="23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footer </a:t>
            </a:r>
            <a:r>
              <a:rPr lang="ko-KR" altLang="en-US" sz="1200" dirty="0"/>
              <a:t>영역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B6C6B-7470-4C51-8641-9B4D4635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6" y="3691046"/>
            <a:ext cx="7643670" cy="26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     Java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 – 2/4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56B84-277A-45BD-B8DF-079CF4FF64C3}"/>
              </a:ext>
            </a:extLst>
          </p:cNvPr>
          <p:cNvGrpSpPr/>
          <p:nvPr/>
        </p:nvGrpSpPr>
        <p:grpSpPr>
          <a:xfrm>
            <a:off x="272480" y="1399421"/>
            <a:ext cx="9192956" cy="3264343"/>
            <a:chOff x="1154092" y="1747604"/>
            <a:chExt cx="9192956" cy="32643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277F59-29FC-4986-B5E6-71182A35FC15}"/>
                </a:ext>
              </a:extLst>
            </p:cNvPr>
            <p:cNvSpPr txBox="1"/>
            <p:nvPr/>
          </p:nvSpPr>
          <p:spPr>
            <a:xfrm>
              <a:off x="1154092" y="1747604"/>
              <a:ext cx="7932758" cy="26776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@Resource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SXSSFExcelExporter </a:t>
              </a:r>
              <a:r>
                <a:rPr lang="en-US" altLang="ko-K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sxssfExcelExporter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/**</a:t>
              </a:r>
            </a:p>
            <a:p>
              <a:r>
                <a:rPr lang="ko-KR" altLang="en-US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 * 엑셀 추가 기능 구현 필요 시</a:t>
              </a:r>
            </a:p>
            <a:p>
              <a:r>
                <a:rPr lang="en-US" altLang="ko-KR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sz="1200" b="1" dirty="0">
                  <a:solidFill>
                    <a:srgbClr val="7F9FBF"/>
                  </a:solidFill>
                  <a:latin typeface="Consolas" panose="020B0609020204030204" pitchFamily="49" charset="0"/>
                </a:rPr>
                <a:t>@param</a:t>
              </a:r>
              <a:r>
                <a:rPr lang="en-US" altLang="ko-KR" sz="1200" b="1" dirty="0">
                  <a:solidFill>
                    <a:srgbClr val="3F5FBF"/>
                  </a:solidFill>
                  <a:latin typeface="Consolas" panose="020B0609020204030204" pitchFamily="49" charset="0"/>
                </a:rPr>
                <a:t> parameter </a:t>
              </a:r>
              <a:r>
                <a:rPr lang="ko-KR" altLang="en-US" sz="1200" b="1" dirty="0">
                  <a:solidFill>
                    <a:srgbClr val="3F5FBF"/>
                  </a:solidFill>
                  <a:latin typeface="Consolas" panose="020B0609020204030204" pitchFamily="49" charset="0"/>
                </a:rPr>
                <a:t>조회조건</a:t>
              </a:r>
            </a:p>
            <a:p>
              <a:r>
                <a:rPr lang="ko-KR" altLang="en-US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sz="1200" b="1" dirty="0">
                  <a:solidFill>
                    <a:srgbClr val="7F9FBF"/>
                  </a:solidFill>
                  <a:latin typeface="Consolas" panose="020B0609020204030204" pitchFamily="49" charset="0"/>
                </a:rPr>
                <a:t>@return</a:t>
              </a:r>
              <a:r>
                <a:rPr lang="ko-KR" altLang="en-US" sz="1200" b="1" dirty="0">
                  <a:solidFill>
                    <a:srgbClr val="3F5FBF"/>
                  </a:solidFill>
                  <a:latin typeface="Consolas" panose="020B0609020204030204" pitchFamily="49" charset="0"/>
                </a:rPr>
                <a:t> 엑셀 파일 호출 링크</a:t>
              </a:r>
            </a:p>
            <a:p>
              <a:r>
                <a:rPr lang="ko-KR" altLang="en-US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ko-KR" sz="1200" dirty="0">
                  <a:solidFill>
                    <a:srgbClr val="3F5FBF"/>
                  </a:solidFill>
                  <a:latin typeface="Consolas" panose="020B0609020204030204" pitchFamily="49" charset="0"/>
                </a:rPr>
                <a:t>/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String[] getStyleExcel(Parameter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parameter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DataList </a:t>
              </a:r>
              <a:r>
                <a:rPr lang="en-US" altLang="ko-K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excelList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excelDataDAO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.getExcel(</a:t>
              </a:r>
              <a:r>
                <a:rPr lang="en-US" altLang="ko-K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parameter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String[] </a:t>
              </a:r>
              <a:r>
                <a:rPr lang="en-US" altLang="ko-K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doExport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sxssfExcelExporter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.export(</a:t>
              </a:r>
              <a:r>
                <a:rPr lang="en-US" altLang="ko-KR" sz="12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excelList</a:t>
              </a:r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20000 ,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CustomRowHandler());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doExport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CA77F-37E9-4FCB-B58D-F06ED27BACCB}"/>
                </a:ext>
              </a:extLst>
            </p:cNvPr>
            <p:cNvSpPr/>
            <p:nvPr/>
          </p:nvSpPr>
          <p:spPr>
            <a:xfrm>
              <a:off x="6635316" y="3797813"/>
              <a:ext cx="1994334" cy="2143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4EF3FA-3A36-48EA-A02B-58045A6545AB}"/>
                </a:ext>
              </a:extLst>
            </p:cNvPr>
            <p:cNvSpPr/>
            <p:nvPr/>
          </p:nvSpPr>
          <p:spPr>
            <a:xfrm>
              <a:off x="6986740" y="4697523"/>
              <a:ext cx="3360308" cy="314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Handler</a:t>
              </a:r>
              <a:r>
                <a:rPr lang="ko-KR" altLang="en-US" sz="1200" dirty="0"/>
                <a:t>를 직접 만들어서 구현체를 주입한다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103907A-406E-41FB-8C6A-675BAE888631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7807003" y="3837632"/>
              <a:ext cx="685370" cy="1034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D2A1B3-CB64-4B14-98BB-90A93F433C99}"/>
                </a:ext>
              </a:extLst>
            </p:cNvPr>
            <p:cNvSpPr/>
            <p:nvPr/>
          </p:nvSpPr>
          <p:spPr>
            <a:xfrm>
              <a:off x="5998298" y="3797813"/>
              <a:ext cx="525171" cy="2143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2E95FF-FA2F-4B44-BC0E-7CF940D83453}"/>
                </a:ext>
              </a:extLst>
            </p:cNvPr>
            <p:cNvSpPr/>
            <p:nvPr/>
          </p:nvSpPr>
          <p:spPr>
            <a:xfrm>
              <a:off x="2324366" y="4592438"/>
              <a:ext cx="3503721" cy="314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엑셀 파일당 몇 </a:t>
              </a:r>
              <a:r>
                <a:rPr lang="en-US" altLang="ko-KR" sz="1200" dirty="0"/>
                <a:t>row </a:t>
              </a:r>
              <a:r>
                <a:rPr lang="ko-KR" altLang="en-US" sz="1200" dirty="0"/>
                <a:t>까지 생성 할 지 지정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4BA433F-7F87-435E-84BF-649FA2E0502B}"/>
                </a:ext>
              </a:extLst>
            </p:cNvPr>
            <p:cNvCxnSpPr>
              <a:cxnSpLocks/>
              <a:stCxn id="20" idx="2"/>
              <a:endCxn id="21" idx="3"/>
            </p:cNvCxnSpPr>
            <p:nvPr/>
          </p:nvCxnSpPr>
          <p:spPr>
            <a:xfrm rot="5400000">
              <a:off x="5675738" y="4164503"/>
              <a:ext cx="737497" cy="4327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3E61F73-C6BB-49CD-A4A9-05FBED76AABE}"/>
              </a:ext>
            </a:extLst>
          </p:cNvPr>
          <p:cNvSpPr txBox="1"/>
          <p:nvPr/>
        </p:nvSpPr>
        <p:spPr>
          <a:xfrm>
            <a:off x="272480" y="4942909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각 </a:t>
            </a:r>
            <a:r>
              <a:rPr lang="en-US" altLang="ko-KR" sz="1200" b="1" dirty="0"/>
              <a:t>site </a:t>
            </a:r>
            <a:r>
              <a:rPr lang="ko-KR" altLang="en-US" sz="1200" b="1" dirty="0"/>
              <a:t>에서 원하는 </a:t>
            </a:r>
            <a:r>
              <a:rPr lang="en-US" altLang="ko-KR" sz="1200" b="1" dirty="0"/>
              <a:t>style</a:t>
            </a:r>
            <a:r>
              <a:rPr lang="ko-KR" altLang="en-US" sz="1200" b="1" dirty="0"/>
              <a:t>로 구현해서 사용할 수 있다</a:t>
            </a:r>
            <a:r>
              <a:rPr lang="en-US" altLang="ko-KR" sz="1200" b="1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/>
              <a:t>DefaultRowHandler class 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extend </a:t>
            </a:r>
            <a:r>
              <a:rPr lang="ko-KR" altLang="en-US" sz="1200" b="1" dirty="0"/>
              <a:t>하거나  </a:t>
            </a:r>
            <a:r>
              <a:rPr lang="en-US" altLang="ko-KR" sz="1200" b="1" dirty="0"/>
              <a:t>RowHander Interface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implements </a:t>
            </a:r>
            <a:r>
              <a:rPr lang="ko-KR" altLang="en-US" sz="1200" b="1" dirty="0"/>
              <a:t>하여 구현하면 된다</a:t>
            </a:r>
            <a:r>
              <a:rPr lang="en-US" altLang="ko-KR" sz="1200" b="1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구현 가능영역은 </a:t>
            </a:r>
            <a:r>
              <a:rPr lang="en-US" altLang="ko-KR" sz="1200" b="1" dirty="0"/>
              <a:t>head / headerRow / bodyRow / footer </a:t>
            </a:r>
            <a:r>
              <a:rPr lang="ko-KR" altLang="en-US" sz="1200" b="1" dirty="0"/>
              <a:t>로 구성되어 있다</a:t>
            </a:r>
            <a:r>
              <a:rPr lang="en-US" altLang="ko-KR" sz="1200" b="1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4BF68F-3B44-4298-9299-C8833FAF1265}"/>
              </a:ext>
            </a:extLst>
          </p:cNvPr>
          <p:cNvGrpSpPr/>
          <p:nvPr/>
        </p:nvGrpSpPr>
        <p:grpSpPr>
          <a:xfrm>
            <a:off x="453576" y="980728"/>
            <a:ext cx="1928555" cy="303536"/>
            <a:chOff x="378072" y="923994"/>
            <a:chExt cx="1928555" cy="303536"/>
          </a:xfrm>
        </p:grpSpPr>
        <p:sp>
          <p:nvSpPr>
            <p:cNvPr id="25" name="모서리가 둥근 직사각형 48">
              <a:extLst>
                <a:ext uri="{FF2B5EF4-FFF2-40B4-BE49-F238E27FC236}">
                  <a16:creationId xmlns:a16="http://schemas.microsoft.com/office/drawing/2014/main" id="{D38076BD-83C6-4731-BBBB-F5C0B1BEA53D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82E9FD-AB5E-42A7-972C-A9697A8B3C82}"/>
                </a:ext>
              </a:extLst>
            </p:cNvPr>
            <p:cNvSpPr txBox="1"/>
            <p:nvPr/>
          </p:nvSpPr>
          <p:spPr>
            <a:xfrm>
              <a:off x="489600" y="923994"/>
              <a:ext cx="1817027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Custom Export 2/2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4529BD0B-5D63-4027-9350-7C6D82632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5208" y="5491619"/>
          <a:ext cx="2949869" cy="97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7" name="포장기 셸 개체" showAsIcon="1" r:id="rId3" imgW="1335240" imgH="439560" progId="Package">
                  <p:embed/>
                </p:oleObj>
              </mc:Choice>
              <mc:Fallback>
                <p:oleObj name="포장기 셸 개체" showAsIcon="1" r:id="rId3" imgW="1335240" imgH="43956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4529BD0B-5D63-4027-9350-7C6D82632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5208" y="5491619"/>
                        <a:ext cx="2949869" cy="97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81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     Java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 – 3/4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ED68D6-23F5-4EFE-9EA1-C14C9074C7C8}"/>
              </a:ext>
            </a:extLst>
          </p:cNvPr>
          <p:cNvGrpSpPr/>
          <p:nvPr/>
        </p:nvGrpSpPr>
        <p:grpSpPr>
          <a:xfrm>
            <a:off x="453576" y="980728"/>
            <a:ext cx="2525706" cy="303536"/>
            <a:chOff x="378072" y="923994"/>
            <a:chExt cx="2525706" cy="303536"/>
          </a:xfrm>
        </p:grpSpPr>
        <p:sp>
          <p:nvSpPr>
            <p:cNvPr id="4" name="모서리가 둥근 직사각형 48">
              <a:extLst>
                <a:ext uri="{FF2B5EF4-FFF2-40B4-BE49-F238E27FC236}">
                  <a16:creationId xmlns:a16="http://schemas.microsoft.com/office/drawing/2014/main" id="{ECAC289D-793C-4800-BA66-85F014906B49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FBDDD-FA87-4DC5-875E-B6585FCDF245}"/>
                </a:ext>
              </a:extLst>
            </p:cNvPr>
            <p:cNvSpPr txBox="1"/>
            <p:nvPr/>
          </p:nvSpPr>
          <p:spPr>
            <a:xfrm>
              <a:off x="489600" y="923994"/>
              <a:ext cx="2414178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대용량</a:t>
              </a:r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1 Export( All type )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AEEAEF-1CAF-406B-A62C-3953521E3AFD}"/>
              </a:ext>
            </a:extLst>
          </p:cNvPr>
          <p:cNvSpPr txBox="1"/>
          <p:nvPr/>
        </p:nvSpPr>
        <p:spPr>
          <a:xfrm>
            <a:off x="486071" y="1516598"/>
            <a:ext cx="8931425" cy="30469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@Resource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SXSSFExcelExporter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대용량 엑셀파일로 내려받기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몽땅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parameter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조회조건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엑셀 파일 호출 링크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String[] getLargeCapacityExcel(Parameter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DataList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excelList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excelDataDAO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.getExcel(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countForPage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20000;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엑셀파일당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row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개수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doExport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.export(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excelList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countForPage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DefaultRowHandler());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doExport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59BC31-0F67-4575-9DB8-3DCD90ABAF4C}"/>
              </a:ext>
            </a:extLst>
          </p:cNvPr>
          <p:cNvSpPr/>
          <p:nvPr/>
        </p:nvSpPr>
        <p:spPr>
          <a:xfrm>
            <a:off x="6057791" y="5130800"/>
            <a:ext cx="3503721" cy="3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대용량의 경우 </a:t>
            </a:r>
            <a:r>
              <a:rPr lang="en-US" altLang="ko-KR" sz="1200" dirty="0"/>
              <a:t>DefaultRowHander </a:t>
            </a:r>
            <a:r>
              <a:rPr lang="ko-KR" altLang="en-US" sz="1200" dirty="0"/>
              <a:t>를 권장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25F79A-53DD-49CB-82D6-7467CB264D10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7150608" y="4471756"/>
            <a:ext cx="1125734" cy="192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5FE8B6-8213-4718-A85B-9C641D28F2BC}"/>
              </a:ext>
            </a:extLst>
          </p:cNvPr>
          <p:cNvSpPr txBox="1"/>
          <p:nvPr/>
        </p:nvSpPr>
        <p:spPr>
          <a:xfrm>
            <a:off x="4828240" y="1628800"/>
            <a:ext cx="494929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SXSSFWorkBook</a:t>
            </a:r>
            <a:r>
              <a:rPr lang="ko-KR" altLang="en-US" sz="1200" dirty="0"/>
              <a:t> 기반으로 엑셀을 생성한다</a:t>
            </a:r>
            <a:r>
              <a:rPr lang="en-US" altLang="ko-KR" sz="1200" dirty="0"/>
              <a:t>. 1000 row </a:t>
            </a:r>
            <a:r>
              <a:rPr lang="ko-KR" altLang="en-US" sz="1200" dirty="0"/>
              <a:t>이상 데이터가 발생한 경우는 </a:t>
            </a:r>
            <a:r>
              <a:rPr lang="en-US" altLang="ko-KR" sz="1200" dirty="0"/>
              <a:t>1000</a:t>
            </a:r>
            <a:r>
              <a:rPr lang="ko-KR" altLang="en-US" sz="1200" dirty="0"/>
              <a:t>까지만 메모리를 사용하고 그 이상은 </a:t>
            </a:r>
            <a:r>
              <a:rPr lang="en-US" altLang="ko-KR" sz="1200" dirty="0"/>
              <a:t>Disk</a:t>
            </a:r>
            <a:r>
              <a:rPr lang="ko-KR" altLang="en-US" sz="1200" dirty="0"/>
              <a:t>에 작성하도록 </a:t>
            </a:r>
            <a:r>
              <a:rPr lang="en-US" altLang="ko-KR" sz="1200" dirty="0"/>
              <a:t>framework</a:t>
            </a:r>
            <a:r>
              <a:rPr lang="ko-KR" altLang="en-US" sz="1200" dirty="0"/>
              <a:t>에 되어있다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2CB580A-62E8-449D-ABAF-6FB8695D986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72880" y="1844824"/>
            <a:ext cx="955360" cy="199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0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     Java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 – 4/4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BEE8E3-7DA8-43BB-86AA-4210FE2F8280}"/>
              </a:ext>
            </a:extLst>
          </p:cNvPr>
          <p:cNvGrpSpPr/>
          <p:nvPr/>
        </p:nvGrpSpPr>
        <p:grpSpPr>
          <a:xfrm>
            <a:off x="453576" y="980728"/>
            <a:ext cx="2786034" cy="303536"/>
            <a:chOff x="378072" y="923994"/>
            <a:chExt cx="2786034" cy="303536"/>
          </a:xfrm>
        </p:grpSpPr>
        <p:sp>
          <p:nvSpPr>
            <p:cNvPr id="4" name="모서리가 둥근 직사각형 48">
              <a:extLst>
                <a:ext uri="{FF2B5EF4-FFF2-40B4-BE49-F238E27FC236}">
                  <a16:creationId xmlns:a16="http://schemas.microsoft.com/office/drawing/2014/main" id="{A6F8DBC9-48BC-42E4-9D84-5FEDFB148FFD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4E034-36B1-4C25-B0B2-FCD47DB35093}"/>
                </a:ext>
              </a:extLst>
            </p:cNvPr>
            <p:cNvSpPr txBox="1"/>
            <p:nvPr/>
          </p:nvSpPr>
          <p:spPr>
            <a:xfrm>
              <a:off x="489600" y="923994"/>
              <a:ext cx="2674506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대용량</a:t>
              </a:r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2 Export( Petch type )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62C23D-BE89-49E4-B6E0-E53210E4E7E7}"/>
              </a:ext>
            </a:extLst>
          </p:cNvPr>
          <p:cNvSpPr txBox="1"/>
          <p:nvPr/>
        </p:nvSpPr>
        <p:spPr>
          <a:xfrm>
            <a:off x="555362" y="1334373"/>
            <a:ext cx="8934142" cy="50469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@Resource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SXSSFExcelExporter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대용량 엑셀파일로 내려받기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(petch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petchSize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만큼만 조회해서 엑셀을 만들기를 반복해서 하는경우 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주의사항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## petchSize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만큼을 하나의 엑셀 파일로 만들도록 되어있음 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parameter 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조회조건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엑셀 파일 호출 링크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String[] getLargeCapacityExcel_petch(Parameter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20000;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DataList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.setParameter(SXSSFExcelExporter.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PETCH_SIZE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ArrayList&lt;String&gt;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exportList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ArrayList&lt;String&gt;();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0;;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.setParameter(SXSSFExcelExporter.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PETCH_INDEX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excelDataDAO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.getLargeCapacityExcel_petch(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exportList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sxssfExcelExporter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.export(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DefaultRowHandler())[0]);</a:t>
            </a:r>
          </a:p>
          <a:p>
            <a:pPr lvl="2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.size() == 0 ||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.size()) {</a:t>
            </a:r>
          </a:p>
          <a:p>
            <a:pPr lvl="3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exportList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.toArray(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String[0]);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FE04D8-21FF-439C-8883-9181D6929446}"/>
              </a:ext>
            </a:extLst>
          </p:cNvPr>
          <p:cNvSpPr/>
          <p:nvPr/>
        </p:nvSpPr>
        <p:spPr>
          <a:xfrm>
            <a:off x="5889104" y="5634856"/>
            <a:ext cx="3503721" cy="3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대용량의 경우 </a:t>
            </a:r>
            <a:r>
              <a:rPr lang="en-US" altLang="ko-KR" sz="1200" dirty="0"/>
              <a:t>DefaultRowHander </a:t>
            </a:r>
            <a:r>
              <a:rPr lang="ko-KR" altLang="en-US" sz="1200" dirty="0"/>
              <a:t>를 권장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714E0D1-B0F9-4333-90F1-74A9130F350F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7508783" y="5406998"/>
            <a:ext cx="360040" cy="9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     Query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mybatis 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BEE8E3-7DA8-43BB-86AA-4210FE2F8280}"/>
              </a:ext>
            </a:extLst>
          </p:cNvPr>
          <p:cNvGrpSpPr/>
          <p:nvPr/>
        </p:nvGrpSpPr>
        <p:grpSpPr>
          <a:xfrm>
            <a:off x="453576" y="980728"/>
            <a:ext cx="2786034" cy="303536"/>
            <a:chOff x="378072" y="923994"/>
            <a:chExt cx="2786034" cy="303536"/>
          </a:xfrm>
        </p:grpSpPr>
        <p:sp>
          <p:nvSpPr>
            <p:cNvPr id="4" name="모서리가 둥근 직사각형 48">
              <a:extLst>
                <a:ext uri="{FF2B5EF4-FFF2-40B4-BE49-F238E27FC236}">
                  <a16:creationId xmlns:a16="http://schemas.microsoft.com/office/drawing/2014/main" id="{A6F8DBC9-48BC-42E4-9D84-5FEDFB148FFD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4E034-36B1-4C25-B0B2-FCD47DB35093}"/>
                </a:ext>
              </a:extLst>
            </p:cNvPr>
            <p:cNvSpPr txBox="1"/>
            <p:nvPr/>
          </p:nvSpPr>
          <p:spPr>
            <a:xfrm>
              <a:off x="489600" y="923994"/>
              <a:ext cx="2674506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대용량</a:t>
              </a:r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2 Export( Petch type )</a:t>
              </a:r>
              <a:endParaRPr lang="ko-KR" altLang="en-US" sz="1500" b="1" dirty="0">
                <a:solidFill>
                  <a:srgbClr val="E66110"/>
                </a:solidFill>
                <a:ea typeface="맑은 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62C23D-BE89-49E4-B6E0-E53210E4E7E7}"/>
              </a:ext>
            </a:extLst>
          </p:cNvPr>
          <p:cNvSpPr txBox="1"/>
          <p:nvPr/>
        </p:nvSpPr>
        <p:spPr>
          <a:xfrm>
            <a:off x="555362" y="1334373"/>
            <a:ext cx="8934142" cy="44012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Query id    : ExcelData.getLargeCapacityExcel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Description : 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대용량 엑셀데이터 조회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몽땅 가져온 다음 엑셀을 만들 경우 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"getLargeCapacityExcel" </a:t>
            </a:r>
            <a:r>
              <a:rPr lang="en-US" altLang="ko-KR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"map" </a:t>
            </a:r>
            <a:r>
              <a:rPr lang="en-US" altLang="ko-KR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"lmap"</a:t>
            </a:r>
            <a:r>
              <a:rPr lang="en-US" altLang="ko-KR" sz="1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SELECT RUN_LOG_SN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SCREEN_ID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SCREEN_NAME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SERVICE_ID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SERVICE_NAME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FROM AP_SERVICE_RUN_LOG A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Query id    : ExcelData.getLargeCapacityExcelPetch</a:t>
            </a:r>
          </a:p>
          <a:p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                   필수파라메터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petchIndex</a:t>
            </a:r>
          </a:p>
          <a:p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                   필수파라메터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petchSize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Description : 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대용량 엑셀데이터 조회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( petchSize </a:t>
            </a:r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만큼만 조회해서 엑셀을 만들기를 반복해서 하는경우  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"getLargeCapacityExcelPetch" </a:t>
            </a:r>
            <a:r>
              <a:rPr lang="en-US" altLang="ko-KR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"map" </a:t>
            </a:r>
            <a:r>
              <a:rPr lang="en-US" altLang="ko-KR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"lmap"</a:t>
            </a:r>
            <a:r>
              <a:rPr lang="en-US" altLang="ko-KR" sz="1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</a:rPr>
              <a:t>refid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"common.petch-top" </a:t>
            </a:r>
            <a:r>
              <a:rPr lang="en-US" altLang="ko-KR" sz="1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SELECT RUN_LOG_SN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SCREEN_ID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SCREEN_NAME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SERVICE_ID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SERVICE_NAME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FROM AP_SERVICE_RUN_LOG A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</a:rPr>
              <a:t>refid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"common.petch-bottom" </a:t>
            </a:r>
            <a:r>
              <a:rPr lang="en-US" altLang="ko-KR" sz="1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FACC963-5367-4B0B-A8BD-42184C529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10515"/>
              </p:ext>
            </p:extLst>
          </p:nvPr>
        </p:nvGraphicFramePr>
        <p:xfrm>
          <a:off x="7041232" y="5362060"/>
          <a:ext cx="2645118" cy="104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88" name="포장기 셸 개체" showAsIcon="1" r:id="rId3" imgW="1109520" imgH="439560" progId="Package">
                  <p:embed/>
                </p:oleObj>
              </mc:Choice>
              <mc:Fallback>
                <p:oleObj name="포장기 셸 개체" showAsIcon="1" r:id="rId3" imgW="11095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1232" y="5362060"/>
                        <a:ext cx="2645118" cy="1048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E05BC-988E-4D08-BC35-9E74206BEB23}"/>
              </a:ext>
            </a:extLst>
          </p:cNvPr>
          <p:cNvSpPr/>
          <p:nvPr/>
        </p:nvSpPr>
        <p:spPr>
          <a:xfrm>
            <a:off x="5601072" y="4365104"/>
            <a:ext cx="3503721" cy="8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Petch</a:t>
            </a:r>
            <a:r>
              <a:rPr lang="ko-KR" altLang="en-US" sz="1200" dirty="0"/>
              <a:t> 형태로 조회해야 하는 경우</a:t>
            </a:r>
            <a:endParaRPr lang="en-US" altLang="ko-KR" sz="1200" dirty="0"/>
          </a:p>
          <a:p>
            <a:pPr algn="ctr"/>
            <a:r>
              <a:rPr lang="en-US" altLang="ko-KR" sz="1200" dirty="0"/>
              <a:t>common.petch-top</a:t>
            </a:r>
          </a:p>
          <a:p>
            <a:pPr algn="ctr"/>
            <a:r>
              <a:rPr lang="en-US" altLang="ko-KR" sz="1200" dirty="0"/>
              <a:t>common.petch-bottom</a:t>
            </a:r>
          </a:p>
          <a:p>
            <a:pPr algn="ctr"/>
            <a:r>
              <a:rPr lang="ko-KR" altLang="en-US" sz="1200" dirty="0"/>
              <a:t>사용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209EB72-D255-40EA-ADA4-9E820A6BE39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39610" y="4365104"/>
            <a:ext cx="2361462" cy="41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D0C6834-69AA-486F-B744-44685CF471E9}"/>
              </a:ext>
            </a:extLst>
          </p:cNvPr>
          <p:cNvCxnSpPr>
            <a:cxnSpLocks/>
          </p:cNvCxnSpPr>
          <p:nvPr/>
        </p:nvCxnSpPr>
        <p:spPr>
          <a:xfrm flipV="1">
            <a:off x="3512840" y="4893956"/>
            <a:ext cx="2088232" cy="551268"/>
          </a:xfrm>
          <a:prstGeom prst="bentConnector3">
            <a:avLst>
              <a:gd name="adj1" fmla="val 4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9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6     ExcelController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BEE8E3-7DA8-43BB-86AA-4210FE2F8280}"/>
              </a:ext>
            </a:extLst>
          </p:cNvPr>
          <p:cNvGrpSpPr/>
          <p:nvPr/>
        </p:nvGrpSpPr>
        <p:grpSpPr>
          <a:xfrm>
            <a:off x="453576" y="980728"/>
            <a:ext cx="1473045" cy="303536"/>
            <a:chOff x="378072" y="923994"/>
            <a:chExt cx="1473045" cy="303536"/>
          </a:xfrm>
        </p:grpSpPr>
        <p:sp>
          <p:nvSpPr>
            <p:cNvPr id="4" name="모서리가 둥근 직사각형 48">
              <a:extLst>
                <a:ext uri="{FF2B5EF4-FFF2-40B4-BE49-F238E27FC236}">
                  <a16:creationId xmlns:a16="http://schemas.microsoft.com/office/drawing/2014/main" id="{A6F8DBC9-48BC-42E4-9D84-5FEDFB148FFD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4E034-36B1-4C25-B0B2-FCD47DB35093}"/>
                </a:ext>
              </a:extLst>
            </p:cNvPr>
            <p:cNvSpPr txBox="1"/>
            <p:nvPr/>
          </p:nvSpPr>
          <p:spPr>
            <a:xfrm>
              <a:off x="489600" y="923994"/>
              <a:ext cx="1361517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보안 사항 적용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62C23D-BE89-49E4-B6E0-E53210E4E7E7}"/>
              </a:ext>
            </a:extLst>
          </p:cNvPr>
          <p:cNvSpPr txBox="1"/>
          <p:nvPr/>
        </p:nvSpPr>
        <p:spPr>
          <a:xfrm>
            <a:off x="555362" y="1334373"/>
            <a:ext cx="8934142" cy="36317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"/excel"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ExcelController {</a:t>
            </a:r>
          </a:p>
          <a:p>
            <a:pPr lvl="1"/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* 엑셀 컨트롤러</a:t>
            </a:r>
          </a:p>
          <a:p>
            <a:pPr lvl="1"/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* 엑셀 다운로드 링크 클릭 시 파일을 다운로드 한다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pPr lvl="1"/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ko-KR" altLang="en-US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encFile </a:t>
            </a:r>
            <a:r>
              <a:rPr lang="ko-KR" altLang="en-US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암호화된 파일 풀 경로</a:t>
            </a:r>
          </a:p>
          <a:p>
            <a:pPr lvl="1"/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 request </a:t>
            </a:r>
          </a:p>
          <a:p>
            <a:pPr lvl="1"/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</a:t>
            </a:r>
          </a:p>
          <a:p>
            <a:pPr lvl="1"/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@throws</a:t>
            </a:r>
            <a:r>
              <a:rPr lang="en-US" altLang="ko-KR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 IOException </a:t>
            </a:r>
          </a:p>
          <a:p>
            <a:pPr lvl="1"/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@throws</a:t>
            </a:r>
            <a:r>
              <a:rPr lang="en-US" altLang="ko-KR" sz="1000" b="1" dirty="0">
                <a:solidFill>
                  <a:srgbClr val="3F5FBF"/>
                </a:solidFill>
                <a:latin typeface="Consolas" panose="020B0609020204030204" pitchFamily="49" charset="0"/>
              </a:rPr>
              <a:t> Exception</a:t>
            </a:r>
          </a:p>
          <a:p>
            <a:pPr lvl="1"/>
            <a:r>
              <a:rPr lang="ko-KR" alt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/list.do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/list.ub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altLang="ko-KR" sz="10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ko-KR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encFile</a:t>
            </a:r>
            <a:r>
              <a:rPr lang="ko-KR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required=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encFile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HttpServletRequest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HttpServletResponse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endParaRPr lang="en-US" altLang="ko-KR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   엑셀파일 </a:t>
            </a:r>
            <a:r>
              <a:rPr lang="en-US" altLang="ko-KR" sz="1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fullpath</a:t>
            </a:r>
            <a:r>
              <a:rPr lang="ko-KR" altLang="en-US" sz="1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를 암호화 해서 호출하면 복호화 해서 엑셀로 다운로드 해 준다</a:t>
            </a:r>
            <a:r>
              <a:rPr lang="en-US" altLang="ko-KR" sz="1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altLang="ko-KR" sz="10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fileFullPath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AESUtils.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decrypt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request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.getSession().getId(), </a:t>
            </a:r>
            <a:r>
              <a:rPr lang="en-US" altLang="ko-KR" sz="1000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encFile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000" b="1" i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lvl="1"/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855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4384032" y="-4397226"/>
            <a:ext cx="1124744" cy="99191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24944"/>
            <a:ext cx="9906000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End of Document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15552" y="1108800"/>
            <a:ext cx="9928800" cy="360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-1679177" y="1665983"/>
            <a:ext cx="6857999" cy="35260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5" y="2348880"/>
            <a:ext cx="3501976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목차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64012" y="0"/>
            <a:ext cx="101834" cy="2204864"/>
            <a:chOff x="1664012" y="-268741"/>
            <a:chExt cx="101834" cy="2204864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06400" y="-268741"/>
              <a:ext cx="0" cy="2126563"/>
            </a:xfrm>
            <a:prstGeom prst="line">
              <a:avLst/>
            </a:prstGeom>
            <a:ln>
              <a:solidFill>
                <a:srgbClr val="03C6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2700000" flipH="1" flipV="1">
              <a:off x="1664012" y="1834289"/>
              <a:ext cx="101834" cy="101834"/>
            </a:xfrm>
            <a:prstGeom prst="rect">
              <a:avLst/>
            </a:prstGeom>
            <a:solidFill>
              <a:srgbClr val="03C6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88904" y="768761"/>
            <a:ext cx="5040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  <a:ea typeface="+mn-ea"/>
              </a:rPr>
              <a:t>01.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02.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03.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04.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  -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  -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  -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  -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05.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06.</a:t>
            </a:r>
          </a:p>
        </p:txBody>
      </p:sp>
      <p:sp>
        <p:nvSpPr>
          <p:cNvPr id="2" name="직사각형 1"/>
          <p:cNvSpPr/>
          <p:nvPr/>
        </p:nvSpPr>
        <p:spPr>
          <a:xfrm rot="16200000">
            <a:off x="85642" y="3406140"/>
            <a:ext cx="6857998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40771" y="768761"/>
            <a:ext cx="44446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개요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Libraries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변경사항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Javascript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부분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)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Java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부분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서비스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)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Default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Export</a:t>
            </a:r>
          </a:p>
          <a:p>
            <a:pPr lvl="1"/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Custom Export</a:t>
            </a:r>
          </a:p>
          <a:p>
            <a:pPr lvl="1"/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대용량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Export( All type )</a:t>
            </a:r>
          </a:p>
          <a:p>
            <a:pPr lvl="1"/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대용량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 Export( Peth Type )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Query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부분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 mybatis )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ExcelController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    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53576" y="980728"/>
            <a:ext cx="8705905" cy="960899"/>
            <a:chOff x="453576" y="1066605"/>
            <a:chExt cx="8705905" cy="960899"/>
          </a:xfrm>
        </p:grpSpPr>
        <p:grpSp>
          <p:nvGrpSpPr>
            <p:cNvPr id="37" name="그룹 36"/>
            <p:cNvGrpSpPr/>
            <p:nvPr/>
          </p:nvGrpSpPr>
          <p:grpSpPr>
            <a:xfrm>
              <a:off x="453576" y="1066605"/>
              <a:ext cx="1213359" cy="303536"/>
              <a:chOff x="378072" y="923994"/>
              <a:chExt cx="1213359" cy="303536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600" y="923994"/>
                <a:ext cx="1101831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문서의 목적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3782" y="1354637"/>
              <a:ext cx="8675699" cy="67286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UB-Meta Framework 1.6↑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을 기반으로 한 개발 가이드를 통해 일반적인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다운로드 및 대용량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다운로드를 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개발 할 수 있도록 한다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3576" y="2064428"/>
            <a:ext cx="8491616" cy="622153"/>
            <a:chOff x="453576" y="1066605"/>
            <a:chExt cx="8491616" cy="622153"/>
          </a:xfrm>
        </p:grpSpPr>
        <p:grpSp>
          <p:nvGrpSpPr>
            <p:cNvPr id="42" name="그룹 41"/>
            <p:cNvGrpSpPr/>
            <p:nvPr/>
          </p:nvGrpSpPr>
          <p:grpSpPr>
            <a:xfrm>
              <a:off x="453576" y="1066605"/>
              <a:ext cx="1213359" cy="303536"/>
              <a:chOff x="378072" y="923994"/>
              <a:chExt cx="1213359" cy="303536"/>
            </a:xfrm>
          </p:grpSpPr>
          <p:sp>
            <p:nvSpPr>
              <p:cNvPr id="44" name="모서리가 둥근 직사각형 43"/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9600" y="923994"/>
                <a:ext cx="1101831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문서의 내용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83782" y="1354637"/>
              <a:ext cx="8461410" cy="33412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기존 화면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/ 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서비스 개발 방식은 유지 하면 서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 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을 다운로드 할 수 있도록 하는 개발 방법 을 기술 하고 있다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04EC4A1-145A-4F45-A999-E2BBB4D4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4" y="3501008"/>
            <a:ext cx="3968340" cy="26642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8F5B89-A321-4F72-94FE-359B30E4D320}"/>
              </a:ext>
            </a:extLst>
          </p:cNvPr>
          <p:cNvGrpSpPr/>
          <p:nvPr/>
        </p:nvGrpSpPr>
        <p:grpSpPr>
          <a:xfrm>
            <a:off x="493832" y="3022871"/>
            <a:ext cx="1384368" cy="303536"/>
            <a:chOff x="378072" y="923994"/>
            <a:chExt cx="1384368" cy="303536"/>
          </a:xfrm>
        </p:grpSpPr>
        <p:sp>
          <p:nvSpPr>
            <p:cNvPr id="22" name="모서리가 둥근 직사각형 43">
              <a:extLst>
                <a:ext uri="{FF2B5EF4-FFF2-40B4-BE49-F238E27FC236}">
                  <a16:creationId xmlns:a16="http://schemas.microsoft.com/office/drawing/2014/main" id="{423588BB-3265-4173-BD2F-0E1393ECC1D6}"/>
                </a:ext>
              </a:extLst>
            </p:cNvPr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5380E3-9FAA-468E-9938-B385A0ECAA33}"/>
                </a:ext>
              </a:extLst>
            </p:cNvPr>
            <p:cNvSpPr txBox="1"/>
            <p:nvPr/>
          </p:nvSpPr>
          <p:spPr>
            <a:xfrm>
              <a:off x="489600" y="923994"/>
              <a:ext cx="1272840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500" b="1" dirty="0">
                  <a:solidFill>
                    <a:srgbClr val="E66110"/>
                  </a:solidFill>
                  <a:ea typeface="맑은 고딕" pitchFamily="50" charset="-127"/>
                </a:rPr>
                <a:t>Package </a:t>
              </a:r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2     Libraries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변경사항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53576" y="980728"/>
            <a:ext cx="1020999" cy="303536"/>
            <a:chOff x="378072" y="923994"/>
            <a:chExt cx="1020999" cy="303536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378072" y="1000800"/>
              <a:ext cx="54000" cy="172800"/>
            </a:xfrm>
            <a:prstGeom prst="roundRect">
              <a:avLst>
                <a:gd name="adj" fmla="val 50000"/>
              </a:avLst>
            </a:prstGeom>
            <a:gradFill>
              <a:gsLst>
                <a:gs pos="44000">
                  <a:srgbClr val="F28736"/>
                </a:gs>
                <a:gs pos="100000">
                  <a:srgbClr val="D0580E"/>
                </a:gs>
              </a:gsLst>
              <a:lin ang="5400000" scaled="0"/>
            </a:gradFill>
            <a:ln w="6350" cap="flat" cmpd="sng" algn="ctr">
              <a:solidFill>
                <a:srgbClr val="D0580E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9600" y="923994"/>
              <a:ext cx="909471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500" b="1" dirty="0">
                  <a:solidFill>
                    <a:srgbClr val="E66110"/>
                  </a:solidFill>
                  <a:ea typeface="맑은 고딕" pitchFamily="50" charset="-127"/>
                </a:rPr>
                <a:t>변경 사항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06958"/>
              </p:ext>
            </p:extLst>
          </p:nvPr>
        </p:nvGraphicFramePr>
        <p:xfrm>
          <a:off x="565104" y="1398906"/>
          <a:ext cx="4387896" cy="1661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8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된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poi-3.6-20091214.jar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poi-ooxml-3.6-20091214.jar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xbean-2.2.0.jar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8489"/>
              </p:ext>
            </p:extLst>
          </p:nvPr>
        </p:nvGraphicFramePr>
        <p:xfrm>
          <a:off x="5036113" y="1398906"/>
          <a:ext cx="4356944" cy="1661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및 변경 된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370"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commons-collections4-4.1.jar</a:t>
                      </a: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poi-3.16.jar</a:t>
                      </a: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poi-ooxml-3.16.jar</a:t>
                      </a: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poi-ooxml-schemas-3.16.jar</a:t>
                      </a: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xmlbeans-2.6.0.jar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    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53576" y="764704"/>
            <a:ext cx="8344461" cy="879019"/>
            <a:chOff x="453576" y="1066605"/>
            <a:chExt cx="8344461" cy="879019"/>
          </a:xfrm>
        </p:grpSpPr>
        <p:grpSp>
          <p:nvGrpSpPr>
            <p:cNvPr id="37" name="그룹 36"/>
            <p:cNvGrpSpPr/>
            <p:nvPr/>
          </p:nvGrpSpPr>
          <p:grpSpPr>
            <a:xfrm>
              <a:off x="453576" y="1066605"/>
              <a:ext cx="1802559" cy="303536"/>
              <a:chOff x="378072" y="923994"/>
              <a:chExt cx="1802559" cy="303536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600" y="923994"/>
                <a:ext cx="1691031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Excel Export Flow</a:t>
                </a:r>
                <a:endParaRPr lang="ko-KR" altLang="en-US" sz="1500" b="1" dirty="0">
                  <a:solidFill>
                    <a:srgbClr val="E6611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3782" y="1354637"/>
              <a:ext cx="8314255" cy="590987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개발 기본 흐름은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UB-Framework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개발가이드를 준수하며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 Excel Export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Exporter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구현체를 이용하여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을 생성하고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ExcelController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를 통해 생성된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파일을 다운 받을 수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F5B9F-8FCE-4AA3-91F4-AB3DE2CCA9B3}"/>
              </a:ext>
            </a:extLst>
          </p:cNvPr>
          <p:cNvSpPr/>
          <p:nvPr/>
        </p:nvSpPr>
        <p:spPr>
          <a:xfrm>
            <a:off x="3249361" y="3020913"/>
            <a:ext cx="10081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70C87C-1240-4E83-BCDC-18B0DEB7B915}"/>
              </a:ext>
            </a:extLst>
          </p:cNvPr>
          <p:cNvSpPr/>
          <p:nvPr/>
        </p:nvSpPr>
        <p:spPr>
          <a:xfrm>
            <a:off x="5162106" y="2420888"/>
            <a:ext cx="10081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A46757-8599-46BC-9164-CA8BD7340812}"/>
              </a:ext>
            </a:extLst>
          </p:cNvPr>
          <p:cNvSpPr/>
          <p:nvPr/>
        </p:nvSpPr>
        <p:spPr>
          <a:xfrm>
            <a:off x="5162106" y="3789040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SXSSFExcelExporter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3E9AAB-D91B-4923-B7A1-463F61DDCC8F}"/>
              </a:ext>
            </a:extLst>
          </p:cNvPr>
          <p:cNvSpPr/>
          <p:nvPr/>
        </p:nvSpPr>
        <p:spPr>
          <a:xfrm>
            <a:off x="6681192" y="2420888"/>
            <a:ext cx="10081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EF1A6A-D4DA-402F-A2FE-FC6A559213D4}"/>
              </a:ext>
            </a:extLst>
          </p:cNvPr>
          <p:cNvCxnSpPr>
            <a:cxnSpLocks/>
            <a:stCxn id="19" idx="1"/>
            <a:endCxn id="2" idx="3"/>
          </p:cNvCxnSpPr>
          <p:nvPr/>
        </p:nvCxnSpPr>
        <p:spPr>
          <a:xfrm flipH="1">
            <a:off x="4257473" y="2780928"/>
            <a:ext cx="904633" cy="6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614144-9F04-4879-B8E6-A1D54F34B4F4}"/>
              </a:ext>
            </a:extLst>
          </p:cNvPr>
          <p:cNvSpPr txBox="1"/>
          <p:nvPr/>
        </p:nvSpPr>
        <p:spPr>
          <a:xfrm>
            <a:off x="2875467" y="2494045"/>
            <a:ext cx="1677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/function/</a:t>
            </a:r>
            <a:r>
              <a:rPr lang="ko-KR" altLang="en-US" dirty="0"/>
              <a:t>화면</a:t>
            </a:r>
            <a:r>
              <a:rPr lang="en-US" altLang="ko-KR" dirty="0"/>
              <a:t>ID/</a:t>
            </a:r>
            <a:r>
              <a:rPr lang="en-US" altLang="ko-KR" dirty="0" err="1"/>
              <a:t>EXPORT.ub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252CEC-5811-4F08-A545-7C033EDC9978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6170218" y="2780928"/>
            <a:ext cx="5109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형 7">
            <a:extLst>
              <a:ext uri="{FF2B5EF4-FFF2-40B4-BE49-F238E27FC236}">
                <a16:creationId xmlns:a16="http://schemas.microsoft.com/office/drawing/2014/main" id="{AD57E0B8-FC51-4EA0-91B9-3D24F29EF770}"/>
              </a:ext>
            </a:extLst>
          </p:cNvPr>
          <p:cNvSpPr/>
          <p:nvPr/>
        </p:nvSpPr>
        <p:spPr>
          <a:xfrm>
            <a:off x="8193360" y="2420888"/>
            <a:ext cx="864096" cy="7200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3CEA5F-89F6-48A4-BF99-94275F862C89}"/>
              </a:ext>
            </a:extLst>
          </p:cNvPr>
          <p:cNvCxnSpPr>
            <a:cxnSpLocks/>
            <a:stCxn id="25" idx="3"/>
            <a:endCxn id="8" idx="2"/>
          </p:cNvCxnSpPr>
          <p:nvPr/>
        </p:nvCxnSpPr>
        <p:spPr>
          <a:xfrm>
            <a:off x="7689304" y="2780928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83E89B-83F7-4151-85B6-94336DFD7F64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5666162" y="3140968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5A5BF2-F559-43A2-846B-1410A9E03E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66162" y="4509120"/>
            <a:ext cx="34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DDCE76-6C90-41F7-8992-F726D2D76555}"/>
              </a:ext>
            </a:extLst>
          </p:cNvPr>
          <p:cNvSpPr txBox="1"/>
          <p:nvPr/>
        </p:nvSpPr>
        <p:spPr>
          <a:xfrm>
            <a:off x="4495783" y="32933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파일정보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CDB741-586C-4FA6-B277-0E3A4FAAC629}"/>
              </a:ext>
            </a:extLst>
          </p:cNvPr>
          <p:cNvSpPr/>
          <p:nvPr/>
        </p:nvSpPr>
        <p:spPr>
          <a:xfrm>
            <a:off x="3217890" y="4869160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ExcelController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A7D668-1461-4ED1-865E-F71FA7C5F5C8}"/>
              </a:ext>
            </a:extLst>
          </p:cNvPr>
          <p:cNvCxnSpPr>
            <a:cxnSpLocks/>
            <a:stCxn id="34" idx="5"/>
            <a:endCxn id="48" idx="0"/>
          </p:cNvCxnSpPr>
          <p:nvPr/>
        </p:nvCxnSpPr>
        <p:spPr>
          <a:xfrm>
            <a:off x="2218577" y="2990494"/>
            <a:ext cx="1503369" cy="187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D8A0CA-2CD9-48FA-8C01-C54BE86AAE56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26002" y="5229200"/>
            <a:ext cx="102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웃는 얼굴 33">
            <a:extLst>
              <a:ext uri="{FF2B5EF4-FFF2-40B4-BE49-F238E27FC236}">
                <a16:creationId xmlns:a16="http://schemas.microsoft.com/office/drawing/2014/main" id="{324B92E6-A5B6-47EB-838C-9376A7565793}"/>
              </a:ext>
            </a:extLst>
          </p:cNvPr>
          <p:cNvSpPr/>
          <p:nvPr/>
        </p:nvSpPr>
        <p:spPr>
          <a:xfrm>
            <a:off x="1712640" y="2484557"/>
            <a:ext cx="592742" cy="5927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48C1836-83D1-4A78-A224-AF684845E3FF}"/>
              </a:ext>
            </a:extLst>
          </p:cNvPr>
          <p:cNvCxnSpPr>
            <a:cxnSpLocks/>
            <a:stCxn id="34" idx="6"/>
            <a:endCxn id="19" idx="1"/>
          </p:cNvCxnSpPr>
          <p:nvPr/>
        </p:nvCxnSpPr>
        <p:spPr>
          <a:xfrm>
            <a:off x="2305382" y="2780928"/>
            <a:ext cx="285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D61AEBF-78B4-4D27-8556-3F3040E3DDA1}"/>
              </a:ext>
            </a:extLst>
          </p:cNvPr>
          <p:cNvCxnSpPr>
            <a:cxnSpLocks/>
            <a:stCxn id="48" idx="1"/>
            <a:endCxn id="34" idx="4"/>
          </p:cNvCxnSpPr>
          <p:nvPr/>
        </p:nvCxnSpPr>
        <p:spPr>
          <a:xfrm flipH="1" flipV="1">
            <a:off x="2009011" y="3077299"/>
            <a:ext cx="1208879" cy="215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13E466-5705-4183-B555-2FB212BAEF90}"/>
              </a:ext>
            </a:extLst>
          </p:cNvPr>
          <p:cNvSpPr txBox="1"/>
          <p:nvPr/>
        </p:nvSpPr>
        <p:spPr>
          <a:xfrm>
            <a:off x="2028275" y="41504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ExcelFile</a:t>
            </a:r>
            <a:endParaRPr lang="en-US" altLang="ko-KR" dirty="0"/>
          </a:p>
          <a:p>
            <a:r>
              <a:rPr lang="en-US" altLang="ko-KR" dirty="0"/>
              <a:t>Download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E0AA1E-4FE3-4A66-9597-CDBDAF32D099}"/>
              </a:ext>
            </a:extLst>
          </p:cNvPr>
          <p:cNvSpPr txBox="1"/>
          <p:nvPr/>
        </p:nvSpPr>
        <p:spPr>
          <a:xfrm>
            <a:off x="6170218" y="4725144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File </a:t>
            </a:r>
            <a:r>
              <a:rPr lang="ko-KR" altLang="en-US" dirty="0"/>
              <a:t>생성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9CCBE77-BE0F-4205-ADBD-A0D6689FAFFF}"/>
              </a:ext>
            </a:extLst>
          </p:cNvPr>
          <p:cNvCxnSpPr>
            <a:cxnSpLocks/>
            <a:stCxn id="2" idx="1"/>
            <a:endCxn id="34" idx="6"/>
          </p:cNvCxnSpPr>
          <p:nvPr/>
        </p:nvCxnSpPr>
        <p:spPr>
          <a:xfrm flipH="1" flipV="1">
            <a:off x="2305382" y="2780928"/>
            <a:ext cx="943979" cy="6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551463B-68B8-43B5-A32B-AA672ED3BFF9}"/>
              </a:ext>
            </a:extLst>
          </p:cNvPr>
          <p:cNvSpPr txBox="1"/>
          <p:nvPr/>
        </p:nvSpPr>
        <p:spPr>
          <a:xfrm>
            <a:off x="4175131" y="526618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요청된</a:t>
            </a:r>
            <a:endParaRPr lang="en-US" altLang="ko-KR" dirty="0"/>
          </a:p>
          <a:p>
            <a:r>
              <a:rPr lang="en-US" altLang="ko-KR" dirty="0"/>
              <a:t>Excel File </a:t>
            </a:r>
            <a:r>
              <a:rPr lang="ko-KR" altLang="en-US" dirty="0"/>
              <a:t>조회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41B1C4-5C2C-4FC7-B5FF-1E40E8A32EE9}"/>
              </a:ext>
            </a:extLst>
          </p:cNvPr>
          <p:cNvSpPr txBox="1"/>
          <p:nvPr/>
        </p:nvSpPr>
        <p:spPr>
          <a:xfrm>
            <a:off x="3156160" y="3941859"/>
            <a:ext cx="138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/excel/</a:t>
            </a:r>
            <a:r>
              <a:rPr lang="en-US" altLang="ko-KR" dirty="0" err="1"/>
              <a:t>list.ub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</a:t>
            </a:r>
            <a:r>
              <a:rPr lang="en-US" altLang="ko-KR" dirty="0" err="1"/>
              <a:t>ExcelFile</a:t>
            </a:r>
            <a:r>
              <a:rPr lang="en-US" altLang="ko-KR" dirty="0"/>
              <a:t> 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</a:p>
        </p:txBody>
      </p:sp>
      <p:sp>
        <p:nvSpPr>
          <p:cNvPr id="79" name="순서도: 다중 문서 78">
            <a:extLst>
              <a:ext uri="{FF2B5EF4-FFF2-40B4-BE49-F238E27FC236}">
                <a16:creationId xmlns:a16="http://schemas.microsoft.com/office/drawing/2014/main" id="{EA039EFB-37EC-47C5-AAA5-9709D1192FE0}"/>
              </a:ext>
            </a:extLst>
          </p:cNvPr>
          <p:cNvSpPr/>
          <p:nvPr/>
        </p:nvSpPr>
        <p:spPr>
          <a:xfrm>
            <a:off x="5267047" y="4994848"/>
            <a:ext cx="936104" cy="504056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0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    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D2F37B-BA4D-40B5-A94B-E4020010FE2D}"/>
              </a:ext>
            </a:extLst>
          </p:cNvPr>
          <p:cNvSpPr/>
          <p:nvPr/>
        </p:nvSpPr>
        <p:spPr>
          <a:xfrm>
            <a:off x="3815716" y="4225714"/>
            <a:ext cx="2217404" cy="42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XSSFExcelExporter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0E9C78-9BD0-4F50-B916-A5C29E82BE9E}"/>
              </a:ext>
            </a:extLst>
          </p:cNvPr>
          <p:cNvSpPr/>
          <p:nvPr/>
        </p:nvSpPr>
        <p:spPr>
          <a:xfrm>
            <a:off x="3815716" y="2751379"/>
            <a:ext cx="2217404" cy="42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AbstractExporter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67D443-790A-4806-A880-105AEE0A19B2}"/>
              </a:ext>
            </a:extLst>
          </p:cNvPr>
          <p:cNvSpPr/>
          <p:nvPr/>
        </p:nvSpPr>
        <p:spPr>
          <a:xfrm>
            <a:off x="3815716" y="2060848"/>
            <a:ext cx="2217404" cy="395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Exporter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B7EA6F-04C1-4A8C-B88A-45374D81213B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V="1">
            <a:off x="4924418" y="2456099"/>
            <a:ext cx="0" cy="29528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852FD6-914A-4437-89B7-9A0EBADB7333}"/>
              </a:ext>
            </a:extLst>
          </p:cNvPr>
          <p:cNvSpPr/>
          <p:nvPr/>
        </p:nvSpPr>
        <p:spPr>
          <a:xfrm>
            <a:off x="3815716" y="3429702"/>
            <a:ext cx="2217404" cy="425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ExcelExporterBase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E05A7A1-FCE3-47C2-BB98-E845B941C766}"/>
              </a:ext>
            </a:extLst>
          </p:cNvPr>
          <p:cNvCxnSpPr>
            <a:cxnSpLocks/>
            <a:stCxn id="42" idx="0"/>
            <a:endCxn id="3" idx="2"/>
          </p:cNvCxnSpPr>
          <p:nvPr/>
        </p:nvCxnSpPr>
        <p:spPr>
          <a:xfrm flipV="1">
            <a:off x="4924418" y="3176179"/>
            <a:ext cx="0" cy="25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6FC02C0-5D4E-42BB-8525-2EC9320C5066}"/>
              </a:ext>
            </a:extLst>
          </p:cNvPr>
          <p:cNvCxnSpPr>
            <a:cxnSpLocks/>
            <a:stCxn id="35" idx="0"/>
            <a:endCxn id="42" idx="2"/>
          </p:cNvCxnSpPr>
          <p:nvPr/>
        </p:nvCxnSpPr>
        <p:spPr>
          <a:xfrm flipV="1">
            <a:off x="4924418" y="3855538"/>
            <a:ext cx="0" cy="370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68600B-3B74-4E6F-B625-BC3EAE8FB6EA}"/>
              </a:ext>
            </a:extLst>
          </p:cNvPr>
          <p:cNvSpPr/>
          <p:nvPr/>
        </p:nvSpPr>
        <p:spPr>
          <a:xfrm>
            <a:off x="6335996" y="4225714"/>
            <a:ext cx="2217404" cy="425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SXSSFExcelExporter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D67F26-9B6B-4752-9D29-1190B96C05C8}"/>
              </a:ext>
            </a:extLst>
          </p:cNvPr>
          <p:cNvSpPr/>
          <p:nvPr/>
        </p:nvSpPr>
        <p:spPr>
          <a:xfrm>
            <a:off x="1295436" y="4225714"/>
            <a:ext cx="2217404" cy="42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HSSFExcelExporter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30D50DE-DB7B-47EA-AF47-62538FC410AB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V="1">
            <a:off x="2404138" y="3855538"/>
            <a:ext cx="2520280" cy="370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E7CC9B3-9738-4A5C-8A28-1044A15EDEE3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4924418" y="3855538"/>
            <a:ext cx="2520280" cy="370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495AB8-AFA5-4D69-92DA-3A05DCDB9CA4}"/>
              </a:ext>
            </a:extLst>
          </p:cNvPr>
          <p:cNvSpPr txBox="1"/>
          <p:nvPr/>
        </p:nvSpPr>
        <p:spPr>
          <a:xfrm>
            <a:off x="1231474" y="469220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97-2000 </a:t>
            </a:r>
            <a:r>
              <a:rPr lang="ko-KR" altLang="en-US" dirty="0"/>
              <a:t>버전 </a:t>
            </a:r>
            <a:r>
              <a:rPr lang="en-US" altLang="ko-KR" dirty="0"/>
              <a:t>Exporter(</a:t>
            </a:r>
            <a:r>
              <a:rPr lang="en-US" altLang="ko-KR" dirty="0" err="1"/>
              <a:t>xls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Deprecated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5D1D71-EFCC-4BA3-8FF4-396949CB7C36}"/>
              </a:ext>
            </a:extLst>
          </p:cNvPr>
          <p:cNvSpPr txBox="1"/>
          <p:nvPr/>
        </p:nvSpPr>
        <p:spPr>
          <a:xfrm>
            <a:off x="3743708" y="469220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2003 </a:t>
            </a:r>
            <a:r>
              <a:rPr lang="ko-KR" altLang="en-US" dirty="0"/>
              <a:t>버전 </a:t>
            </a:r>
            <a:r>
              <a:rPr lang="en-US" altLang="ko-KR" dirty="0"/>
              <a:t>Exporter (</a:t>
            </a:r>
            <a:r>
              <a:rPr lang="en-US" altLang="ko-KR" dirty="0" err="1"/>
              <a:t>xlsx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Deprecated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EBB6E8-E3CB-47F1-A5D8-D1AC83CBAF09}"/>
              </a:ext>
            </a:extLst>
          </p:cNvPr>
          <p:cNvSpPr txBox="1"/>
          <p:nvPr/>
        </p:nvSpPr>
        <p:spPr>
          <a:xfrm>
            <a:off x="6263988" y="4681152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 버전 </a:t>
            </a:r>
            <a:r>
              <a:rPr lang="en-US" altLang="ko-KR" dirty="0"/>
              <a:t>Exporter (</a:t>
            </a:r>
            <a:r>
              <a:rPr lang="en-US" altLang="ko-KR" dirty="0" err="1"/>
              <a:t>xlsx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8DDDBB-819F-48FE-BDC2-C66CC03DB67E}"/>
              </a:ext>
            </a:extLst>
          </p:cNvPr>
          <p:cNvSpPr/>
          <p:nvPr/>
        </p:nvSpPr>
        <p:spPr>
          <a:xfrm>
            <a:off x="3815716" y="5315116"/>
            <a:ext cx="2217404" cy="425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ExcelExporter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7B47DC-10A0-4E97-B85E-E6A850167A45}"/>
              </a:ext>
            </a:extLst>
          </p:cNvPr>
          <p:cNvSpPr txBox="1"/>
          <p:nvPr/>
        </p:nvSpPr>
        <p:spPr>
          <a:xfrm>
            <a:off x="3743707" y="579008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Excel 2003 </a:t>
            </a:r>
            <a:r>
              <a:rPr lang="ko-KR" altLang="en-US" dirty="0"/>
              <a:t>버전 </a:t>
            </a:r>
            <a:r>
              <a:rPr lang="en-US" altLang="ko-KR" dirty="0"/>
              <a:t>Exporter (</a:t>
            </a:r>
            <a:r>
              <a:rPr lang="en-US" altLang="ko-KR" dirty="0" err="1"/>
              <a:t>xlsx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현재 사용중인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DE42F73-9964-448F-B334-6C9FA15C1644}"/>
              </a:ext>
            </a:extLst>
          </p:cNvPr>
          <p:cNvGrpSpPr/>
          <p:nvPr/>
        </p:nvGrpSpPr>
        <p:grpSpPr>
          <a:xfrm>
            <a:off x="453576" y="764704"/>
            <a:ext cx="9323960" cy="879019"/>
            <a:chOff x="453576" y="1066605"/>
            <a:chExt cx="9323960" cy="87901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EC6EC0-11C1-4FB1-98EF-1C621CAE0979}"/>
                </a:ext>
              </a:extLst>
            </p:cNvPr>
            <p:cNvGrpSpPr/>
            <p:nvPr/>
          </p:nvGrpSpPr>
          <p:grpSpPr>
            <a:xfrm>
              <a:off x="453576" y="1066605"/>
              <a:ext cx="2250438" cy="303536"/>
              <a:chOff x="378072" y="923994"/>
              <a:chExt cx="2250438" cy="303536"/>
            </a:xfrm>
          </p:grpSpPr>
          <p:sp>
            <p:nvSpPr>
              <p:cNvPr id="76" name="모서리가 둥근 직사각형 38">
                <a:extLst>
                  <a:ext uri="{FF2B5EF4-FFF2-40B4-BE49-F238E27FC236}">
                    <a16:creationId xmlns:a16="http://schemas.microsoft.com/office/drawing/2014/main" id="{B9EC28E0-EDBD-4DA8-B2F8-A29E4A4F6D4C}"/>
                  </a:ext>
                </a:extLst>
              </p:cNvPr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1C4D099-B379-48A1-86EE-DE7E582ABD64}"/>
                  </a:ext>
                </a:extLst>
              </p:cNvPr>
              <p:cNvSpPr txBox="1"/>
              <p:nvPr/>
            </p:nvSpPr>
            <p:spPr>
              <a:xfrm>
                <a:off x="489600" y="923994"/>
                <a:ext cx="2138910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Excel Export Hierarchy</a:t>
                </a:r>
                <a:endParaRPr lang="ko-KR" altLang="en-US" sz="1500" b="1" dirty="0">
                  <a:solidFill>
                    <a:srgbClr val="E6611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001AF3D-14E2-4871-8FFA-851FEA30B7EA}"/>
                </a:ext>
              </a:extLst>
            </p:cNvPr>
            <p:cNvSpPr txBox="1"/>
            <p:nvPr/>
          </p:nvSpPr>
          <p:spPr>
            <a:xfrm>
              <a:off x="483782" y="1354637"/>
              <a:ext cx="9293754" cy="59098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 Export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Hierarchy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는 최상의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Exporter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를 기반으로 하여 기본적인 기능은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ExcelExporterBase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클래스가 담당하며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 Base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클래스를 기반으로 확장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Expoter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를 제공한다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현재는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ExcelExpoter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와 </a:t>
              </a:r>
              <a:r>
                <a:rPr lang="en-US" altLang="ko-KR" sz="1200" dirty="0" err="1"/>
                <a:t>SXSSFExcelExporter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제공하고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9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    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16496" y="736133"/>
            <a:ext cx="9251952" cy="1468731"/>
            <a:chOff x="453576" y="1066605"/>
            <a:chExt cx="9251952" cy="1468731"/>
          </a:xfrm>
        </p:grpSpPr>
        <p:grpSp>
          <p:nvGrpSpPr>
            <p:cNvPr id="37" name="그룹 36"/>
            <p:cNvGrpSpPr/>
            <p:nvPr/>
          </p:nvGrpSpPr>
          <p:grpSpPr>
            <a:xfrm>
              <a:off x="453576" y="1066605"/>
              <a:ext cx="1817242" cy="303536"/>
              <a:chOff x="378072" y="923994"/>
              <a:chExt cx="1817242" cy="303536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600" y="923994"/>
                <a:ext cx="1705714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Row Handler </a:t>
                </a:r>
                <a:r>
                  <a:rPr lang="ko-KR" altLang="en-US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구성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3782" y="1354637"/>
              <a:ext cx="9221746" cy="118069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RowHandler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는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DefaultRowHandler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와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CustomRowHanler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의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기본인터페이스를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제공하고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DefaultRowHandler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를 상속객체를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관리할 수 있는 구조를 제공한다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제공된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의 확장은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DefaultRowHandler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를 상속받아 구현되어야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CustomRowHandler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는 기본기능을 제공하며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해당 클래스를 기초로 하여 확장된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CustomRowHandler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#2, #3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을 서비스에 맞게 구성할 수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68600B-3B74-4E6F-B625-BC3EAE8FB6EA}"/>
              </a:ext>
            </a:extLst>
          </p:cNvPr>
          <p:cNvSpPr/>
          <p:nvPr/>
        </p:nvSpPr>
        <p:spPr>
          <a:xfrm>
            <a:off x="675310" y="4513995"/>
            <a:ext cx="2217404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SXSSFExcelExporter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EBB6E8-E3CB-47F1-A5D8-D1AC83CBAF09}"/>
              </a:ext>
            </a:extLst>
          </p:cNvPr>
          <p:cNvSpPr txBox="1"/>
          <p:nvPr/>
        </p:nvSpPr>
        <p:spPr>
          <a:xfrm>
            <a:off x="272480" y="4263571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 버전 </a:t>
            </a:r>
            <a:r>
              <a:rPr lang="en-US" altLang="ko-KR" dirty="0"/>
              <a:t>Exporter (</a:t>
            </a:r>
            <a:r>
              <a:rPr lang="en-US" altLang="ko-KR" dirty="0" err="1"/>
              <a:t>xlsx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05D6B-971E-4A0F-BAD5-20B849DB20CC}"/>
              </a:ext>
            </a:extLst>
          </p:cNvPr>
          <p:cNvSpPr/>
          <p:nvPr/>
        </p:nvSpPr>
        <p:spPr>
          <a:xfrm>
            <a:off x="5485003" y="3089836"/>
            <a:ext cx="223224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DefaultRowHandler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1D5531-4FED-4F4F-886D-E68F2E163A79}"/>
              </a:ext>
            </a:extLst>
          </p:cNvPr>
          <p:cNvSpPr/>
          <p:nvPr/>
        </p:nvSpPr>
        <p:spPr>
          <a:xfrm>
            <a:off x="5485003" y="2391363"/>
            <a:ext cx="223224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RowHandler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DEAB28-E4A7-4558-A45E-EC0CBA327FD7}"/>
              </a:ext>
            </a:extLst>
          </p:cNvPr>
          <p:cNvCxnSpPr>
            <a:cxnSpLocks/>
            <a:stCxn id="4" idx="0"/>
            <a:endCxn id="26" idx="2"/>
          </p:cNvCxnSpPr>
          <p:nvPr/>
        </p:nvCxnSpPr>
        <p:spPr>
          <a:xfrm flipV="1">
            <a:off x="6601127" y="2751403"/>
            <a:ext cx="0" cy="33843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667B2A-D682-421D-A5AA-637019341D16}"/>
              </a:ext>
            </a:extLst>
          </p:cNvPr>
          <p:cNvSpPr/>
          <p:nvPr/>
        </p:nvSpPr>
        <p:spPr>
          <a:xfrm>
            <a:off x="2144688" y="5048845"/>
            <a:ext cx="2376264" cy="3963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export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A8DB33-97D2-43CA-B2E1-B86AD4383EF9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332821" y="3269855"/>
            <a:ext cx="2152183" cy="1778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DC21299-B6FB-42AB-A31D-9900177B28E4}"/>
              </a:ext>
            </a:extLst>
          </p:cNvPr>
          <p:cNvCxnSpPr>
            <a:stCxn id="52" idx="2"/>
            <a:endCxn id="7" idx="1"/>
          </p:cNvCxnSpPr>
          <p:nvPr/>
        </p:nvCxnSpPr>
        <p:spPr>
          <a:xfrm rot="16200000" flipH="1">
            <a:off x="1777850" y="4880197"/>
            <a:ext cx="373000" cy="360676"/>
          </a:xfrm>
          <a:prstGeom prst="bentConnector2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5EAE29-0A7E-4E02-83D6-84AE528AE980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3325212" y="5445224"/>
            <a:ext cx="760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다중 문서 19">
            <a:extLst>
              <a:ext uri="{FF2B5EF4-FFF2-40B4-BE49-F238E27FC236}">
                <a16:creationId xmlns:a16="http://schemas.microsoft.com/office/drawing/2014/main" id="{B6815609-A5AD-4FAC-983E-484440A15561}"/>
              </a:ext>
            </a:extLst>
          </p:cNvPr>
          <p:cNvSpPr/>
          <p:nvPr/>
        </p:nvSpPr>
        <p:spPr>
          <a:xfrm>
            <a:off x="2792760" y="5877272"/>
            <a:ext cx="936104" cy="504056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3C8971-C541-4E42-ABEF-0702D8AF5D43}"/>
              </a:ext>
            </a:extLst>
          </p:cNvPr>
          <p:cNvSpPr/>
          <p:nvPr/>
        </p:nvSpPr>
        <p:spPr>
          <a:xfrm>
            <a:off x="3916941" y="3837082"/>
            <a:ext cx="1612123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CustomRowHandler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4B5B84-F40F-4931-BFF0-FE6FFAFBF854}"/>
              </a:ext>
            </a:extLst>
          </p:cNvPr>
          <p:cNvCxnSpPr>
            <a:cxnSpLocks/>
            <a:stCxn id="47" idx="0"/>
            <a:endCxn id="4" idx="2"/>
          </p:cNvCxnSpPr>
          <p:nvPr/>
        </p:nvCxnSpPr>
        <p:spPr>
          <a:xfrm flipV="1">
            <a:off x="4723003" y="3449876"/>
            <a:ext cx="1878124" cy="38720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11">
            <a:extLst>
              <a:ext uri="{FF2B5EF4-FFF2-40B4-BE49-F238E27FC236}">
                <a16:creationId xmlns:a16="http://schemas.microsoft.com/office/drawing/2014/main" id="{8D951C72-246B-465E-9525-673CCDC582B5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 rot="5400000">
            <a:off x="3602051" y="3927892"/>
            <a:ext cx="851723" cy="1390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B99F09-7682-4342-B94F-920130645207}"/>
              </a:ext>
            </a:extLst>
          </p:cNvPr>
          <p:cNvSpPr/>
          <p:nvPr/>
        </p:nvSpPr>
        <p:spPr>
          <a:xfrm>
            <a:off x="5782586" y="3837082"/>
            <a:ext cx="16186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CustomRowHandler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9F7C44-912E-4B75-8053-C6DFDD61DB7D}"/>
              </a:ext>
            </a:extLst>
          </p:cNvPr>
          <p:cNvCxnSpPr>
            <a:cxnSpLocks/>
            <a:stCxn id="70" idx="0"/>
            <a:endCxn id="4" idx="2"/>
          </p:cNvCxnSpPr>
          <p:nvPr/>
        </p:nvCxnSpPr>
        <p:spPr>
          <a:xfrm flipV="1">
            <a:off x="6591929" y="3449876"/>
            <a:ext cx="9198" cy="38720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11">
            <a:extLst>
              <a:ext uri="{FF2B5EF4-FFF2-40B4-BE49-F238E27FC236}">
                <a16:creationId xmlns:a16="http://schemas.microsoft.com/office/drawing/2014/main" id="{BFC2F85B-183A-4B70-AA83-A29658819C5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4536514" y="2993429"/>
            <a:ext cx="851723" cy="3259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5387CC-3F99-4EF0-BA3B-4F2B49F6D5EB}"/>
              </a:ext>
            </a:extLst>
          </p:cNvPr>
          <p:cNvSpPr/>
          <p:nvPr/>
        </p:nvSpPr>
        <p:spPr>
          <a:xfrm>
            <a:off x="7654794" y="3837081"/>
            <a:ext cx="16186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CustomRowHandler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1FC3292-5AA1-448D-B532-66C4216F3413}"/>
              </a:ext>
            </a:extLst>
          </p:cNvPr>
          <p:cNvCxnSpPr>
            <a:cxnSpLocks/>
            <a:stCxn id="79" idx="0"/>
            <a:endCxn id="4" idx="2"/>
          </p:cNvCxnSpPr>
          <p:nvPr/>
        </p:nvCxnSpPr>
        <p:spPr>
          <a:xfrm flipH="1" flipV="1">
            <a:off x="6601127" y="3449876"/>
            <a:ext cx="1863010" cy="38720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11">
            <a:extLst>
              <a:ext uri="{FF2B5EF4-FFF2-40B4-BE49-F238E27FC236}">
                <a16:creationId xmlns:a16="http://schemas.microsoft.com/office/drawing/2014/main" id="{84576A37-DC85-4486-9354-516F7F5440D3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472617" y="2057325"/>
            <a:ext cx="851724" cy="5131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7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    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53576" y="764704"/>
            <a:ext cx="7433249" cy="922235"/>
            <a:chOff x="453576" y="1066605"/>
            <a:chExt cx="7433249" cy="922235"/>
          </a:xfrm>
        </p:grpSpPr>
        <p:grpSp>
          <p:nvGrpSpPr>
            <p:cNvPr id="37" name="그룹 36"/>
            <p:cNvGrpSpPr/>
            <p:nvPr/>
          </p:nvGrpSpPr>
          <p:grpSpPr>
            <a:xfrm>
              <a:off x="453576" y="1066605"/>
              <a:ext cx="2461649" cy="303536"/>
              <a:chOff x="378072" y="923994"/>
              <a:chExt cx="2461649" cy="303536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378072" y="1000800"/>
                <a:ext cx="54000" cy="172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4000">
                    <a:srgbClr val="F28736"/>
                  </a:gs>
                  <a:gs pos="100000">
                    <a:srgbClr val="D0580E"/>
                  </a:gs>
                </a:gsLst>
                <a:lin ang="5400000" scaled="0"/>
              </a:gradFill>
              <a:ln w="6350" cap="flat" cmpd="sng" algn="ctr">
                <a:solidFill>
                  <a:srgbClr val="D058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72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90488" marR="0" indent="-90488" algn="ctr" defTabSz="914400" rtl="0" eaLnBrk="0" fontAlgn="t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600" y="923994"/>
                <a:ext cx="2350121" cy="3035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US" altLang="ko-KR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Row Handler </a:t>
                </a:r>
                <a:r>
                  <a:rPr lang="ko-KR" altLang="en-US" sz="1500" b="1" dirty="0">
                    <a:solidFill>
                      <a:srgbClr val="E66110"/>
                    </a:solidFill>
                    <a:ea typeface="맑은 고딕" pitchFamily="50" charset="-127"/>
                  </a:rPr>
                  <a:t>구현 메소드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3782" y="1354637"/>
              <a:ext cx="7403043" cy="634203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RowHandler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의 메소드는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4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가지를 제공하며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, 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각각의 구현은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Excel 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생성시 영역별로 구현할 수 있다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DefaultRowHandler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에서 제공되는 기능을 변경할 경우에는 해당 메소드만 구현한다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.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BD312D-F375-4431-B677-5BAA12193877}"/>
              </a:ext>
            </a:extLst>
          </p:cNvPr>
          <p:cNvGrpSpPr/>
          <p:nvPr/>
        </p:nvGrpSpPr>
        <p:grpSpPr>
          <a:xfrm>
            <a:off x="335415" y="2176755"/>
            <a:ext cx="4472423" cy="1493454"/>
            <a:chOff x="1208584" y="1700808"/>
            <a:chExt cx="5798634" cy="20624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505D6B-971E-4A0F-BAD5-20B849DB20CC}"/>
                </a:ext>
              </a:extLst>
            </p:cNvPr>
            <p:cNvSpPr/>
            <p:nvPr/>
          </p:nvSpPr>
          <p:spPr>
            <a:xfrm>
              <a:off x="1208584" y="2611088"/>
              <a:ext cx="223224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DefaultRowHandler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1D5531-4FED-4F4F-886D-E68F2E163A79}"/>
                </a:ext>
              </a:extLst>
            </p:cNvPr>
            <p:cNvSpPr/>
            <p:nvPr/>
          </p:nvSpPr>
          <p:spPr>
            <a:xfrm>
              <a:off x="1208584" y="1700808"/>
              <a:ext cx="223224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RowHandler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4DEAB28-E4A7-4558-A45E-EC0CBA327FD7}"/>
                </a:ext>
              </a:extLst>
            </p:cNvPr>
            <p:cNvCxnSpPr>
              <a:cxnSpLocks/>
              <a:stCxn id="4" idx="0"/>
              <a:endCxn id="26" idx="2"/>
            </p:cNvCxnSpPr>
            <p:nvPr/>
          </p:nvCxnSpPr>
          <p:spPr>
            <a:xfrm flipV="1">
              <a:off x="2324708" y="2060848"/>
              <a:ext cx="0" cy="55024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21D96D-F65D-41FE-97A9-0164E4EA4F06}"/>
                </a:ext>
              </a:extLst>
            </p:cNvPr>
            <p:cNvSpPr/>
            <p:nvPr/>
          </p:nvSpPr>
          <p:spPr>
            <a:xfrm>
              <a:off x="4637032" y="1855651"/>
              <a:ext cx="237018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public </a:t>
              </a:r>
              <a:r>
                <a:rPr lang="en-US" altLang="ko-KR" b="1" dirty="0" err="1"/>
                <a:t>int</a:t>
              </a:r>
              <a:r>
                <a:rPr lang="en-US" altLang="ko-KR" b="1" dirty="0"/>
                <a:t> header 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844085-3160-4CCF-B6A4-F991F7C8F8A8}"/>
                </a:ext>
              </a:extLst>
            </p:cNvPr>
            <p:cNvSpPr/>
            <p:nvPr/>
          </p:nvSpPr>
          <p:spPr>
            <a:xfrm>
              <a:off x="4637032" y="2371492"/>
              <a:ext cx="237018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headerRow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A6A918-C55C-4054-A6E1-077F5820B375}"/>
                </a:ext>
              </a:extLst>
            </p:cNvPr>
            <p:cNvSpPr/>
            <p:nvPr/>
          </p:nvSpPr>
          <p:spPr>
            <a:xfrm>
              <a:off x="4637032" y="2887333"/>
              <a:ext cx="237018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bodyRow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5902C0-DE0C-420B-9195-61395F4562AB}"/>
                </a:ext>
              </a:extLst>
            </p:cNvPr>
            <p:cNvSpPr/>
            <p:nvPr/>
          </p:nvSpPr>
          <p:spPr>
            <a:xfrm>
              <a:off x="4637032" y="3403174"/>
              <a:ext cx="237018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public void footer</a:t>
              </a:r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2F88B7C-7BE6-49A9-AD87-9F76ADA3DB72}"/>
                </a:ext>
              </a:extLst>
            </p:cNvPr>
            <p:cNvSpPr/>
            <p:nvPr/>
          </p:nvSpPr>
          <p:spPr>
            <a:xfrm rot="16200000">
              <a:off x="3092410" y="2312721"/>
              <a:ext cx="1907565" cy="9934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E13A5509-52F2-43A8-A8FA-C996D41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33" y="2013130"/>
            <a:ext cx="4630447" cy="18200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F7313FE-616D-42E3-8AF8-11689E460A11}"/>
              </a:ext>
            </a:extLst>
          </p:cNvPr>
          <p:cNvGrpSpPr/>
          <p:nvPr/>
        </p:nvGrpSpPr>
        <p:grpSpPr>
          <a:xfrm>
            <a:off x="467230" y="4365104"/>
            <a:ext cx="8999455" cy="1755005"/>
            <a:chOff x="565104" y="4465149"/>
            <a:chExt cx="9184358" cy="19745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4495F64-9D13-4E64-99BC-0692E6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104" y="4465149"/>
              <a:ext cx="7129901" cy="1974525"/>
            </a:xfrm>
            <a:prstGeom prst="rect">
              <a:avLst/>
            </a:prstGeom>
          </p:spPr>
        </p:pic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73699EBA-17D1-4F4F-BFA1-B1BEAB162022}"/>
                </a:ext>
              </a:extLst>
            </p:cNvPr>
            <p:cNvSpPr/>
            <p:nvPr/>
          </p:nvSpPr>
          <p:spPr>
            <a:xfrm>
              <a:off x="7860005" y="4832816"/>
              <a:ext cx="346229" cy="6505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3" name="오른쪽 중괄호 42">
              <a:extLst>
                <a:ext uri="{FF2B5EF4-FFF2-40B4-BE49-F238E27FC236}">
                  <a16:creationId xmlns:a16="http://schemas.microsoft.com/office/drawing/2014/main" id="{DACFF580-AB14-4B78-AE0D-658702007005}"/>
                </a:ext>
              </a:extLst>
            </p:cNvPr>
            <p:cNvSpPr/>
            <p:nvPr/>
          </p:nvSpPr>
          <p:spPr>
            <a:xfrm>
              <a:off x="7854081" y="5483848"/>
              <a:ext cx="346229" cy="2826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4" name="오른쪽 중괄호 43">
              <a:extLst>
                <a:ext uri="{FF2B5EF4-FFF2-40B4-BE49-F238E27FC236}">
                  <a16:creationId xmlns:a16="http://schemas.microsoft.com/office/drawing/2014/main" id="{1F2DA9C2-4E7D-4196-A72C-6EFF54D23203}"/>
                </a:ext>
              </a:extLst>
            </p:cNvPr>
            <p:cNvSpPr/>
            <p:nvPr/>
          </p:nvSpPr>
          <p:spPr>
            <a:xfrm>
              <a:off x="7861480" y="5766454"/>
              <a:ext cx="346229" cy="2826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5" name="오른쪽 중괄호 44">
              <a:extLst>
                <a:ext uri="{FF2B5EF4-FFF2-40B4-BE49-F238E27FC236}">
                  <a16:creationId xmlns:a16="http://schemas.microsoft.com/office/drawing/2014/main" id="{6E451AC8-EFB5-4597-B866-19CAEC255CB3}"/>
                </a:ext>
              </a:extLst>
            </p:cNvPr>
            <p:cNvSpPr/>
            <p:nvPr/>
          </p:nvSpPr>
          <p:spPr>
            <a:xfrm>
              <a:off x="7854080" y="6049586"/>
              <a:ext cx="346229" cy="2826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F17957-BC25-421D-BE15-C39DAA45D1C5}"/>
                </a:ext>
              </a:extLst>
            </p:cNvPr>
            <p:cNvSpPr/>
            <p:nvPr/>
          </p:nvSpPr>
          <p:spPr>
            <a:xfrm>
              <a:off x="8366785" y="5008388"/>
              <a:ext cx="1382677" cy="234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haeder </a:t>
              </a:r>
              <a:r>
                <a:rPr lang="ko-KR" altLang="en-US" sz="800" dirty="0"/>
                <a:t>영역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055546A-45D6-42AA-BA39-6259806B7FA0}"/>
                </a:ext>
              </a:extLst>
            </p:cNvPr>
            <p:cNvSpPr/>
            <p:nvPr/>
          </p:nvSpPr>
          <p:spPr>
            <a:xfrm>
              <a:off x="8366785" y="5489268"/>
              <a:ext cx="1382677" cy="234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haederRow </a:t>
              </a:r>
              <a:r>
                <a:rPr lang="ko-KR" altLang="en-US" sz="800" dirty="0"/>
                <a:t>영역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D60194-B6CB-4652-89DA-1DE45B47B162}"/>
                </a:ext>
              </a:extLst>
            </p:cNvPr>
            <p:cNvSpPr/>
            <p:nvPr/>
          </p:nvSpPr>
          <p:spPr>
            <a:xfrm>
              <a:off x="8366785" y="5765956"/>
              <a:ext cx="1382677" cy="234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bodyRow </a:t>
              </a:r>
              <a:r>
                <a:rPr lang="ko-KR" altLang="en-US" sz="800" dirty="0"/>
                <a:t>영역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31BF00C-1DDD-463A-8417-C487FE5DB8AC}"/>
                </a:ext>
              </a:extLst>
            </p:cNvPr>
            <p:cNvSpPr/>
            <p:nvPr/>
          </p:nvSpPr>
          <p:spPr>
            <a:xfrm>
              <a:off x="8366785" y="6051524"/>
              <a:ext cx="1382677" cy="234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footer </a:t>
              </a:r>
              <a:r>
                <a:rPr lang="ko-KR" altLang="en-US" sz="800" dirty="0"/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3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4488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3     Javascript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부분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81365-8A2D-4031-83E9-1851958194F3}"/>
              </a:ext>
            </a:extLst>
          </p:cNvPr>
          <p:cNvSpPr txBox="1"/>
          <p:nvPr/>
        </p:nvSpPr>
        <p:spPr>
          <a:xfrm>
            <a:off x="200472" y="1124744"/>
            <a:ext cx="8856984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uxl.onLoad(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'#excel'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fnGetExcel();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엑셀 다운로드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fnGetExcel(){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url = uxl.getFunctionUrl(_SCREEN_ID,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'EXPORT'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option = 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data:{}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validator: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(data,targetForm){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returnVal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필수항목체크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(uxl.checkRequiredFields(targetForm)){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returnVal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returnVal;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success: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(result){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uxl.excelDaolog(result);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async: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uxl.callFunction(url , option 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399089-1F03-43CC-872F-02A32036EA1D}"/>
              </a:ext>
            </a:extLst>
          </p:cNvPr>
          <p:cNvSpPr/>
          <p:nvPr/>
        </p:nvSpPr>
        <p:spPr>
          <a:xfrm>
            <a:off x="1168140" y="4813253"/>
            <a:ext cx="2228296" cy="1867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92F146-342C-4250-A17A-0AA734B7AA74}"/>
              </a:ext>
            </a:extLst>
          </p:cNvPr>
          <p:cNvSpPr/>
          <p:nvPr/>
        </p:nvSpPr>
        <p:spPr>
          <a:xfrm>
            <a:off x="3008784" y="4293096"/>
            <a:ext cx="2130641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uxl-ui-1.4.1.js </a:t>
            </a:r>
            <a:r>
              <a:rPr lang="ko-KR" altLang="en-US" sz="1200" dirty="0"/>
              <a:t>에 추가됨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8CFFD71-9FE2-41FC-BE3F-ACB03C7D7423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3396436" y="4586059"/>
            <a:ext cx="677669" cy="320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045F646F-DDB4-40B9-A004-78D567F64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16183"/>
              </p:ext>
            </p:extLst>
          </p:nvPr>
        </p:nvGraphicFramePr>
        <p:xfrm>
          <a:off x="6969224" y="4801656"/>
          <a:ext cx="1836589" cy="124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05" name="포장기 셸 개체" showAsIcon="1" r:id="rId3" imgW="651600" imgH="439560" progId="Package">
                  <p:embed/>
                </p:oleObj>
              </mc:Choice>
              <mc:Fallback>
                <p:oleObj name="포장기 셸 개체" showAsIcon="1" r:id="rId3" imgW="651600" imgH="43956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8E8C9B8A-AEE7-4499-958E-2A668B079F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224" y="4801656"/>
                        <a:ext cx="1836589" cy="1240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785452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54983</TotalTime>
  <Words>1412</Words>
  <Application>Microsoft Office PowerPoint</Application>
  <PresentationFormat>A4 용지(210x297mm)</PresentationFormat>
  <Paragraphs>312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Arial</vt:lpstr>
      <vt:lpstr>Consolas</vt:lpstr>
      <vt:lpstr>1_디자인 사용자 지정</vt:lpstr>
      <vt:lpstr>디자인 사용자 지정</vt:lpstr>
      <vt:lpstr>2_디자인 사용자 지정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KMAC</dc:creator>
  <cp:lastModifiedBy>kang0252</cp:lastModifiedBy>
  <cp:revision>4500</cp:revision>
  <cp:lastPrinted>2013-04-10T01:56:00Z</cp:lastPrinted>
  <dcterms:created xsi:type="dcterms:W3CDTF">2009-03-03T03:59:16Z</dcterms:created>
  <dcterms:modified xsi:type="dcterms:W3CDTF">2017-11-21T09:13:14Z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