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113" r:id="rId1"/>
    <p:sldMasterId id="2147485111" r:id="rId2"/>
    <p:sldMasterId id="2147485115" r:id="rId3"/>
  </p:sldMasterIdLst>
  <p:notesMasterIdLst>
    <p:notesMasterId r:id="rId17"/>
  </p:notesMasterIdLst>
  <p:handoutMasterIdLst>
    <p:handoutMasterId r:id="rId18"/>
  </p:handoutMasterIdLst>
  <p:sldIdLst>
    <p:sldId id="1505" r:id="rId4"/>
    <p:sldId id="1507" r:id="rId5"/>
    <p:sldId id="1535" r:id="rId6"/>
    <p:sldId id="1541" r:id="rId7"/>
    <p:sldId id="1544" r:id="rId8"/>
    <p:sldId id="1543" r:id="rId9"/>
    <p:sldId id="1542" r:id="rId10"/>
    <p:sldId id="1548" r:id="rId11"/>
    <p:sldId id="1546" r:id="rId12"/>
    <p:sldId id="1545" r:id="rId13"/>
    <p:sldId id="1549" r:id="rId14"/>
    <p:sldId id="1547" r:id="rId15"/>
    <p:sldId id="1538" r:id="rId16"/>
  </p:sldIdLst>
  <p:sldSz cx="9906000" cy="6858000" type="A4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4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2352">
          <p15:clr>
            <a:srgbClr val="A4A3A4"/>
          </p15:clr>
        </p15:guide>
        <p15:guide id="4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91"/>
    <a:srgbClr val="3F7FB3"/>
    <a:srgbClr val="3362A7"/>
    <a:srgbClr val="659CC9"/>
    <a:srgbClr val="93B9D9"/>
    <a:srgbClr val="F36E39"/>
    <a:srgbClr val="F05220"/>
    <a:srgbClr val="E36A0F"/>
    <a:srgbClr val="F2893A"/>
    <a:srgbClr val="8A9E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2" autoAdjust="0"/>
    <p:restoredTop sz="99884" autoAdjust="0"/>
  </p:normalViewPr>
  <p:slideViewPr>
    <p:cSldViewPr>
      <p:cViewPr>
        <p:scale>
          <a:sx n="100" d="100"/>
          <a:sy n="100" d="100"/>
        </p:scale>
        <p:origin x="-1644" y="-426"/>
      </p:cViewPr>
      <p:guideLst>
        <p:guide orient="horz" pos="3024"/>
        <p:guide orient="horz" pos="624"/>
        <p:guide orient="horz" pos="2352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2724" y="84"/>
      </p:cViewPr>
      <p:guideLst>
        <p:guide orient="horz" pos="3131"/>
        <p:guide pos="21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742396FE-DCAB-4189-A508-79C49C9DD853}" type="datetimeFigureOut">
              <a:rPr lang="ko-KR" altLang="en-US"/>
              <a:pPr>
                <a:defRPr/>
              </a:pPr>
              <a:t>2016-03-02</a:t>
            </a:fld>
            <a:endParaRPr lang="en-US" altLang="ko-KR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C51CABB5-81DF-4009-93C3-1BEA8D50E3C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2831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2" y="2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19AAB2D-B188-4056-8893-F2B8D36E8E8A}" type="datetimeFigureOut">
              <a:rPr lang="en-US" altLang="ko-KR"/>
              <a:pPr>
                <a:defRPr/>
              </a:pPr>
              <a:t>3/2/2016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6125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7" y="4722813"/>
            <a:ext cx="5408613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2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962DAF-E7ED-4B88-B61B-E25E0A4607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3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17296" y="1296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UB-Meta</a:t>
            </a:r>
            <a:r>
              <a:rPr lang="en-US" altLang="ko-KR" sz="1600" b="1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개발가이드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81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188640"/>
            <a:ext cx="36000" cy="216024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1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617296" y="11663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GAP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분석서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xmlns="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617296" y="11663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GAP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분석서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37321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73758" y="0"/>
            <a:ext cx="0" cy="1555200"/>
          </a:xfrm>
          <a:prstGeom prst="line">
            <a:avLst/>
          </a:prstGeom>
          <a:ln>
            <a:solidFill>
              <a:srgbClr val="03C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700000" flipH="1" flipV="1">
            <a:off x="922841" y="1577883"/>
            <a:ext cx="101834" cy="101834"/>
          </a:xfrm>
          <a:prstGeom prst="rect">
            <a:avLst/>
          </a:prstGeom>
          <a:solidFill>
            <a:srgbClr val="03C6FF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505978" y="332656"/>
            <a:ext cx="5220809" cy="4557093"/>
            <a:chOff x="4981283" y="312067"/>
            <a:chExt cx="4769723" cy="4125045"/>
          </a:xfrm>
        </p:grpSpPr>
        <p:sp>
          <p:nvSpPr>
            <p:cNvPr id="6" name="직사각형 5"/>
            <p:cNvSpPr/>
            <p:nvPr/>
          </p:nvSpPr>
          <p:spPr>
            <a:xfrm rot="2700000">
              <a:off x="4981283" y="2834083"/>
              <a:ext cx="1176113" cy="1176113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3683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extrusionH="4445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9020721" y="652811"/>
              <a:ext cx="730285" cy="7302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851257" y="2419189"/>
              <a:ext cx="2017923" cy="2017923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2700000">
              <a:off x="7153029" y="312068"/>
              <a:ext cx="1399375" cy="1399374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5726" y="1837789"/>
            <a:ext cx="5995466" cy="1375187"/>
            <a:chOff x="685726" y="1693773"/>
            <a:chExt cx="2971130" cy="1375187"/>
          </a:xfrm>
        </p:grpSpPr>
        <p:sp>
          <p:nvSpPr>
            <p:cNvPr id="4" name="TextBox 3"/>
            <p:cNvSpPr txBox="1"/>
            <p:nvPr/>
          </p:nvSpPr>
          <p:spPr>
            <a:xfrm>
              <a:off x="685726" y="1693773"/>
              <a:ext cx="2971130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UB-Meta Framework</a:t>
              </a:r>
              <a:endPara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4528" y="2361074"/>
              <a:ext cx="2592288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4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제품소개</a:t>
              </a:r>
              <a:endPara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57256" y="5944924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2015. 02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356800"/>
            <a:ext cx="9906000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 descr="CI_bas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9110" y="5641503"/>
            <a:ext cx="1242648" cy="288032"/>
          </a:xfrm>
          <a:prstGeom prst="rect">
            <a:avLst/>
          </a:prstGeom>
        </p:spPr>
      </p:pic>
      <p:pic>
        <p:nvPicPr>
          <p:cNvPr id="18" name="그림 184" descr="UB_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5541692"/>
            <a:ext cx="1835554" cy="4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모듈 기능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– APMD (2/3)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APMD</a:t>
            </a:r>
            <a:r>
              <a:rPr lang="ko-KR" altLang="en-US" sz="1800" dirty="0" smtClean="0">
                <a:latin typeface="+mj-ea"/>
                <a:ea typeface="+mj-ea"/>
              </a:rPr>
              <a:t>엔진은 </a:t>
            </a:r>
            <a:r>
              <a:rPr lang="en-US" altLang="ko-KR" sz="1800" dirty="0" smtClean="0">
                <a:latin typeface="+mj-ea"/>
                <a:ea typeface="+mj-ea"/>
              </a:rPr>
              <a:t>Spring </a:t>
            </a:r>
            <a:r>
              <a:rPr lang="ko-KR" altLang="en-US" sz="1800" dirty="0" smtClean="0">
                <a:latin typeface="+mj-ea"/>
                <a:ea typeface="+mj-ea"/>
              </a:rPr>
              <a:t>기반에서 어플리케이션 메타정보를 컨트롤하는 엔진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791870" y="263066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Screen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Controller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791870" y="362077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Function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Controller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142020" y="263066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Screen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Manager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142020" y="362077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Manager</a:t>
            </a:r>
          </a:p>
        </p:txBody>
      </p:sp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 bwMode="auto">
          <a:xfrm>
            <a:off x="4871990" y="2765682"/>
            <a:ext cx="27003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모서리가 둥근 직사각형 10"/>
          <p:cNvSpPr/>
          <p:nvPr/>
        </p:nvSpPr>
        <p:spPr bwMode="auto">
          <a:xfrm>
            <a:off x="6627185" y="263066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Screen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Repository</a:t>
            </a:r>
          </a:p>
        </p:txBody>
      </p:sp>
      <p:cxnSp>
        <p:nvCxnSpPr>
          <p:cNvPr id="12" name="직선 화살표 연결선 11"/>
          <p:cNvCxnSpPr>
            <a:stCxn id="7" idx="3"/>
            <a:endCxn id="11" idx="1"/>
          </p:cNvCxnSpPr>
          <p:nvPr/>
        </p:nvCxnSpPr>
        <p:spPr bwMode="auto">
          <a:xfrm>
            <a:off x="6222140" y="2765682"/>
            <a:ext cx="40504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모서리가 둥근 직사각형 12"/>
          <p:cNvSpPr/>
          <p:nvPr/>
        </p:nvSpPr>
        <p:spPr bwMode="auto">
          <a:xfrm>
            <a:off x="6627185" y="362077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Repository</a:t>
            </a:r>
          </a:p>
        </p:txBody>
      </p:sp>
      <p:sp>
        <p:nvSpPr>
          <p:cNvPr id="14" name="순서도: 자기 디스크 13"/>
          <p:cNvSpPr/>
          <p:nvPr/>
        </p:nvSpPr>
        <p:spPr bwMode="auto">
          <a:xfrm>
            <a:off x="8112351" y="3508622"/>
            <a:ext cx="720080" cy="495055"/>
          </a:xfrm>
          <a:prstGeom prst="flowChartMagneticDisk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Meta DB</a:t>
            </a: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1" idx="3"/>
            <a:endCxn id="65" idx="2"/>
          </p:cNvCxnSpPr>
          <p:nvPr/>
        </p:nvCxnSpPr>
        <p:spPr bwMode="auto">
          <a:xfrm flipV="1">
            <a:off x="7707305" y="2578399"/>
            <a:ext cx="405046" cy="18728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3" idx="3"/>
            <a:endCxn id="14" idx="2"/>
          </p:cNvCxnSpPr>
          <p:nvPr/>
        </p:nvCxnSpPr>
        <p:spPr bwMode="auto">
          <a:xfrm>
            <a:off x="7707305" y="3755792"/>
            <a:ext cx="405046" cy="35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3611850" y="2060842"/>
            <a:ext cx="0" cy="37804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모서리가 둥근 직사각형 17"/>
          <p:cNvSpPr/>
          <p:nvPr/>
        </p:nvSpPr>
        <p:spPr bwMode="auto">
          <a:xfrm>
            <a:off x="2576736" y="2630667"/>
            <a:ext cx="900099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smtClean="0"/>
              <a:t>Interceptor</a:t>
            </a:r>
            <a:endParaRPr lang="en-US" altLang="ko-KR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41620" y="2630667"/>
            <a:ext cx="810090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err="1" smtClean="0"/>
              <a:t>SecurityFilter</a:t>
            </a:r>
            <a:endParaRPr lang="en-US" altLang="ko-KR" b="0" dirty="0" smtClean="0"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 bwMode="auto">
          <a:xfrm>
            <a:off x="866251" y="2765682"/>
            <a:ext cx="675369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stCxn id="19" idx="3"/>
            <a:endCxn id="18" idx="1"/>
          </p:cNvCxnSpPr>
          <p:nvPr/>
        </p:nvCxnSpPr>
        <p:spPr bwMode="auto">
          <a:xfrm>
            <a:off x="2351710" y="2765682"/>
            <a:ext cx="225026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/>
          <p:cNvCxnSpPr>
            <a:stCxn id="18" idx="3"/>
            <a:endCxn id="5" idx="1"/>
          </p:cNvCxnSpPr>
          <p:nvPr/>
        </p:nvCxnSpPr>
        <p:spPr bwMode="auto">
          <a:xfrm>
            <a:off x="3476835" y="2765682"/>
            <a:ext cx="31503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6" idx="3"/>
            <a:endCxn id="8" idx="1"/>
          </p:cNvCxnSpPr>
          <p:nvPr/>
        </p:nvCxnSpPr>
        <p:spPr bwMode="auto">
          <a:xfrm>
            <a:off x="4871990" y="3755792"/>
            <a:ext cx="27003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>
            <a:stCxn id="18" idx="3"/>
            <a:endCxn id="6" idx="1"/>
          </p:cNvCxnSpPr>
          <p:nvPr/>
        </p:nvCxnSpPr>
        <p:spPr bwMode="auto">
          <a:xfrm>
            <a:off x="3476835" y="2765682"/>
            <a:ext cx="315035" cy="99011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모서리가 둥근 직사각형 24"/>
          <p:cNvSpPr/>
          <p:nvPr/>
        </p:nvSpPr>
        <p:spPr bwMode="auto">
          <a:xfrm>
            <a:off x="5142020" y="3125722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a typeface="맑은 고딕" pitchFamily="50" charset="-127"/>
                <a:cs typeface="굴림" pitchFamily="50" charset="-127"/>
              </a:rPr>
              <a:t>Executor</a:t>
            </a:r>
          </a:p>
        </p:txBody>
      </p:sp>
      <p:cxnSp>
        <p:nvCxnSpPr>
          <p:cNvPr id="26" name="직선 화살표 연결선 25"/>
          <p:cNvCxnSpPr>
            <a:stCxn id="7" idx="2"/>
            <a:endCxn id="25" idx="0"/>
          </p:cNvCxnSpPr>
          <p:nvPr/>
        </p:nvCxnSpPr>
        <p:spPr bwMode="auto">
          <a:xfrm>
            <a:off x="5682080" y="2900697"/>
            <a:ext cx="0" cy="2250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모서리가 둥근 직사각형 26"/>
          <p:cNvSpPr/>
          <p:nvPr/>
        </p:nvSpPr>
        <p:spPr bwMode="auto">
          <a:xfrm>
            <a:off x="2531730" y="4986167"/>
            <a:ext cx="945105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smtClean="0"/>
              <a:t>View Resolver</a:t>
            </a:r>
            <a:endParaRPr lang="en-US" altLang="ko-KR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2531730" y="4536117"/>
            <a:ext cx="945105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smtClean="0"/>
              <a:t>View Convertor</a:t>
            </a:r>
            <a:endParaRPr lang="en-US" altLang="ko-KR" b="0" dirty="0" smtClean="0"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30" name="직선 화살표 연결선 29"/>
          <p:cNvCxnSpPr>
            <a:stCxn id="6" idx="1"/>
            <a:endCxn id="27" idx="3"/>
          </p:cNvCxnSpPr>
          <p:nvPr/>
        </p:nvCxnSpPr>
        <p:spPr bwMode="auto">
          <a:xfrm flipH="1">
            <a:off x="3476835" y="3755792"/>
            <a:ext cx="315035" cy="136539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stCxn id="27" idx="0"/>
            <a:endCxn id="28" idx="2"/>
          </p:cNvCxnSpPr>
          <p:nvPr/>
        </p:nvCxnSpPr>
        <p:spPr bwMode="auto">
          <a:xfrm flipV="1">
            <a:off x="3004283" y="4806147"/>
            <a:ext cx="0" cy="18002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모서리가 둥근 직사각형 31"/>
          <p:cNvSpPr/>
          <p:nvPr/>
        </p:nvSpPr>
        <p:spPr bwMode="auto">
          <a:xfrm>
            <a:off x="1361600" y="4356097"/>
            <a:ext cx="765085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smtClean="0"/>
              <a:t>Result</a:t>
            </a:r>
          </a:p>
          <a:p>
            <a:pPr marL="90488" indent="-90488"/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Converter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361600" y="4761142"/>
            <a:ext cx="765085" cy="270030"/>
          </a:xfrm>
          <a:prstGeom prst="roundRect">
            <a:avLst>
              <a:gd name="adj" fmla="val 432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/>
            <a:r>
              <a:rPr lang="en-US" altLang="ko-KR" b="0" dirty="0" smtClean="0"/>
              <a:t>Object</a:t>
            </a:r>
          </a:p>
          <a:p>
            <a:pPr marL="90488" indent="-90488"/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Converter</a:t>
            </a:r>
          </a:p>
        </p:txBody>
      </p:sp>
      <p:cxnSp>
        <p:nvCxnSpPr>
          <p:cNvPr id="34" name="꺾인 연결선 33"/>
          <p:cNvCxnSpPr>
            <a:stCxn id="33" idx="3"/>
            <a:endCxn id="28" idx="1"/>
          </p:cNvCxnSpPr>
          <p:nvPr/>
        </p:nvCxnSpPr>
        <p:spPr bwMode="auto">
          <a:xfrm flipV="1">
            <a:off x="2126685" y="4671132"/>
            <a:ext cx="405045" cy="225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꺾인 연결선 34"/>
          <p:cNvCxnSpPr>
            <a:stCxn id="32" idx="3"/>
            <a:endCxn id="28" idx="1"/>
          </p:cNvCxnSpPr>
          <p:nvPr/>
        </p:nvCxnSpPr>
        <p:spPr bwMode="auto">
          <a:xfrm>
            <a:off x="2126685" y="4491112"/>
            <a:ext cx="405045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/>
          <p:cNvCxnSpPr>
            <a:stCxn id="13" idx="1"/>
            <a:endCxn id="8" idx="3"/>
          </p:cNvCxnSpPr>
          <p:nvPr/>
        </p:nvCxnSpPr>
        <p:spPr bwMode="auto">
          <a:xfrm flipH="1">
            <a:off x="6222140" y="3755792"/>
            <a:ext cx="40504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화살표 연결선 36"/>
          <p:cNvCxnSpPr>
            <a:stCxn id="28" idx="0"/>
            <a:endCxn id="18" idx="2"/>
          </p:cNvCxnSpPr>
          <p:nvPr/>
        </p:nvCxnSpPr>
        <p:spPr bwMode="auto">
          <a:xfrm flipV="1">
            <a:off x="3004283" y="2900697"/>
            <a:ext cx="0" cy="163542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모서리가 둥근 직사각형 37"/>
          <p:cNvSpPr/>
          <p:nvPr/>
        </p:nvSpPr>
        <p:spPr bwMode="auto">
          <a:xfrm>
            <a:off x="3791870" y="3125722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Tiles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Handler</a:t>
            </a:r>
          </a:p>
        </p:txBody>
      </p:sp>
      <p:cxnSp>
        <p:nvCxnSpPr>
          <p:cNvPr id="39" name="Shape 82"/>
          <p:cNvCxnSpPr>
            <a:stCxn id="38" idx="1"/>
            <a:endCxn id="18" idx="2"/>
          </p:cNvCxnSpPr>
          <p:nvPr/>
        </p:nvCxnSpPr>
        <p:spPr bwMode="auto">
          <a:xfrm rot="10800000">
            <a:off x="3026786" y="2900697"/>
            <a:ext cx="765084" cy="360040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>
            <a:stCxn id="5" idx="2"/>
            <a:endCxn id="38" idx="0"/>
          </p:cNvCxnSpPr>
          <p:nvPr/>
        </p:nvCxnSpPr>
        <p:spPr bwMode="auto">
          <a:xfrm>
            <a:off x="4331930" y="2900697"/>
            <a:ext cx="0" cy="2250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연결선 40"/>
          <p:cNvCxnSpPr/>
          <p:nvPr/>
        </p:nvCxnSpPr>
        <p:spPr bwMode="auto">
          <a:xfrm>
            <a:off x="1091570" y="4041062"/>
            <a:ext cx="25202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25" idx="2"/>
            <a:endCxn id="8" idx="0"/>
          </p:cNvCxnSpPr>
          <p:nvPr/>
        </p:nvCxnSpPr>
        <p:spPr bwMode="auto">
          <a:xfrm>
            <a:off x="5682080" y="3395752"/>
            <a:ext cx="0" cy="2250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모서리가 둥근 직사각형 42"/>
          <p:cNvSpPr/>
          <p:nvPr/>
        </p:nvSpPr>
        <p:spPr bwMode="auto">
          <a:xfrm>
            <a:off x="7392270" y="4221082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Dummy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392270" y="4693277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Customer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</a:t>
            </a:r>
          </a:p>
        </p:txBody>
      </p:sp>
      <p:sp>
        <p:nvSpPr>
          <p:cNvPr id="45" name="순서도: 자기 디스크 44"/>
          <p:cNvSpPr/>
          <p:nvPr/>
        </p:nvSpPr>
        <p:spPr bwMode="auto">
          <a:xfrm>
            <a:off x="8112351" y="2735917"/>
            <a:ext cx="720080" cy="495055"/>
          </a:xfrm>
          <a:prstGeom prst="flowChartMagneticDisk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Function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Meta DB</a:t>
            </a: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46" name="직선 화살표 연결선 45"/>
          <p:cNvCxnSpPr>
            <a:stCxn id="45" idx="2"/>
            <a:endCxn id="11" idx="3"/>
          </p:cNvCxnSpPr>
          <p:nvPr/>
        </p:nvCxnSpPr>
        <p:spPr bwMode="auto">
          <a:xfrm flipH="1" flipV="1">
            <a:off x="7707305" y="2765682"/>
            <a:ext cx="405046" cy="21776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직사각형 46"/>
          <p:cNvSpPr/>
          <p:nvPr/>
        </p:nvSpPr>
        <p:spPr bwMode="auto">
          <a:xfrm>
            <a:off x="5432666" y="4446108"/>
            <a:ext cx="135015" cy="10801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4470" y="4289896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ea typeface="맑은 고딕" pitchFamily="50" charset="-127"/>
              </a:rPr>
              <a:t>Aspect Point Controller</a:t>
            </a:r>
            <a:endParaRPr lang="ko-KR" altLang="en-US" sz="1000" dirty="0" smtClean="0"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77034" y="550503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ea typeface="맑은 고딕" pitchFamily="50" charset="-127"/>
              </a:rPr>
              <a:t>AOP</a:t>
            </a:r>
            <a:endParaRPr lang="ko-KR" altLang="en-US" sz="1000" dirty="0" smtClean="0">
              <a:ea typeface="맑은 고딕" pitchFamily="50" charset="-127"/>
            </a:endParaRPr>
          </a:p>
        </p:txBody>
      </p:sp>
      <p:sp>
        <p:nvSpPr>
          <p:cNvPr id="50" name="순서도: 자기 디스크 49"/>
          <p:cNvSpPr/>
          <p:nvPr/>
        </p:nvSpPr>
        <p:spPr bwMode="auto">
          <a:xfrm>
            <a:off x="6132130" y="5571232"/>
            <a:ext cx="720080" cy="495055"/>
          </a:xfrm>
          <a:prstGeom prst="flowChartMagneticDisk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Product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Meta DB</a:t>
            </a: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791870" y="4266087"/>
            <a:ext cx="1935215" cy="153017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971889" y="4626127"/>
            <a:ext cx="1080120" cy="18002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 Support</a:t>
            </a: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971889" y="5301202"/>
            <a:ext cx="1080120" cy="18002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Code Injection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3971889" y="4851152"/>
            <a:ext cx="1080120" cy="18002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 Security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3971889" y="5076177"/>
            <a:ext cx="1080120" cy="18002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 Logger</a:t>
            </a:r>
          </a:p>
        </p:txBody>
      </p:sp>
      <p:cxnSp>
        <p:nvCxnSpPr>
          <p:cNvPr id="56" name="직선 화살표 연결선 55"/>
          <p:cNvCxnSpPr>
            <a:stCxn id="52" idx="3"/>
          </p:cNvCxnSpPr>
          <p:nvPr/>
        </p:nvCxnSpPr>
        <p:spPr bwMode="auto">
          <a:xfrm>
            <a:off x="5052009" y="4716137"/>
            <a:ext cx="374329" cy="476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stCxn id="54" idx="3"/>
          </p:cNvCxnSpPr>
          <p:nvPr/>
        </p:nvCxnSpPr>
        <p:spPr bwMode="auto">
          <a:xfrm flipV="1">
            <a:off x="5052009" y="4939982"/>
            <a:ext cx="371704" cy="118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직선 화살표 연결선 57"/>
          <p:cNvCxnSpPr>
            <a:stCxn id="55" idx="3"/>
          </p:cNvCxnSpPr>
          <p:nvPr/>
        </p:nvCxnSpPr>
        <p:spPr bwMode="auto">
          <a:xfrm flipV="1">
            <a:off x="5052009" y="5163827"/>
            <a:ext cx="379092" cy="236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직선 화살표 연결선 58"/>
          <p:cNvCxnSpPr>
            <a:stCxn id="53" idx="3"/>
          </p:cNvCxnSpPr>
          <p:nvPr/>
        </p:nvCxnSpPr>
        <p:spPr bwMode="auto">
          <a:xfrm>
            <a:off x="5052009" y="5391212"/>
            <a:ext cx="376467" cy="122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모서리가 둥근 직사각형 59"/>
          <p:cNvSpPr/>
          <p:nvPr/>
        </p:nvSpPr>
        <p:spPr bwMode="auto">
          <a:xfrm>
            <a:off x="7392270" y="5683387"/>
            <a:ext cx="1080120" cy="270030"/>
          </a:xfrm>
          <a:prstGeom prst="roundRect">
            <a:avLst>
              <a:gd name="adj" fmla="val 4321"/>
            </a:avLst>
          </a:prstGeom>
          <a:solidFill>
            <a:srgbClr val="FFFF99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Hibernate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392270" y="5188332"/>
            <a:ext cx="1080120" cy="270030"/>
          </a:xfrm>
          <a:prstGeom prst="roundRect">
            <a:avLst>
              <a:gd name="adj" fmla="val 43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Service Object</a:t>
            </a:r>
          </a:p>
        </p:txBody>
      </p:sp>
      <p:cxnSp>
        <p:nvCxnSpPr>
          <p:cNvPr id="62" name="직선 화살표 연결선 61"/>
          <p:cNvCxnSpPr>
            <a:stCxn id="60" idx="1"/>
            <a:endCxn id="50" idx="4"/>
          </p:cNvCxnSpPr>
          <p:nvPr/>
        </p:nvCxnSpPr>
        <p:spPr bwMode="auto">
          <a:xfrm flipH="1">
            <a:off x="6852210" y="5818402"/>
            <a:ext cx="540060" cy="35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직선 화살표 연결선 62"/>
          <p:cNvCxnSpPr>
            <a:stCxn id="61" idx="2"/>
            <a:endCxn id="60" idx="0"/>
          </p:cNvCxnSpPr>
          <p:nvPr/>
        </p:nvCxnSpPr>
        <p:spPr bwMode="auto">
          <a:xfrm>
            <a:off x="7932330" y="5458362"/>
            <a:ext cx="0" cy="2250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화살표 연결선 63"/>
          <p:cNvCxnSpPr>
            <a:stCxn id="44" idx="2"/>
            <a:endCxn id="61" idx="0"/>
          </p:cNvCxnSpPr>
          <p:nvPr/>
        </p:nvCxnSpPr>
        <p:spPr bwMode="auto">
          <a:xfrm>
            <a:off x="7932330" y="4963307"/>
            <a:ext cx="0" cy="2250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순서도: 자기 디스크 64"/>
          <p:cNvSpPr/>
          <p:nvPr/>
        </p:nvSpPr>
        <p:spPr bwMode="auto">
          <a:xfrm>
            <a:off x="8112351" y="2330871"/>
            <a:ext cx="720079" cy="495055"/>
          </a:xfrm>
          <a:prstGeom prst="flowChartMagneticDisk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Screen</a:t>
            </a:r>
          </a:p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ea typeface="맑은 고딕" pitchFamily="50" charset="-127"/>
                <a:cs typeface="굴림" pitchFamily="50" charset="-127"/>
              </a:rPr>
              <a:t>Meta DB</a:t>
            </a: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66" name="직선 화살표 연결선 65"/>
          <p:cNvCxnSpPr>
            <a:stCxn id="68" idx="3"/>
            <a:endCxn id="44" idx="1"/>
          </p:cNvCxnSpPr>
          <p:nvPr/>
        </p:nvCxnSpPr>
        <p:spPr bwMode="auto">
          <a:xfrm>
            <a:off x="6807205" y="4536117"/>
            <a:ext cx="585065" cy="2921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직선 화살표 연결선 66"/>
          <p:cNvCxnSpPr>
            <a:stCxn id="68" idx="3"/>
            <a:endCxn id="43" idx="1"/>
          </p:cNvCxnSpPr>
          <p:nvPr/>
        </p:nvCxnSpPr>
        <p:spPr bwMode="auto">
          <a:xfrm flipV="1">
            <a:off x="6807205" y="4356097"/>
            <a:ext cx="585065" cy="18002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순서도: 정렬/분류 67"/>
          <p:cNvSpPr/>
          <p:nvPr/>
        </p:nvSpPr>
        <p:spPr bwMode="auto">
          <a:xfrm>
            <a:off x="6222140" y="4221082"/>
            <a:ext cx="585065" cy="630070"/>
          </a:xfrm>
          <a:prstGeom prst="flowChartSort">
            <a:avLst/>
          </a:prstGeom>
          <a:solidFill>
            <a:schemeClr val="bg1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indent="-90488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73578" y="4811082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ea typeface="맑은 고딕" pitchFamily="50" charset="-127"/>
              </a:rPr>
              <a:t>Service</a:t>
            </a:r>
          </a:p>
          <a:p>
            <a:r>
              <a:rPr lang="en-US" altLang="ko-KR" sz="1000" dirty="0" smtClean="0">
                <a:ea typeface="맑은 고딕" pitchFamily="50" charset="-127"/>
              </a:rPr>
              <a:t>Component</a:t>
            </a:r>
            <a:endParaRPr lang="ko-KR" altLang="en-US" sz="1000" dirty="0" smtClean="0">
              <a:ea typeface="맑은 고딕" pitchFamily="50" charset="-127"/>
            </a:endParaRPr>
          </a:p>
        </p:txBody>
      </p:sp>
      <p:cxnSp>
        <p:nvCxnSpPr>
          <p:cNvPr id="70" name="꺾인 연결선 69"/>
          <p:cNvCxnSpPr>
            <a:stCxn id="8" idx="2"/>
            <a:endCxn id="68" idx="0"/>
          </p:cNvCxnSpPr>
          <p:nvPr/>
        </p:nvCxnSpPr>
        <p:spPr bwMode="auto">
          <a:xfrm rot="16200000" flipH="1">
            <a:off x="5933239" y="3639647"/>
            <a:ext cx="330275" cy="8325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hape 288"/>
          <p:cNvCxnSpPr>
            <a:stCxn id="68" idx="1"/>
            <a:endCxn id="47" idx="3"/>
          </p:cNvCxnSpPr>
          <p:nvPr/>
        </p:nvCxnSpPr>
        <p:spPr bwMode="auto">
          <a:xfrm rot="10800000" flipV="1">
            <a:off x="5567682" y="4536116"/>
            <a:ext cx="654459" cy="4500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38"/>
          <p:cNvSpPr txBox="1"/>
          <p:nvPr/>
        </p:nvSpPr>
        <p:spPr>
          <a:xfrm>
            <a:off x="1541621" y="2008868"/>
            <a:ext cx="1527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ea typeface="맑은 고딕" pitchFamily="50" charset="-127"/>
              </a:rPr>
              <a:t>Spring Framework</a:t>
            </a:r>
            <a:endParaRPr lang="ko-KR" altLang="en-US" sz="1200" dirty="0" smtClean="0"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 bwMode="auto">
          <a:xfrm>
            <a:off x="866251" y="2276872"/>
            <a:ext cx="2745600" cy="199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38"/>
          <p:cNvSpPr txBox="1"/>
          <p:nvPr/>
        </p:nvSpPr>
        <p:spPr>
          <a:xfrm>
            <a:off x="5745086" y="200687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sz="1200" smtClean="0">
                <a:ea typeface="맑은 고딕" pitchFamily="50" charset="-127"/>
              </a:rPr>
              <a:t>APMD </a:t>
            </a:r>
            <a:r>
              <a:rPr lang="ko-KR" altLang="en-US" sz="1200" dirty="0" smtClean="0">
                <a:ea typeface="맑은 고딕" pitchFamily="50" charset="-127"/>
              </a:rPr>
              <a:t>엔진</a:t>
            </a:r>
          </a:p>
        </p:txBody>
      </p:sp>
      <p:cxnSp>
        <p:nvCxnSpPr>
          <p:cNvPr id="75" name="직선 화살표 연결선 74"/>
          <p:cNvCxnSpPr/>
          <p:nvPr/>
        </p:nvCxnSpPr>
        <p:spPr bwMode="auto">
          <a:xfrm>
            <a:off x="3656856" y="2276872"/>
            <a:ext cx="5400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직선 연결선 75"/>
          <p:cNvCxnSpPr/>
          <p:nvPr/>
        </p:nvCxnSpPr>
        <p:spPr bwMode="auto">
          <a:xfrm>
            <a:off x="9057456" y="2060842"/>
            <a:ext cx="0" cy="378042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9152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모듈 기능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– APMD (3/3)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APMD</a:t>
            </a:r>
            <a:r>
              <a:rPr lang="ko-KR" altLang="en-US" sz="1800" dirty="0" smtClean="0">
                <a:latin typeface="+mj-ea"/>
                <a:ea typeface="+mj-ea"/>
              </a:rPr>
              <a:t>엔진은 </a:t>
            </a:r>
            <a:r>
              <a:rPr lang="en-US" altLang="ko-KR" sz="1800" dirty="0" smtClean="0">
                <a:latin typeface="+mj-ea"/>
                <a:ea typeface="+mj-ea"/>
              </a:rPr>
              <a:t>Spring </a:t>
            </a:r>
            <a:r>
              <a:rPr lang="ko-KR" altLang="en-US" sz="1800" dirty="0" smtClean="0">
                <a:latin typeface="+mj-ea"/>
                <a:ea typeface="+mj-ea"/>
              </a:rPr>
              <a:t>기반에서 어플리케이션 메타정보를 컨트롤하는 엔진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00" y="1484784"/>
            <a:ext cx="47331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984" y="3356992"/>
            <a:ext cx="4669135" cy="304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2207106" y="4581128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&lt; Screen Meta </a:t>
            </a:r>
            <a:r>
              <a:rPr lang="ko-KR" altLang="en-US" sz="1000" dirty="0" smtClean="0">
                <a:latin typeface="+mj-ea"/>
                <a:ea typeface="+mj-ea"/>
              </a:rPr>
              <a:t>관리 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37176" y="636054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&lt; Service Meta </a:t>
            </a:r>
            <a:r>
              <a:rPr lang="ko-KR" altLang="en-US" sz="1000" dirty="0" smtClean="0">
                <a:latin typeface="+mj-ea"/>
                <a:ea typeface="+mj-ea"/>
              </a:rPr>
              <a:t>관리 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9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메타 기반의 패키지 방법론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71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요구사항 기반의 </a:t>
            </a:r>
            <a:r>
              <a:rPr lang="en-US" altLang="ko-KR" sz="1800" dirty="0" smtClean="0">
                <a:latin typeface="+mj-ea"/>
                <a:ea typeface="+mj-ea"/>
              </a:rPr>
              <a:t>GAP</a:t>
            </a:r>
            <a:r>
              <a:rPr lang="ko-KR" altLang="en-US" sz="1800" dirty="0" smtClean="0">
                <a:latin typeface="+mj-ea"/>
                <a:ea typeface="+mj-ea"/>
              </a:rPr>
              <a:t>도출을 통해 </a:t>
            </a:r>
            <a:r>
              <a:rPr lang="ko-KR" altLang="en-US" sz="1800" dirty="0" err="1" smtClean="0">
                <a:latin typeface="+mj-ea"/>
                <a:ea typeface="+mj-ea"/>
              </a:rPr>
              <a:t>프로토타이핑을</a:t>
            </a:r>
            <a:r>
              <a:rPr lang="ko-KR" altLang="en-US" sz="1800" dirty="0" smtClean="0">
                <a:latin typeface="+mj-ea"/>
                <a:ea typeface="+mj-ea"/>
              </a:rPr>
              <a:t> 통한 </a:t>
            </a:r>
            <a:r>
              <a:rPr lang="en-US" altLang="ko-KR" sz="1800" dirty="0" smtClean="0">
                <a:latin typeface="+mj-ea"/>
                <a:ea typeface="+mj-ea"/>
              </a:rPr>
              <a:t>Risk </a:t>
            </a:r>
            <a:r>
              <a:rPr lang="ko-KR" altLang="en-US" sz="1800" dirty="0" smtClean="0">
                <a:latin typeface="+mj-ea"/>
                <a:ea typeface="+mj-ea"/>
              </a:rPr>
              <a:t>최소화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AutoShape 53"/>
          <p:cNvSpPr>
            <a:spLocks noChangeArrowheads="1"/>
          </p:cNvSpPr>
          <p:nvPr/>
        </p:nvSpPr>
        <p:spPr bwMode="auto">
          <a:xfrm rot="2238137">
            <a:off x="2724150" y="2768847"/>
            <a:ext cx="3403600" cy="2393950"/>
          </a:xfrm>
          <a:custGeom>
            <a:avLst/>
            <a:gdLst>
              <a:gd name="G0" fmla="+- 10092806 0 0"/>
              <a:gd name="G1" fmla="+- -11133854 0 0"/>
              <a:gd name="G2" fmla="+- 10092806 0 -11133854"/>
              <a:gd name="G3" fmla="+- 10800 0 0"/>
              <a:gd name="G4" fmla="+- 0 0 1009280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195 0 0"/>
              <a:gd name="G9" fmla="+- 0 0 -11133854"/>
              <a:gd name="G10" fmla="+- 8195 0 2700"/>
              <a:gd name="G11" fmla="cos G10 10092806"/>
              <a:gd name="G12" fmla="sin G10 10092806"/>
              <a:gd name="G13" fmla="cos 13500 10092806"/>
              <a:gd name="G14" fmla="sin 13500 10092806"/>
              <a:gd name="G15" fmla="+- G11 10800 0"/>
              <a:gd name="G16" fmla="+- G12 10800 0"/>
              <a:gd name="G17" fmla="+- G13 10800 0"/>
              <a:gd name="G18" fmla="+- G14 10800 0"/>
              <a:gd name="G19" fmla="*/ 8195 1 2"/>
              <a:gd name="G20" fmla="+- G19 5400 0"/>
              <a:gd name="G21" fmla="cos G20 10092806"/>
              <a:gd name="G22" fmla="sin G20 10092806"/>
              <a:gd name="G23" fmla="+- G21 10800 0"/>
              <a:gd name="G24" fmla="+- G12 G23 G22"/>
              <a:gd name="G25" fmla="+- G22 G23 G11"/>
              <a:gd name="G26" fmla="cos 10800 10092806"/>
              <a:gd name="G27" fmla="sin 10800 10092806"/>
              <a:gd name="G28" fmla="cos 8195 10092806"/>
              <a:gd name="G29" fmla="sin 8195 1009280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133854"/>
              <a:gd name="G36" fmla="sin G34 -11133854"/>
              <a:gd name="G37" fmla="+/ -11133854 1009280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195 G39"/>
              <a:gd name="G43" fmla="sin 819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496 w 21600"/>
              <a:gd name="T5" fmla="*/ 9307 h 21600"/>
              <a:gd name="T6" fmla="*/ 1449 w 21600"/>
              <a:gd name="T7" fmla="*/ 9132 h 21600"/>
              <a:gd name="T8" fmla="*/ 18916 w 21600"/>
              <a:gd name="T9" fmla="*/ 9667 h 21600"/>
              <a:gd name="T10" fmla="*/ -1335 w 21600"/>
              <a:gd name="T11" fmla="*/ 16717 h 21600"/>
              <a:gd name="T12" fmla="*/ 507 w 21600"/>
              <a:gd name="T13" fmla="*/ 11365 h 21600"/>
              <a:gd name="T14" fmla="*/ 5860 w 21600"/>
              <a:gd name="T15" fmla="*/ 1320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434" y="14391"/>
                </a:moveTo>
                <a:cubicBezTo>
                  <a:pt x="4807" y="17208"/>
                  <a:pt x="7666" y="18995"/>
                  <a:pt x="10800" y="18995"/>
                </a:cubicBezTo>
                <a:cubicBezTo>
                  <a:pt x="15325" y="18995"/>
                  <a:pt x="18995" y="15325"/>
                  <a:pt x="18995" y="10800"/>
                </a:cubicBezTo>
                <a:cubicBezTo>
                  <a:pt x="18995" y="6274"/>
                  <a:pt x="15325" y="2605"/>
                  <a:pt x="10800" y="2605"/>
                </a:cubicBezTo>
                <a:cubicBezTo>
                  <a:pt x="6829" y="2604"/>
                  <a:pt x="3429" y="5452"/>
                  <a:pt x="2732" y="9361"/>
                </a:cubicBezTo>
                <a:lnTo>
                  <a:pt x="167" y="8904"/>
                </a:lnTo>
                <a:cubicBezTo>
                  <a:pt x="1086" y="3752"/>
                  <a:pt x="5566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6670" y="21600"/>
                  <a:pt x="2902" y="19245"/>
                  <a:pt x="1092" y="15533"/>
                </a:cubicBezTo>
                <a:lnTo>
                  <a:pt x="-1335" y="16717"/>
                </a:lnTo>
                <a:lnTo>
                  <a:pt x="507" y="11365"/>
                </a:lnTo>
                <a:lnTo>
                  <a:pt x="5860" y="13208"/>
                </a:lnTo>
                <a:lnTo>
                  <a:pt x="3434" y="14391"/>
                </a:lnTo>
                <a:close/>
              </a:path>
            </a:pathLst>
          </a:custGeom>
          <a:solidFill>
            <a:srgbClr val="9999CC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6" name="Picture 103" descr="화살표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248559"/>
            <a:ext cx="1884363" cy="34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4537075" y="2132856"/>
            <a:ext cx="33338" cy="4059238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eaVert" wrap="none" lIns="90000" tIns="72000" rIns="90000" bIns="432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auto">
          <a:xfrm flipV="1">
            <a:off x="1965325" y="2538679"/>
            <a:ext cx="769938" cy="3231878"/>
          </a:xfrm>
          <a:prstGeom prst="rtTriangle">
            <a:avLst/>
          </a:pr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17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lIns="90000" tIns="72000" rIns="90000" bIns="43200" anchor="ctr"/>
          <a:lstStyle/>
          <a:p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1965325" y="2317190"/>
            <a:ext cx="800100" cy="588039"/>
          </a:xfrm>
          <a:prstGeom prst="rtTriangle">
            <a:avLst/>
          </a:pr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17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72000" rIns="90000" bIns="43200" anchor="ctr"/>
          <a:lstStyle/>
          <a:p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50"/>
          <p:cNvSpPr>
            <a:spLocks noChangeArrowheads="1"/>
          </p:cNvSpPr>
          <p:nvPr/>
        </p:nvSpPr>
        <p:spPr bwMode="auto">
          <a:xfrm>
            <a:off x="2662238" y="2543358"/>
            <a:ext cx="1409700" cy="461697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요구사항정의</a:t>
            </a:r>
          </a:p>
        </p:txBody>
      </p:sp>
      <p:sp>
        <p:nvSpPr>
          <p:cNvPr id="12" name="모서리가 둥근 직사각형 25"/>
          <p:cNvSpPr>
            <a:spLocks noChangeArrowheads="1"/>
          </p:cNvSpPr>
          <p:nvPr/>
        </p:nvSpPr>
        <p:spPr bwMode="auto">
          <a:xfrm>
            <a:off x="2662238" y="3343529"/>
            <a:ext cx="1409700" cy="460137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GAP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도출</a:t>
            </a:r>
          </a:p>
        </p:txBody>
      </p:sp>
      <p:sp>
        <p:nvSpPr>
          <p:cNvPr id="13" name="모서리가 둥근 직사각형 25"/>
          <p:cNvSpPr>
            <a:spLocks noChangeArrowheads="1"/>
          </p:cNvSpPr>
          <p:nvPr/>
        </p:nvSpPr>
        <p:spPr bwMode="auto">
          <a:xfrm>
            <a:off x="2662238" y="4221688"/>
            <a:ext cx="1409700" cy="460138"/>
          </a:xfrm>
          <a:prstGeom prst="roundRect">
            <a:avLst>
              <a:gd name="adj" fmla="val 2894"/>
            </a:avLst>
          </a:prstGeom>
          <a:solidFill>
            <a:schemeClr val="accent4">
              <a:lumMod val="20000"/>
              <a:lumOff val="8000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ea typeface="+mn-ea"/>
              </a:rPr>
              <a:t>협의조정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ea typeface="+mn-ea"/>
              </a:rPr>
              <a:t>프로토타이핑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모서리가 둥근 직사각형 25"/>
          <p:cNvSpPr>
            <a:spLocks noChangeArrowheads="1"/>
          </p:cNvSpPr>
          <p:nvPr/>
        </p:nvSpPr>
        <p:spPr bwMode="auto">
          <a:xfrm>
            <a:off x="2662238" y="5020299"/>
            <a:ext cx="1409700" cy="711263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반영내역  </a:t>
            </a:r>
          </a:p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및 계획수립</a:t>
            </a:r>
          </a:p>
        </p:txBody>
      </p:sp>
      <p:sp>
        <p:nvSpPr>
          <p:cNvPr id="15" name="모서리가 둥근 직사각형 25"/>
          <p:cNvSpPr>
            <a:spLocks noChangeArrowheads="1"/>
          </p:cNvSpPr>
          <p:nvPr/>
        </p:nvSpPr>
        <p:spPr bwMode="auto">
          <a:xfrm>
            <a:off x="5041900" y="2757049"/>
            <a:ext cx="1195388" cy="544365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시스템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설계</a:t>
            </a:r>
          </a:p>
        </p:txBody>
      </p:sp>
      <p:sp>
        <p:nvSpPr>
          <p:cNvPr id="16" name="모서리가 둥근 직사각형 25"/>
          <p:cNvSpPr>
            <a:spLocks noChangeArrowheads="1"/>
          </p:cNvSpPr>
          <p:nvPr/>
        </p:nvSpPr>
        <p:spPr bwMode="auto">
          <a:xfrm>
            <a:off x="5041900" y="3680443"/>
            <a:ext cx="1195388" cy="542806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시스템 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개발</a:t>
            </a:r>
          </a:p>
        </p:txBody>
      </p:sp>
      <p:sp>
        <p:nvSpPr>
          <p:cNvPr id="17" name="모서리가 둥근 직사각형 25"/>
          <p:cNvSpPr>
            <a:spLocks noChangeArrowheads="1"/>
          </p:cNvSpPr>
          <p:nvPr/>
        </p:nvSpPr>
        <p:spPr bwMode="auto">
          <a:xfrm>
            <a:off x="5041900" y="4600717"/>
            <a:ext cx="1195388" cy="544365"/>
          </a:xfrm>
          <a:prstGeom prst="roundRect">
            <a:avLst>
              <a:gd name="adj" fmla="val 2894"/>
            </a:avLst>
          </a:prstGeom>
          <a:solidFill>
            <a:schemeClr val="bg1">
              <a:lumMod val="85000"/>
            </a:schemeClr>
          </a:solidFill>
          <a:ln w="635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구현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테스트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" name="모서리가 둥근 직사각형 25"/>
          <p:cNvSpPr>
            <a:spLocks noChangeArrowheads="1"/>
          </p:cNvSpPr>
          <p:nvPr/>
        </p:nvSpPr>
        <p:spPr bwMode="auto">
          <a:xfrm>
            <a:off x="7069138" y="3217186"/>
            <a:ext cx="2038350" cy="1445923"/>
          </a:xfrm>
          <a:prstGeom prst="roundRect">
            <a:avLst>
              <a:gd name="adj" fmla="val 2894"/>
            </a:avLst>
          </a:prstGeom>
          <a:solidFill>
            <a:schemeClr val="accent6">
              <a:lumMod val="20000"/>
              <a:lumOff val="80000"/>
            </a:schemeClr>
          </a:solidFill>
          <a:ln w="38100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ea typeface="+mn-ea"/>
              </a:rPr>
              <a:t>웹어플리케이션</a:t>
            </a:r>
            <a:endParaRPr lang="ko-KR" altLang="en-US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9" name="AutoShape 38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H="1">
            <a:off x="2662238" y="4452537"/>
            <a:ext cx="1409700" cy="923394"/>
          </a:xfrm>
          <a:prstGeom prst="bentConnector5">
            <a:avLst>
              <a:gd name="adj1" fmla="val -23250"/>
              <a:gd name="adj2" fmla="val 43167"/>
              <a:gd name="adj3" fmla="val 123417"/>
            </a:avLst>
          </a:prstGeom>
          <a:noFill/>
          <a:ln w="6350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Line 45"/>
          <p:cNvSpPr>
            <a:spLocks noChangeShapeType="1"/>
          </p:cNvSpPr>
          <p:nvPr/>
        </p:nvSpPr>
        <p:spPr bwMode="auto">
          <a:xfrm flipH="1">
            <a:off x="6691313" y="2132856"/>
            <a:ext cx="30162" cy="4110038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vert="eaVert" wrap="none" lIns="90000" tIns="72000" rIns="90000" bIns="432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2560638" y="6126504"/>
            <a:ext cx="6240462" cy="25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72000" rIns="90000" bIns="432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패키지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개발 방법론에 따른 프로토타이핑 중심의 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Iteration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구현</a:t>
            </a:r>
            <a:endParaRPr lang="en-US" altLang="ko-KR" sz="1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6964363" y="5370760"/>
            <a:ext cx="2344737" cy="485657"/>
          </a:xfrm>
          <a:prstGeom prst="rect">
            <a:avLst/>
          </a:prstGeom>
          <a:noFill/>
          <a:ln w="3175" cap="rnd" algn="ctr">
            <a:noFill/>
            <a:miter lim="800000"/>
            <a:headEnd/>
            <a:tailEnd/>
          </a:ln>
          <a:effectLst/>
        </p:spPr>
        <p:txBody>
          <a:bodyPr lIns="90000" tIns="72000" rIns="90000" bIns="43200">
            <a:spAutoFit/>
          </a:bodyPr>
          <a:lstStyle/>
          <a:p>
            <a:pPr marL="95250" indent="-95250" algn="ctr">
              <a:defRPr/>
            </a:pPr>
            <a:r>
              <a:rPr kumimoji="0" lang="ko-KR" alt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요구사항 반영결과</a:t>
            </a:r>
            <a:endParaRPr kumimoji="0" lang="en-US" altLang="ko-KR" sz="1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marL="95250" indent="-95250" algn="ctr">
              <a:defRPr/>
            </a:pPr>
            <a:r>
              <a:rPr kumimoji="0" lang="ko-KR" alt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확인</a:t>
            </a:r>
          </a:p>
        </p:txBody>
      </p:sp>
      <p:sp>
        <p:nvSpPr>
          <p:cNvPr id="23" name="Line 102"/>
          <p:cNvSpPr>
            <a:spLocks noChangeShapeType="1"/>
          </p:cNvSpPr>
          <p:nvPr/>
        </p:nvSpPr>
        <p:spPr bwMode="auto">
          <a:xfrm flipH="1" flipV="1">
            <a:off x="8108950" y="4681785"/>
            <a:ext cx="0" cy="690562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4" name="Line 105"/>
          <p:cNvSpPr>
            <a:spLocks noChangeShapeType="1"/>
          </p:cNvSpPr>
          <p:nvPr/>
        </p:nvSpPr>
        <p:spPr bwMode="auto">
          <a:xfrm>
            <a:off x="3322638" y="3037135"/>
            <a:ext cx="0" cy="263525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5" name="Line 106"/>
          <p:cNvSpPr>
            <a:spLocks noChangeShapeType="1"/>
          </p:cNvSpPr>
          <p:nvPr/>
        </p:nvSpPr>
        <p:spPr bwMode="auto">
          <a:xfrm>
            <a:off x="3322638" y="3834060"/>
            <a:ext cx="0" cy="379412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Line 107"/>
          <p:cNvSpPr>
            <a:spLocks noChangeShapeType="1"/>
          </p:cNvSpPr>
          <p:nvPr/>
        </p:nvSpPr>
        <p:spPr bwMode="auto">
          <a:xfrm>
            <a:off x="3322638" y="4681785"/>
            <a:ext cx="0" cy="346075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7" name="Line 108"/>
          <p:cNvSpPr>
            <a:spLocks noChangeShapeType="1"/>
          </p:cNvSpPr>
          <p:nvPr/>
        </p:nvSpPr>
        <p:spPr bwMode="auto">
          <a:xfrm>
            <a:off x="5611813" y="3300660"/>
            <a:ext cx="0" cy="401637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8" name="Line 109"/>
          <p:cNvSpPr>
            <a:spLocks noChangeShapeType="1"/>
          </p:cNvSpPr>
          <p:nvPr/>
        </p:nvSpPr>
        <p:spPr bwMode="auto">
          <a:xfrm>
            <a:off x="5611813" y="4257922"/>
            <a:ext cx="0" cy="360363"/>
          </a:xfrm>
          <a:prstGeom prst="line">
            <a:avLst/>
          </a:prstGeom>
          <a:noFill/>
          <a:ln w="28575">
            <a:solidFill>
              <a:srgbClr val="4D4D4D"/>
            </a:solidFill>
            <a:prstDash val="sysDot"/>
            <a:round/>
            <a:headEnd/>
            <a:tailEnd type="triangle" w="med" len="med"/>
          </a:ln>
        </p:spPr>
        <p:txBody>
          <a:bodyPr wrap="none" lIns="89984" tIns="46792" rIns="89984" bIns="46792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98214" y="2375147"/>
            <a:ext cx="1528763" cy="511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RFP</a:t>
            </a:r>
          </a:p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dirty="0" smtClean="0">
                <a:ea typeface="맑은 고딕" pitchFamily="50" charset="-127"/>
              </a:rPr>
              <a:t>(</a:t>
            </a:r>
            <a:r>
              <a:rPr kumimoji="0" lang="ko-KR" altLang="en-US" sz="1100" b="1" dirty="0" smtClean="0">
                <a:ea typeface="맑은 고딕" pitchFamily="50" charset="-127"/>
              </a:rPr>
              <a:t>제안요청서</a:t>
            </a:r>
            <a:r>
              <a:rPr kumimoji="0" lang="en-US" altLang="ko-KR" sz="1100" b="1" dirty="0" smtClean="0">
                <a:ea typeface="맑은 고딕" pitchFamily="50" charset="-127"/>
              </a:rPr>
              <a:t>)</a:t>
            </a: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598214" y="2990476"/>
            <a:ext cx="1528763" cy="5098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제안사항</a:t>
            </a:r>
            <a:endParaRPr kumimoji="0" lang="en-US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dirty="0" smtClean="0">
                <a:ea typeface="맑은 고딕" pitchFamily="50" charset="-127"/>
              </a:rPr>
              <a:t>(</a:t>
            </a:r>
            <a:r>
              <a:rPr kumimoji="0" lang="ko-KR" altLang="en-US" sz="1100" b="1" dirty="0" smtClean="0">
                <a:ea typeface="맑은 고딕" pitchFamily="50" charset="-127"/>
              </a:rPr>
              <a:t>제안서</a:t>
            </a:r>
            <a:r>
              <a:rPr kumimoji="0" lang="en-US" altLang="ko-KR" sz="1100" b="1" dirty="0" smtClean="0">
                <a:ea typeface="맑은 고딕" pitchFamily="50" charset="-127"/>
              </a:rPr>
              <a:t>)</a:t>
            </a: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98214" y="3599087"/>
            <a:ext cx="1559198" cy="1758708"/>
          </a:xfrm>
          <a:prstGeom prst="roundRect">
            <a:avLst>
              <a:gd name="adj" fmla="val 5667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업무프로세스</a:t>
            </a:r>
            <a:endParaRPr kumimoji="0" lang="en-US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dirty="0" smtClean="0">
                <a:ea typeface="맑은 고딕" pitchFamily="50" charset="-127"/>
              </a:rPr>
              <a:t>및 </a:t>
            </a:r>
            <a:endParaRPr kumimoji="0" lang="en-US" altLang="ko-KR" sz="1100" b="1" dirty="0" smtClean="0">
              <a:ea typeface="맑은 고딕" pitchFamily="50" charset="-127"/>
            </a:endParaRPr>
          </a:p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시스템 분석</a:t>
            </a:r>
            <a:endParaRPr kumimoji="0" lang="en-US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dirty="0">
              <a:ea typeface="맑은 고딕" pitchFamily="50" charset="-127"/>
            </a:endParaRPr>
          </a:p>
          <a:p>
            <a:pPr marL="171450" marR="0" indent="-171450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중장기 전략</a:t>
            </a:r>
            <a:endParaRPr kumimoji="0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171450" marR="0" indent="-171450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000" dirty="0" smtClean="0">
                <a:ea typeface="맑은 고딕" pitchFamily="50" charset="-127"/>
              </a:rPr>
              <a:t>운영 프로세스</a:t>
            </a:r>
            <a:endParaRPr kumimoji="0" lang="en-US" altLang="ko-KR" sz="1000" dirty="0" smtClean="0">
              <a:ea typeface="맑은 고딕" pitchFamily="50" charset="-127"/>
            </a:endParaRPr>
          </a:p>
          <a:p>
            <a:pPr marL="171450" marR="0" indent="-171450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전사적 운영활성화 방안</a:t>
            </a:r>
            <a:endParaRPr kumimoji="0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171450" marR="0" indent="-171450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000" dirty="0" smtClean="0">
                <a:ea typeface="맑은 고딕" pitchFamily="50" charset="-127"/>
              </a:rPr>
              <a:t>활용 및 분석 전략</a:t>
            </a:r>
            <a:endParaRPr kumimoji="0" lang="ko-KR" alt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98214" y="5438748"/>
            <a:ext cx="1528763" cy="5098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실무추진단 요청사항</a:t>
            </a:r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598214" y="1736812"/>
            <a:ext cx="3670710" cy="350838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FFFFFF"/>
              </a:buClr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+mn-ea"/>
                <a:ea typeface="+mn-ea"/>
              </a:rPr>
              <a:t>요구 정의</a:t>
            </a:r>
            <a:endParaRPr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AutoShape 48"/>
          <p:cNvSpPr>
            <a:spLocks noChangeArrowheads="1"/>
          </p:cNvSpPr>
          <p:nvPr/>
        </p:nvSpPr>
        <p:spPr bwMode="auto">
          <a:xfrm>
            <a:off x="4628964" y="1746014"/>
            <a:ext cx="4788532" cy="350838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FFFFFF"/>
              </a:buClr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latin typeface="+mn-ea"/>
                <a:ea typeface="+mn-ea"/>
              </a:rPr>
              <a:t>요구사항 변경관리</a:t>
            </a:r>
            <a:endParaRPr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7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4384032" y="-4397226"/>
            <a:ext cx="1124744" cy="99191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924944"/>
            <a:ext cx="9906000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End of Document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15552" y="1108800"/>
            <a:ext cx="9928800" cy="360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-1679177" y="1665983"/>
            <a:ext cx="6857999" cy="35260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5" y="2348880"/>
            <a:ext cx="3501976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목차</a:t>
            </a:r>
            <a:endParaRPr lang="en-US" altLang="ko-KR" sz="3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64012" y="0"/>
            <a:ext cx="101834" cy="2204864"/>
            <a:chOff x="1664012" y="-268741"/>
            <a:chExt cx="101834" cy="2204864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06400" y="-268741"/>
              <a:ext cx="0" cy="2126563"/>
            </a:xfrm>
            <a:prstGeom prst="line">
              <a:avLst/>
            </a:prstGeom>
            <a:ln>
              <a:solidFill>
                <a:srgbClr val="03C6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rot="2700000" flipH="1" flipV="1">
              <a:off x="1664012" y="1834289"/>
              <a:ext cx="101834" cy="101834"/>
            </a:xfrm>
            <a:prstGeom prst="rect">
              <a:avLst/>
            </a:prstGeom>
            <a:solidFill>
              <a:srgbClr val="03C6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88904" y="764704"/>
            <a:ext cx="5040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  <a:ea typeface="+mn-ea"/>
              </a:rPr>
              <a:t>01.</a:t>
            </a: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02.</a:t>
            </a: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03.</a:t>
            </a: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04.</a:t>
            </a: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</a:rPr>
              <a:t>05.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  <a:ea typeface="+mn-ea"/>
              </a:rPr>
              <a:t> 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  <a:ea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  <a:ea typeface="+mn-ea"/>
              </a:rPr>
              <a:t>06.</a:t>
            </a: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9EE7"/>
              </a:solidFill>
              <a:latin typeface="+mn-ea"/>
              <a:ea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EE7"/>
                </a:solidFill>
                <a:latin typeface="+mn-ea"/>
                <a:ea typeface="+mn-ea"/>
              </a:rPr>
              <a:t>07.</a:t>
            </a:r>
            <a:endParaRPr lang="en-US" altLang="ko-KR" sz="1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 rot="16200000">
            <a:off x="85642" y="3406140"/>
            <a:ext cx="6857998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40771" y="764704"/>
            <a:ext cx="33645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개요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하드웨어 구성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소프트웨어배치 구성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데이터베이스 구성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인터페이스 구성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패키지 구성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동적 </a:t>
            </a:r>
            <a:r>
              <a:rPr lang="ko-KR" altLang="en-US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뷰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개요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웹 기반 어플리케이션을 손쉽게 개발하고 운영할 수 </a:t>
            </a:r>
            <a:r>
              <a:rPr lang="ko-KR" altLang="en-US" sz="1800" smtClean="0">
                <a:latin typeface="+mj-ea"/>
                <a:ea typeface="+mj-ea"/>
              </a:rPr>
              <a:t>있는 프레임워크 기반의 솔루션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24" name="그림 184" descr="UB_0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9834" y="1581815"/>
            <a:ext cx="3745071" cy="10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60512" y="4437112"/>
            <a:ext cx="2880320" cy="1800200"/>
          </a:xfrm>
          <a:prstGeom prst="roundRect">
            <a:avLst>
              <a:gd name="adj" fmla="val 81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25000"/>
                  </a:schemeClr>
                </a:solidFill>
              </a:rPr>
              <a:t>개발방법론</a:t>
            </a:r>
            <a:endParaRPr lang="ko-KR" altLang="en-US" sz="16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2210" y="4437112"/>
            <a:ext cx="2880320" cy="1800200"/>
          </a:xfrm>
          <a:prstGeom prst="roundRect">
            <a:avLst>
              <a:gd name="adj" fmla="val 81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개발생산성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43909" y="4437112"/>
            <a:ext cx="2880320" cy="1800200"/>
          </a:xfrm>
          <a:prstGeom prst="roundRect">
            <a:avLst>
              <a:gd name="adj" fmla="val 81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운영효율성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920552" y="4941168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요구사항 기반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프로토타이핑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920552" y="5337212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설계에서 메타데이터 생성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920552" y="5733256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주요 설계 문서의 현행화 용이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4032118" y="4941168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표준화된 개발 가이드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4032118" y="5337212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템플릿 기반의 화면 개발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4032118" y="5733256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코드 품질 보장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7113240" y="4941168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학습이 쉬운 통합 개발도구 제공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113240" y="5337212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추적관리 및 로그 분석 용이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7113240" y="5733256"/>
            <a:ext cx="2196244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재사용성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및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확장성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용이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://cfile235.uf.daum.net/image/115BB24C4E9E3BBA14598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3575" y="3009748"/>
            <a:ext cx="1135544" cy="76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file7.uf.tistory.com/image/1677F8364EFC20083539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0439" y="2963519"/>
            <a:ext cx="1091526" cy="8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ds13.egloos.com/pds/200901/11/38/a0100338_4969dc2688a6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915"/>
          <a:stretch/>
        </p:blipFill>
        <p:spPr bwMode="auto">
          <a:xfrm>
            <a:off x="1352600" y="3033068"/>
            <a:ext cx="981001" cy="72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톱니 모양의 오른쪽 화살표 15"/>
          <p:cNvSpPr/>
          <p:nvPr/>
        </p:nvSpPr>
        <p:spPr>
          <a:xfrm>
            <a:off x="2643043" y="3250228"/>
            <a:ext cx="571090" cy="28803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톱니 모양의 오른쪽 화살표 45"/>
          <p:cNvSpPr/>
          <p:nvPr/>
        </p:nvSpPr>
        <p:spPr>
          <a:xfrm>
            <a:off x="4910947" y="3253638"/>
            <a:ext cx="571090" cy="28803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톱니 모양의 오른쪽 화살표 46"/>
          <p:cNvSpPr/>
          <p:nvPr/>
        </p:nvSpPr>
        <p:spPr>
          <a:xfrm>
            <a:off x="7063733" y="3250228"/>
            <a:ext cx="571090" cy="28803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19117" y="37784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요구사항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1113" y="3778405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화면구성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(Meta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Studio)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6785" y="377840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화면생성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(Meta Generator)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0228" y="3778405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웹 어플리케이션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(Meta Framework)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884513" y="2924944"/>
            <a:ext cx="1030885" cy="853461"/>
            <a:chOff x="2579601" y="868938"/>
            <a:chExt cx="4533639" cy="346016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32118" y="868938"/>
              <a:ext cx="1733550" cy="17526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79601" y="1700200"/>
              <a:ext cx="1733550" cy="17526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90934" y="2576500"/>
              <a:ext cx="1733550" cy="17526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79690" y="1725245"/>
              <a:ext cx="1733550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578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솔루션 역할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910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Enterprise </a:t>
            </a:r>
            <a:r>
              <a:rPr lang="ko-KR" altLang="en-US" sz="1800" dirty="0" smtClean="0">
                <a:latin typeface="+mj-ea"/>
                <a:ea typeface="+mj-ea"/>
              </a:rPr>
              <a:t>환경에서 메타데이터 기반의 어플리케이션 구축 및 운영을 위한 개발플랫폼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60108" y="1287217"/>
            <a:ext cx="1785950" cy="1143008"/>
          </a:xfrm>
          <a:prstGeom prst="roundRect">
            <a:avLst>
              <a:gd name="adj" fmla="val 7600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noProof="0" dirty="0" smtClean="0">
                <a:solidFill>
                  <a:sysClr val="windowText" lastClr="000000"/>
                </a:solidFill>
                <a:latin typeface="+mn-ea"/>
              </a:rPr>
              <a:t>Server Engine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6853" y="6002124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dirty="0" smtClean="0">
                <a:latin typeface="+mn-ea"/>
                <a:ea typeface="+mn-ea"/>
              </a:rPr>
              <a:t>EAI : Enterprise Application Interface</a:t>
            </a:r>
          </a:p>
          <a:p>
            <a:r>
              <a:rPr lang="en-US" altLang="ko-KR" sz="700" b="0" dirty="0" smtClean="0">
                <a:latin typeface="+mn-ea"/>
                <a:ea typeface="+mn-ea"/>
              </a:rPr>
              <a:t>MCA : Multi Channel Architecture</a:t>
            </a:r>
          </a:p>
          <a:p>
            <a:r>
              <a:rPr lang="en-US" altLang="ko-KR" sz="700" b="0" dirty="0" smtClean="0">
                <a:latin typeface="+mn-ea"/>
                <a:ea typeface="+mn-ea"/>
              </a:rPr>
              <a:t>ESB : Enterprise Service Bus</a:t>
            </a:r>
          </a:p>
          <a:p>
            <a:r>
              <a:rPr lang="en-US" altLang="ko-KR" sz="700" b="0" dirty="0" smtClean="0">
                <a:latin typeface="+mn-ea"/>
                <a:ea typeface="+mn-ea"/>
              </a:rPr>
              <a:t>BPM : Business Process Management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560108" y="5859248"/>
            <a:ext cx="1785950" cy="642942"/>
          </a:xfrm>
          <a:prstGeom prst="roundRect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560108" y="5787810"/>
            <a:ext cx="688159" cy="222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900" b="0" smtClean="0">
                <a:solidFill>
                  <a:schemeClr val="bg1"/>
                </a:solidFill>
                <a:latin typeface="+mn-ea"/>
                <a:ea typeface="+mn-ea"/>
              </a:rPr>
              <a:t>용어정리</a:t>
            </a:r>
            <a:endParaRPr lang="ko-KR" altLang="en-US" sz="900" b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60108" y="2638194"/>
            <a:ext cx="1785950" cy="3078178"/>
          </a:xfrm>
          <a:prstGeom prst="roundRect">
            <a:avLst>
              <a:gd name="adj" fmla="val 7600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Develop Tools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627687" y="3776788"/>
            <a:ext cx="1643106" cy="3209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noProof="0" dirty="0" smtClean="0">
                <a:solidFill>
                  <a:sysClr val="windowText" lastClr="000000"/>
                </a:solidFill>
                <a:latin typeface="+mn-ea"/>
              </a:rPr>
              <a:t>Menu Manager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631514" y="3126817"/>
            <a:ext cx="1643106" cy="37497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solidFill>
                  <a:sysClr val="windowText" lastClr="000000"/>
                </a:solidFill>
                <a:latin typeface="+mn-ea"/>
              </a:rPr>
              <a:t>Meta Studio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31514" y="1589232"/>
            <a:ext cx="1643106" cy="340926"/>
          </a:xfrm>
          <a:prstGeom prst="roundRect">
            <a:avLst/>
          </a:prstGeom>
          <a:gradFill rotWithShape="1"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CC99"/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Framework Core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631514" y="2017860"/>
            <a:ext cx="1643106" cy="34092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UB X Library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4488" y="235878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+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02984" y="2980212"/>
            <a:ext cx="998991" cy="246221"/>
          </a:xfrm>
          <a:prstGeom prst="rect">
            <a:avLst/>
          </a:prstGeom>
          <a:solidFill>
            <a:srgbClr val="FFFFFF"/>
          </a:solidFill>
          <a:ln>
            <a:solidFill>
              <a:srgbClr val="F79646">
                <a:lumMod val="75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화면메타 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02984" y="3583990"/>
            <a:ext cx="1511952" cy="246221"/>
          </a:xfrm>
          <a:prstGeom prst="rect">
            <a:avLst/>
          </a:prstGeom>
          <a:solidFill>
            <a:srgbClr val="FFFFFF"/>
          </a:solidFill>
          <a:ln>
            <a:solidFill>
              <a:srgbClr val="1F497D">
                <a:lumMod val="60000"/>
                <a:lumOff val="40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어플리케이션메타 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645824" y="1522159"/>
            <a:ext cx="3516999" cy="31432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810819" y="2022225"/>
            <a:ext cx="2214407" cy="42862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2810819" y="3379547"/>
            <a:ext cx="2214407" cy="1000132"/>
          </a:xfrm>
          <a:prstGeom prst="roundRect">
            <a:avLst/>
          </a:prstGeom>
          <a:solidFill>
            <a:srgbClr val="D1E8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63" name="Picture 573" descr="MCj04326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525" y="3450985"/>
            <a:ext cx="32998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 Box 576"/>
          <p:cNvSpPr txBox="1">
            <a:spLocks noChangeArrowheads="1"/>
          </p:cNvSpPr>
          <p:nvPr/>
        </p:nvSpPr>
        <p:spPr bwMode="auto">
          <a:xfrm>
            <a:off x="3782288" y="3717687"/>
            <a:ext cx="42191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Meta</a:t>
            </a:r>
          </a:p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Engine</a:t>
            </a:r>
            <a:endParaRPr lang="en-US" altLang="ko-KR" sz="600" b="0" dirty="0">
              <a:latin typeface="+mn-ea"/>
              <a:ea typeface="+mn-ea"/>
            </a:endParaRPr>
          </a:p>
        </p:txBody>
      </p:sp>
      <p:pic>
        <p:nvPicPr>
          <p:cNvPr id="65" name="Picture 573" descr="MCj04326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7518" y="3450985"/>
            <a:ext cx="32998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 Box 576"/>
          <p:cNvSpPr txBox="1">
            <a:spLocks noChangeArrowheads="1"/>
          </p:cNvSpPr>
          <p:nvPr/>
        </p:nvSpPr>
        <p:spPr bwMode="auto">
          <a:xfrm>
            <a:off x="4136992" y="3717687"/>
            <a:ext cx="51648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Workflow</a:t>
            </a:r>
          </a:p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Engine</a:t>
            </a:r>
            <a:endParaRPr lang="en-US" altLang="ko-KR" sz="600" b="0" dirty="0">
              <a:latin typeface="+mn-ea"/>
              <a:ea typeface="+mn-ea"/>
            </a:endParaRPr>
          </a:p>
        </p:txBody>
      </p:sp>
      <p:sp>
        <p:nvSpPr>
          <p:cNvPr id="67" name="L 도형 66"/>
          <p:cNvSpPr/>
          <p:nvPr/>
        </p:nvSpPr>
        <p:spPr bwMode="auto">
          <a:xfrm>
            <a:off x="2945420" y="3438285"/>
            <a:ext cx="2014675" cy="727080"/>
          </a:xfrm>
          <a:prstGeom prst="corner">
            <a:avLst>
              <a:gd name="adj1" fmla="val 27451"/>
              <a:gd name="adj2" fmla="val 27617"/>
            </a:avLst>
          </a:prstGeom>
          <a:solidFill>
            <a:srgbClr val="FFCC99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27245" y="3957377"/>
            <a:ext cx="856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dirty="0" smtClean="0">
                <a:latin typeface="+mn-ea"/>
                <a:ea typeface="+mn-ea"/>
              </a:rPr>
              <a:t>Framework Core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69" name="빗면 68"/>
          <p:cNvSpPr/>
          <p:nvPr/>
        </p:nvSpPr>
        <p:spPr bwMode="auto">
          <a:xfrm>
            <a:off x="3162516" y="3438285"/>
            <a:ext cx="613669" cy="498470"/>
          </a:xfrm>
          <a:prstGeom prst="bevel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45537" y="3522423"/>
            <a:ext cx="46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UB X </a:t>
            </a:r>
          </a:p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Library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3722633" y="2593729"/>
            <a:ext cx="1302591" cy="64452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789129" y="2593729"/>
            <a:ext cx="542728" cy="64452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31856" y="4164235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+mn-ea"/>
                <a:ea typeface="+mn-ea"/>
              </a:rPr>
              <a:t>UB-META Framework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62115" y="2144921"/>
            <a:ext cx="80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+mn-ea"/>
                <a:ea typeface="+mn-ea"/>
              </a:rPr>
              <a:t>Control Layer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75" name="Picture 573" descr="MCj04326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4347" y="3450985"/>
            <a:ext cx="32998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576"/>
          <p:cNvSpPr txBox="1">
            <a:spLocks noChangeArrowheads="1"/>
          </p:cNvSpPr>
          <p:nvPr/>
        </p:nvSpPr>
        <p:spPr bwMode="auto">
          <a:xfrm>
            <a:off x="4597817" y="3717687"/>
            <a:ext cx="42849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Service</a:t>
            </a:r>
          </a:p>
          <a:p>
            <a:pPr>
              <a:defRPr/>
            </a:pPr>
            <a:r>
              <a:rPr lang="en-US" altLang="ko-KR" sz="600" b="0" dirty="0" smtClean="0">
                <a:latin typeface="+mn-ea"/>
                <a:ea typeface="+mn-ea"/>
              </a:rPr>
              <a:t>Engine</a:t>
            </a:r>
            <a:endParaRPr lang="en-US" altLang="ko-KR" sz="600" b="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1517" y="2741683"/>
            <a:ext cx="716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C00000"/>
                </a:solidFill>
                <a:latin typeface="+mn-ea"/>
                <a:ea typeface="+mn-ea"/>
              </a:rPr>
              <a:t>View Layer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83152" y="2593729"/>
            <a:ext cx="758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+mn-ea"/>
                <a:ea typeface="+mn-ea"/>
              </a:rPr>
              <a:t>Model Layer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9" name="순서도: 처리 78"/>
          <p:cNvSpPr/>
          <p:nvPr/>
        </p:nvSpPr>
        <p:spPr bwMode="auto">
          <a:xfrm>
            <a:off x="3852893" y="2808043"/>
            <a:ext cx="403792" cy="2159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 smtClean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0" name="순서도: 처리 79"/>
          <p:cNvSpPr/>
          <p:nvPr/>
        </p:nvSpPr>
        <p:spPr bwMode="auto">
          <a:xfrm>
            <a:off x="4165526" y="2879481"/>
            <a:ext cx="403792" cy="2159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smtClean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순서도: 처리 80"/>
          <p:cNvSpPr/>
          <p:nvPr/>
        </p:nvSpPr>
        <p:spPr bwMode="auto">
          <a:xfrm>
            <a:off x="4491174" y="2950919"/>
            <a:ext cx="403792" cy="2159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smtClean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 rot="5400000">
            <a:off x="4231312" y="327166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/>
          <p:nvPr/>
        </p:nvCxnSpPr>
        <p:spPr bwMode="auto">
          <a:xfrm rot="16200000" flipV="1">
            <a:off x="4370254" y="327166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rot="5400000">
            <a:off x="2899775" y="327166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 rot="16200000" flipV="1">
            <a:off x="3038717" y="327166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6" name="그룹 47"/>
          <p:cNvGrpSpPr/>
          <p:nvPr/>
        </p:nvGrpSpPr>
        <p:grpSpPr>
          <a:xfrm>
            <a:off x="3451984" y="2450853"/>
            <a:ext cx="140390" cy="928694"/>
            <a:chOff x="2655872" y="3857628"/>
            <a:chExt cx="153988" cy="214314"/>
          </a:xfrm>
        </p:grpSpPr>
        <p:cxnSp>
          <p:nvCxnSpPr>
            <p:cNvPr id="87" name="직선 화살표 연결선 86"/>
            <p:cNvCxnSpPr/>
            <p:nvPr/>
          </p:nvCxnSpPr>
          <p:spPr bwMode="auto">
            <a:xfrm rot="5400000">
              <a:off x="2549509" y="3963991"/>
              <a:ext cx="214314" cy="1588"/>
            </a:xfrm>
            <a:prstGeom prst="straightConnector1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직선 화살표 연결선 87"/>
            <p:cNvCxnSpPr/>
            <p:nvPr/>
          </p:nvCxnSpPr>
          <p:spPr bwMode="auto">
            <a:xfrm rot="16200000" flipV="1">
              <a:off x="2701909" y="3963991"/>
              <a:ext cx="214314" cy="1588"/>
            </a:xfrm>
            <a:prstGeom prst="straightConnector1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9" name="직선 화살표 연결선 88"/>
          <p:cNvCxnSpPr/>
          <p:nvPr/>
        </p:nvCxnSpPr>
        <p:spPr bwMode="auto">
          <a:xfrm rot="5400000">
            <a:off x="2899775" y="2516329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 rot="16200000" flipV="1">
            <a:off x="3038717" y="2516329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직선 화살표 연결선 90"/>
          <p:cNvCxnSpPr/>
          <p:nvPr/>
        </p:nvCxnSpPr>
        <p:spPr bwMode="auto">
          <a:xfrm rot="5400000">
            <a:off x="4192236" y="253442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 rot="16200000" flipV="1">
            <a:off x="4331178" y="2534426"/>
            <a:ext cx="214314" cy="1448"/>
          </a:xfrm>
          <a:prstGeom prst="straightConnector1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모서리가 둥근 직사각형 92"/>
          <p:cNvSpPr/>
          <p:nvPr/>
        </p:nvSpPr>
        <p:spPr bwMode="auto">
          <a:xfrm>
            <a:off x="2776083" y="1572959"/>
            <a:ext cx="3321610" cy="35719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  <a:ea typeface="+mn-ea"/>
              </a:rPr>
              <a:t>Web Application Server</a:t>
            </a:r>
            <a:endParaRPr kumimoji="1" lang="ko-KR" alt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01731" y="447515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 smtClean="0">
                <a:latin typeface="+mn-ea"/>
                <a:ea typeface="+mn-ea"/>
              </a:rPr>
              <a:t>J2EE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5333506" y="2358786"/>
            <a:ext cx="781554" cy="20717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6" name="AutoShape 336"/>
          <p:cNvSpPr>
            <a:spLocks noChangeArrowheads="1"/>
          </p:cNvSpPr>
          <p:nvPr/>
        </p:nvSpPr>
        <p:spPr bwMode="auto">
          <a:xfrm>
            <a:off x="631178" y="1287217"/>
            <a:ext cx="6834237" cy="5180028"/>
          </a:xfrm>
          <a:prstGeom prst="roundRect">
            <a:avLst>
              <a:gd name="adj" fmla="val 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53601" y="1501530"/>
            <a:ext cx="746654" cy="316390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6618730" y="1592018"/>
            <a:ext cx="627391" cy="222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000" b="0" dirty="0" smtClean="0">
                <a:solidFill>
                  <a:schemeClr val="bg1"/>
                </a:solidFill>
                <a:latin typeface="+mn-ea"/>
                <a:ea typeface="+mn-ea"/>
              </a:rPr>
              <a:t>기간계</a:t>
            </a:r>
          </a:p>
        </p:txBody>
      </p:sp>
      <p:sp>
        <p:nvSpPr>
          <p:cNvPr id="99" name="타원 98"/>
          <p:cNvSpPr/>
          <p:nvPr/>
        </p:nvSpPr>
        <p:spPr>
          <a:xfrm>
            <a:off x="6683860" y="1947618"/>
            <a:ext cx="567241" cy="48577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700" b="0" dirty="0" smtClean="0">
                <a:solidFill>
                  <a:srgbClr val="002060"/>
                </a:solidFill>
                <a:latin typeface="+mn-ea"/>
              </a:rPr>
              <a:t>서비스</a:t>
            </a:r>
            <a:endParaRPr lang="ko-KR" altLang="en-US" sz="700" b="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0" name="왼쪽/오른쪽 화살표 99"/>
          <p:cNvSpPr/>
          <p:nvPr/>
        </p:nvSpPr>
        <p:spPr>
          <a:xfrm>
            <a:off x="6190531" y="1829321"/>
            <a:ext cx="328334" cy="177800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01" name="왼쪽/오른쪽 화살표 100"/>
          <p:cNvSpPr/>
          <p:nvPr/>
        </p:nvSpPr>
        <p:spPr>
          <a:xfrm>
            <a:off x="6190531" y="3086244"/>
            <a:ext cx="328334" cy="179387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02" name="왼쪽/오른쪽 화살표 101"/>
          <p:cNvSpPr/>
          <p:nvPr/>
        </p:nvSpPr>
        <p:spPr>
          <a:xfrm>
            <a:off x="6190531" y="4344755"/>
            <a:ext cx="328334" cy="177800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675118" y="3951051"/>
            <a:ext cx="575983" cy="48577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700" b="0" dirty="0" smtClean="0">
                <a:solidFill>
                  <a:srgbClr val="002060"/>
                </a:solidFill>
                <a:latin typeface="+mn-ea"/>
              </a:rPr>
              <a:t>서비스</a:t>
            </a:r>
            <a:endParaRPr lang="ko-KR" altLang="en-US" sz="700" b="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5548" y="2450853"/>
            <a:ext cx="615553" cy="11567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…………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05" name="왼쪽/오른쪽 화살표 104"/>
          <p:cNvSpPr/>
          <p:nvPr/>
        </p:nvSpPr>
        <p:spPr>
          <a:xfrm>
            <a:off x="6193217" y="2456989"/>
            <a:ext cx="328334" cy="179387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06" name="왼쪽/오른쪽 화살표 105"/>
          <p:cNvSpPr/>
          <p:nvPr/>
        </p:nvSpPr>
        <p:spPr>
          <a:xfrm>
            <a:off x="6193217" y="3715499"/>
            <a:ext cx="328334" cy="179387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182024" y="1593597"/>
            <a:ext cx="349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EAI</a:t>
            </a:r>
            <a:endParaRPr lang="ko-KR" alt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28682" y="2245292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MCA</a:t>
            </a:r>
            <a:endParaRPr lang="ko-KR" alt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149873" y="2847574"/>
            <a:ext cx="4235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BPM</a:t>
            </a:r>
            <a:endParaRPr lang="ko-KR" alt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75448" y="3490516"/>
            <a:ext cx="373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ESB</a:t>
            </a:r>
            <a:endParaRPr lang="ko-KR" alt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154369" y="399867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DB </a:t>
            </a:r>
          </a:p>
          <a:p>
            <a:pPr algn="ctr"/>
            <a:r>
              <a:rPr lang="en-US" altLang="ko-KR" sz="9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Link</a:t>
            </a:r>
            <a:endParaRPr lang="ko-KR" alt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2" name="그룹 96"/>
          <p:cNvGrpSpPr/>
          <p:nvPr/>
        </p:nvGrpSpPr>
        <p:grpSpPr>
          <a:xfrm>
            <a:off x="725253" y="1944443"/>
            <a:ext cx="688853" cy="802336"/>
            <a:chOff x="285720" y="826434"/>
            <a:chExt cx="755575" cy="802336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826434"/>
              <a:ext cx="755575" cy="5000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114" name="TextBox 67"/>
            <p:cNvSpPr txBox="1"/>
            <p:nvPr/>
          </p:nvSpPr>
          <p:spPr>
            <a:xfrm>
              <a:off x="402883" y="1397938"/>
              <a:ext cx="5823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r>
                <a:rPr lang="ko-KR" altLang="en-US" sz="900" b="0" dirty="0" smtClean="0">
                  <a:latin typeface="+mn-ea"/>
                  <a:ea typeface="+mn-ea"/>
                </a:rPr>
                <a:t>사용</a:t>
              </a:r>
              <a:r>
                <a:rPr lang="ko-KR" altLang="en-US" sz="900" b="0" dirty="0">
                  <a:latin typeface="+mn-ea"/>
                  <a:ea typeface="+mn-ea"/>
                </a:rPr>
                <a:t>자</a:t>
              </a:r>
            </a:p>
          </p:txBody>
        </p:sp>
      </p:grpSp>
      <p:grpSp>
        <p:nvGrpSpPr>
          <p:cNvPr id="115" name="그룹 79"/>
          <p:cNvGrpSpPr/>
          <p:nvPr/>
        </p:nvGrpSpPr>
        <p:grpSpPr>
          <a:xfrm>
            <a:off x="1523997" y="2163513"/>
            <a:ext cx="1121827" cy="215902"/>
            <a:chOff x="1365060" y="2855908"/>
            <a:chExt cx="1500198" cy="146052"/>
          </a:xfrm>
        </p:grpSpPr>
        <p:cxnSp>
          <p:nvCxnSpPr>
            <p:cNvPr id="116" name="직선 화살표 연결선 115"/>
            <p:cNvCxnSpPr/>
            <p:nvPr/>
          </p:nvCxnSpPr>
          <p:spPr bwMode="auto">
            <a:xfrm>
              <a:off x="1365060" y="2855908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직선 화살표 연결선 116"/>
            <p:cNvCxnSpPr/>
            <p:nvPr/>
          </p:nvCxnSpPr>
          <p:spPr bwMode="auto">
            <a:xfrm>
              <a:off x="1365060" y="3000372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1603751" y="195078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>
                <a:latin typeface="+mn-ea"/>
                <a:ea typeface="+mn-ea"/>
              </a:rPr>
              <a:t>HTTP </a:t>
            </a:r>
            <a:r>
              <a:rPr lang="ko-KR" altLang="en-US" sz="900" b="0" dirty="0" smtClean="0">
                <a:latin typeface="+mn-ea"/>
                <a:ea typeface="+mn-ea"/>
              </a:rPr>
              <a:t>요청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03751" y="2347508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>
                <a:latin typeface="+mn-ea"/>
                <a:ea typeface="+mn-ea"/>
              </a:rPr>
              <a:t>HTTP </a:t>
            </a:r>
            <a:r>
              <a:rPr lang="ko-KR" altLang="en-US" sz="900" b="0" dirty="0" smtClean="0">
                <a:latin typeface="+mn-ea"/>
                <a:ea typeface="+mn-ea"/>
              </a:rPr>
              <a:t>응답</a:t>
            </a:r>
            <a:endParaRPr lang="ko-KR" altLang="en-US" sz="900" b="0" dirty="0">
              <a:latin typeface="+mn-ea"/>
              <a:ea typeface="+mn-ea"/>
            </a:endParaRPr>
          </a:p>
        </p:txBody>
      </p:sp>
      <p:grpSp>
        <p:nvGrpSpPr>
          <p:cNvPr id="120" name="그룹 84"/>
          <p:cNvGrpSpPr/>
          <p:nvPr/>
        </p:nvGrpSpPr>
        <p:grpSpPr>
          <a:xfrm>
            <a:off x="3810119" y="4892402"/>
            <a:ext cx="1916038" cy="1257309"/>
            <a:chOff x="452406" y="4743459"/>
            <a:chExt cx="1820844" cy="1257309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452406" y="4743459"/>
              <a:ext cx="1820844" cy="125730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 bwMode="auto">
            <a:xfrm>
              <a:off x="520754" y="4812353"/>
              <a:ext cx="1677825" cy="2436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n-ea"/>
                  <a:ea typeface="+mn-ea"/>
                </a:rPr>
                <a:t>Application Meta Designer</a:t>
              </a:r>
              <a:endPara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 bwMode="auto">
            <a:xfrm>
              <a:off x="543023" y="5113642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Project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Manager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 bwMode="auto">
            <a:xfrm>
              <a:off x="1406433" y="5113642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Service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  <a:cs typeface="Courier New" pitchFamily="49" charset="0"/>
                </a:rPr>
                <a:t>Manager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 bwMode="auto">
            <a:xfrm>
              <a:off x="543023" y="5380491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Screen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Manager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 bwMode="auto">
            <a:xfrm>
              <a:off x="1406433" y="5380491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Authority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srgbClr val="000000"/>
                  </a:solidFill>
                  <a:latin typeface="+mn-ea"/>
                  <a:ea typeface="+mn-ea"/>
                  <a:cs typeface="Courier New" pitchFamily="49" charset="0"/>
                </a:rPr>
                <a:t>Manager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 bwMode="auto">
            <a:xfrm>
              <a:off x="543023" y="5647339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Function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Manager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1406433" y="5647339"/>
              <a:ext cx="768648" cy="23674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Courier New" pitchFamily="49" charset="0"/>
                </a:rPr>
                <a:t>Build &amp; Deploy</a:t>
              </a:r>
              <a:endParaRPr kumimoji="1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725253" y="3787546"/>
            <a:ext cx="1660053" cy="1257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788964" y="3858984"/>
            <a:ext cx="1497981" cy="23875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ea"/>
                <a:ea typeface="+mn-ea"/>
              </a:rPr>
              <a:t>Screen Designer</a:t>
            </a:r>
            <a:endParaRPr kumimoji="1" lang="ko-KR" alt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807868" y="4157729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Object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Inspector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1595034" y="4157729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Service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Inspector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807868" y="4424578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Library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Explorer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1595034" y="4424578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Page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Designer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807868" y="4691426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Template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Editor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1595034" y="4691426"/>
            <a:ext cx="700772" cy="23674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JavaScript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Editor</a:t>
            </a:r>
            <a:endParaRPr kumimoji="1" lang="ko-KR" altLang="en-US" sz="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grpSp>
        <p:nvGrpSpPr>
          <p:cNvPr id="149" name="그룹 113"/>
          <p:cNvGrpSpPr/>
          <p:nvPr/>
        </p:nvGrpSpPr>
        <p:grpSpPr>
          <a:xfrm>
            <a:off x="1047311" y="3080037"/>
            <a:ext cx="801823" cy="700638"/>
            <a:chOff x="246888" y="2816318"/>
            <a:chExt cx="879487" cy="700638"/>
          </a:xfrm>
        </p:grpSpPr>
        <p:sp>
          <p:nvSpPr>
            <p:cNvPr id="150" name="TextBox 67"/>
            <p:cNvSpPr txBox="1"/>
            <p:nvPr/>
          </p:nvSpPr>
          <p:spPr>
            <a:xfrm>
              <a:off x="246888" y="3286124"/>
              <a:ext cx="8794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atin typeface="+mn-ea"/>
                  <a:ea typeface="+mn-ea"/>
                </a:rPr>
                <a:t>화면 개발자</a:t>
              </a:r>
              <a:endParaRPr lang="ko-KR" altLang="en-US" sz="900" b="1" dirty="0">
                <a:latin typeface="+mn-ea"/>
                <a:ea typeface="+mn-ea"/>
              </a:endParaRPr>
            </a:p>
          </p:txBody>
        </p:sp>
        <p:pic>
          <p:nvPicPr>
            <p:cNvPr id="15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75" y="2816318"/>
              <a:ext cx="543157" cy="43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2" name="그룹 116"/>
          <p:cNvGrpSpPr/>
          <p:nvPr/>
        </p:nvGrpSpPr>
        <p:grpSpPr>
          <a:xfrm>
            <a:off x="6180975" y="5621793"/>
            <a:ext cx="917239" cy="659869"/>
            <a:chOff x="4381806" y="3429000"/>
            <a:chExt cx="1174340" cy="878987"/>
          </a:xfrm>
        </p:grpSpPr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3438" y="3429000"/>
              <a:ext cx="73002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4" name="TextBox 67"/>
            <p:cNvSpPr txBox="1"/>
            <p:nvPr/>
          </p:nvSpPr>
          <p:spPr>
            <a:xfrm>
              <a:off x="4381806" y="4000504"/>
              <a:ext cx="1174340" cy="307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atin typeface="+mn-ea"/>
                  <a:ea typeface="+mn-ea"/>
                </a:rPr>
                <a:t>서비스 개발자</a:t>
              </a:r>
              <a:endParaRPr lang="ko-KR" altLang="en-US" sz="900" b="1" dirty="0">
                <a:latin typeface="+mn-ea"/>
                <a:ea typeface="+mn-ea"/>
              </a:endParaRPr>
            </a:p>
          </p:txBody>
        </p:sp>
      </p:grpSp>
      <p:grpSp>
        <p:nvGrpSpPr>
          <p:cNvPr id="155" name="그룹 119"/>
          <p:cNvGrpSpPr/>
          <p:nvPr/>
        </p:nvGrpSpPr>
        <p:grpSpPr>
          <a:xfrm>
            <a:off x="2330232" y="5103537"/>
            <a:ext cx="761748" cy="724890"/>
            <a:chOff x="6594168" y="4714884"/>
            <a:chExt cx="835531" cy="724890"/>
          </a:xfrm>
        </p:grpSpPr>
        <p:pic>
          <p:nvPicPr>
            <p:cNvPr id="1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5140" y="4714884"/>
              <a:ext cx="617623" cy="519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7" name="TextBox 67"/>
            <p:cNvSpPr txBox="1"/>
            <p:nvPr/>
          </p:nvSpPr>
          <p:spPr>
            <a:xfrm>
              <a:off x="6594168" y="5208942"/>
              <a:ext cx="8355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2"/>
                  </a:solidFill>
                  <a:latin typeface="HY헤드라인M" pitchFamily="18" charset="-127"/>
                  <a:ea typeface="HY헤드라인M" pitchFamily="18" charset="-127"/>
                  <a:cs typeface="+mn-cs"/>
                </a:defRPr>
              </a:lvl9pPr>
            </a:lstStyle>
            <a:p>
              <a:r>
                <a:rPr lang="ko-KR" altLang="en-US" sz="900" b="1" dirty="0" smtClean="0">
                  <a:latin typeface="+mn-ea"/>
                  <a:ea typeface="+mn-ea"/>
                </a:rPr>
                <a:t>분석설계자</a:t>
              </a:r>
              <a:endParaRPr lang="ko-KR" altLang="en-US" sz="900" b="1" dirty="0">
                <a:latin typeface="+mn-ea"/>
                <a:ea typeface="+mn-ea"/>
              </a:endParaRPr>
            </a:p>
          </p:txBody>
        </p:sp>
      </p:grpSp>
      <p:grpSp>
        <p:nvGrpSpPr>
          <p:cNvPr id="158" name="그룹 122"/>
          <p:cNvGrpSpPr/>
          <p:nvPr/>
        </p:nvGrpSpPr>
        <p:grpSpPr>
          <a:xfrm>
            <a:off x="2385306" y="3930422"/>
            <a:ext cx="455907" cy="215902"/>
            <a:chOff x="1365060" y="2855908"/>
            <a:chExt cx="1500198" cy="146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9" name="직선 화살표 연결선 158"/>
            <p:cNvCxnSpPr/>
            <p:nvPr/>
          </p:nvCxnSpPr>
          <p:spPr bwMode="auto">
            <a:xfrm>
              <a:off x="1365060" y="2855908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/>
            <p:cNvCxnSpPr/>
            <p:nvPr/>
          </p:nvCxnSpPr>
          <p:spPr bwMode="auto">
            <a:xfrm>
              <a:off x="1365060" y="3000372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61" name="그룹 125"/>
          <p:cNvGrpSpPr/>
          <p:nvPr/>
        </p:nvGrpSpPr>
        <p:grpSpPr>
          <a:xfrm rot="16200000">
            <a:off x="4531573" y="4448346"/>
            <a:ext cx="357984" cy="196837"/>
            <a:chOff x="1365060" y="2855908"/>
            <a:chExt cx="1500198" cy="146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2" name="직선 화살표 연결선 161"/>
            <p:cNvCxnSpPr/>
            <p:nvPr/>
          </p:nvCxnSpPr>
          <p:spPr bwMode="auto">
            <a:xfrm>
              <a:off x="1365060" y="2855908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직선 화살표 연결선 162"/>
            <p:cNvCxnSpPr/>
            <p:nvPr/>
          </p:nvCxnSpPr>
          <p:spPr bwMode="auto">
            <a:xfrm>
              <a:off x="1365060" y="3000372"/>
              <a:ext cx="1500198" cy="1588"/>
            </a:xfrm>
            <a:prstGeom prst="straightConnector1">
              <a:avLst/>
            </a:prstGeom>
            <a:solidFill>
              <a:srgbClr val="FFFFFF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70" name="Freeform 274"/>
          <p:cNvSpPr>
            <a:spLocks/>
          </p:cNvSpPr>
          <p:nvPr/>
        </p:nvSpPr>
        <p:spPr bwMode="auto">
          <a:xfrm rot="742158" flipV="1">
            <a:off x="1703907" y="3299845"/>
            <a:ext cx="403037" cy="499202"/>
          </a:xfrm>
          <a:custGeom>
            <a:avLst/>
            <a:gdLst>
              <a:gd name="T0" fmla="*/ 707 w 811"/>
              <a:gd name="T1" fmla="*/ 396 h 943"/>
              <a:gd name="T2" fmla="*/ 679 w 811"/>
              <a:gd name="T3" fmla="*/ 462 h 943"/>
              <a:gd name="T4" fmla="*/ 648 w 811"/>
              <a:gd name="T5" fmla="*/ 527 h 943"/>
              <a:gd name="T6" fmla="*/ 613 w 811"/>
              <a:gd name="T7" fmla="*/ 581 h 943"/>
              <a:gd name="T8" fmla="*/ 576 w 811"/>
              <a:gd name="T9" fmla="*/ 632 h 943"/>
              <a:gd name="T10" fmla="*/ 536 w 811"/>
              <a:gd name="T11" fmla="*/ 686 h 943"/>
              <a:gd name="T12" fmla="*/ 496 w 811"/>
              <a:gd name="T13" fmla="*/ 729 h 943"/>
              <a:gd name="T14" fmla="*/ 455 w 811"/>
              <a:gd name="T15" fmla="*/ 768 h 943"/>
              <a:gd name="T16" fmla="*/ 407 w 811"/>
              <a:gd name="T17" fmla="*/ 805 h 943"/>
              <a:gd name="T18" fmla="*/ 362 w 811"/>
              <a:gd name="T19" fmla="*/ 841 h 943"/>
              <a:gd name="T20" fmla="*/ 315 w 811"/>
              <a:gd name="T21" fmla="*/ 872 h 943"/>
              <a:gd name="T22" fmla="*/ 264 w 811"/>
              <a:gd name="T23" fmla="*/ 895 h 943"/>
              <a:gd name="T24" fmla="*/ 213 w 811"/>
              <a:gd name="T25" fmla="*/ 913 h 943"/>
              <a:gd name="T26" fmla="*/ 164 w 811"/>
              <a:gd name="T27" fmla="*/ 928 h 943"/>
              <a:gd name="T28" fmla="*/ 111 w 811"/>
              <a:gd name="T29" fmla="*/ 933 h 943"/>
              <a:gd name="T30" fmla="*/ 61 w 811"/>
              <a:gd name="T31" fmla="*/ 942 h 943"/>
              <a:gd name="T32" fmla="*/ 7 w 811"/>
              <a:gd name="T33" fmla="*/ 939 h 943"/>
              <a:gd name="T34" fmla="*/ 0 w 811"/>
              <a:gd name="T35" fmla="*/ 901 h 943"/>
              <a:gd name="T36" fmla="*/ 43 w 811"/>
              <a:gd name="T37" fmla="*/ 891 h 943"/>
              <a:gd name="T38" fmla="*/ 87 w 811"/>
              <a:gd name="T39" fmla="*/ 875 h 943"/>
              <a:gd name="T40" fmla="*/ 130 w 811"/>
              <a:gd name="T41" fmla="*/ 856 h 943"/>
              <a:gd name="T42" fmla="*/ 169 w 811"/>
              <a:gd name="T43" fmla="*/ 829 h 943"/>
              <a:gd name="T44" fmla="*/ 207 w 811"/>
              <a:gd name="T45" fmla="*/ 801 h 943"/>
              <a:gd name="T46" fmla="*/ 246 w 811"/>
              <a:gd name="T47" fmla="*/ 772 h 943"/>
              <a:gd name="T48" fmla="*/ 284 w 811"/>
              <a:gd name="T49" fmla="*/ 739 h 943"/>
              <a:gd name="T50" fmla="*/ 317 w 811"/>
              <a:gd name="T51" fmla="*/ 699 h 943"/>
              <a:gd name="T52" fmla="*/ 349 w 811"/>
              <a:gd name="T53" fmla="*/ 656 h 943"/>
              <a:gd name="T54" fmla="*/ 380 w 811"/>
              <a:gd name="T55" fmla="*/ 607 h 943"/>
              <a:gd name="T56" fmla="*/ 407 w 811"/>
              <a:gd name="T57" fmla="*/ 556 h 943"/>
              <a:gd name="T58" fmla="*/ 434 w 811"/>
              <a:gd name="T59" fmla="*/ 501 h 943"/>
              <a:gd name="T60" fmla="*/ 460 w 811"/>
              <a:gd name="T61" fmla="*/ 445 h 943"/>
              <a:gd name="T62" fmla="*/ 479 w 811"/>
              <a:gd name="T63" fmla="*/ 382 h 943"/>
              <a:gd name="T64" fmla="*/ 502 w 811"/>
              <a:gd name="T65" fmla="*/ 318 h 943"/>
              <a:gd name="T66" fmla="*/ 519 w 811"/>
              <a:gd name="T67" fmla="*/ 248 h 943"/>
              <a:gd name="T68" fmla="*/ 401 w 811"/>
              <a:gd name="T69" fmla="*/ 157 h 943"/>
              <a:gd name="T70" fmla="*/ 693 w 811"/>
              <a:gd name="T71" fmla="*/ 0 h 943"/>
              <a:gd name="T72" fmla="*/ 810 w 811"/>
              <a:gd name="T73" fmla="*/ 473 h 943"/>
              <a:gd name="T74" fmla="*/ 707 w 811"/>
              <a:gd name="T75" fmla="*/ 396 h 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811"/>
              <a:gd name="T115" fmla="*/ 0 h 943"/>
              <a:gd name="T116" fmla="*/ 811 w 811"/>
              <a:gd name="T117" fmla="*/ 943 h 94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811" h="943">
                <a:moveTo>
                  <a:pt x="707" y="396"/>
                </a:moveTo>
                <a:lnTo>
                  <a:pt x="679" y="462"/>
                </a:lnTo>
                <a:lnTo>
                  <a:pt x="648" y="527"/>
                </a:lnTo>
                <a:lnTo>
                  <a:pt x="613" y="581"/>
                </a:lnTo>
                <a:lnTo>
                  <a:pt x="576" y="632"/>
                </a:lnTo>
                <a:lnTo>
                  <a:pt x="536" y="686"/>
                </a:lnTo>
                <a:lnTo>
                  <a:pt x="496" y="729"/>
                </a:lnTo>
                <a:lnTo>
                  <a:pt x="455" y="768"/>
                </a:lnTo>
                <a:lnTo>
                  <a:pt x="407" y="805"/>
                </a:lnTo>
                <a:lnTo>
                  <a:pt x="362" y="841"/>
                </a:lnTo>
                <a:lnTo>
                  <a:pt x="315" y="872"/>
                </a:lnTo>
                <a:lnTo>
                  <a:pt x="264" y="895"/>
                </a:lnTo>
                <a:lnTo>
                  <a:pt x="213" y="913"/>
                </a:lnTo>
                <a:lnTo>
                  <a:pt x="164" y="928"/>
                </a:lnTo>
                <a:lnTo>
                  <a:pt x="111" y="933"/>
                </a:lnTo>
                <a:lnTo>
                  <a:pt x="61" y="942"/>
                </a:lnTo>
                <a:lnTo>
                  <a:pt x="7" y="939"/>
                </a:lnTo>
                <a:lnTo>
                  <a:pt x="0" y="901"/>
                </a:lnTo>
                <a:lnTo>
                  <a:pt x="43" y="891"/>
                </a:lnTo>
                <a:lnTo>
                  <a:pt x="87" y="875"/>
                </a:lnTo>
                <a:lnTo>
                  <a:pt x="130" y="856"/>
                </a:lnTo>
                <a:lnTo>
                  <a:pt x="169" y="829"/>
                </a:lnTo>
                <a:lnTo>
                  <a:pt x="207" y="801"/>
                </a:lnTo>
                <a:lnTo>
                  <a:pt x="246" y="772"/>
                </a:lnTo>
                <a:lnTo>
                  <a:pt x="284" y="739"/>
                </a:lnTo>
                <a:lnTo>
                  <a:pt x="317" y="699"/>
                </a:lnTo>
                <a:lnTo>
                  <a:pt x="349" y="656"/>
                </a:lnTo>
                <a:lnTo>
                  <a:pt x="380" y="607"/>
                </a:lnTo>
                <a:lnTo>
                  <a:pt x="407" y="556"/>
                </a:lnTo>
                <a:lnTo>
                  <a:pt x="434" y="501"/>
                </a:lnTo>
                <a:lnTo>
                  <a:pt x="460" y="445"/>
                </a:lnTo>
                <a:lnTo>
                  <a:pt x="479" y="382"/>
                </a:lnTo>
                <a:lnTo>
                  <a:pt x="502" y="318"/>
                </a:lnTo>
                <a:lnTo>
                  <a:pt x="519" y="248"/>
                </a:lnTo>
                <a:lnTo>
                  <a:pt x="401" y="157"/>
                </a:lnTo>
                <a:lnTo>
                  <a:pt x="693" y="0"/>
                </a:lnTo>
                <a:lnTo>
                  <a:pt x="810" y="473"/>
                </a:lnTo>
                <a:lnTo>
                  <a:pt x="707" y="396"/>
                </a:lnTo>
              </a:path>
            </a:pathLst>
          </a:custGeom>
          <a:gradFill rotWithShape="1">
            <a:gsLst>
              <a:gs pos="0">
                <a:srgbClr val="597EAB">
                  <a:gamma/>
                  <a:tint val="63529"/>
                  <a:invGamma/>
                </a:srgbClr>
              </a:gs>
              <a:gs pos="100000">
                <a:srgbClr val="597EAB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buClr>
                <a:srgbClr val="006699"/>
              </a:buClr>
              <a:buFont typeface="Monotype Sorts" pitchFamily="2" charset="2"/>
              <a:buNone/>
              <a:defRPr/>
            </a:pPr>
            <a:endParaRPr lang="ko-KR" altLang="en-US" sz="1100" b="0">
              <a:latin typeface="+mn-ea"/>
              <a:ea typeface="+mn-ea"/>
            </a:endParaRPr>
          </a:p>
        </p:txBody>
      </p:sp>
      <p:sp>
        <p:nvSpPr>
          <p:cNvPr id="172" name="Freeform 274"/>
          <p:cNvSpPr>
            <a:spLocks/>
          </p:cNvSpPr>
          <p:nvPr/>
        </p:nvSpPr>
        <p:spPr bwMode="auto">
          <a:xfrm rot="2091403">
            <a:off x="3239929" y="5252236"/>
            <a:ext cx="403037" cy="499202"/>
          </a:xfrm>
          <a:custGeom>
            <a:avLst/>
            <a:gdLst>
              <a:gd name="T0" fmla="*/ 707 w 811"/>
              <a:gd name="T1" fmla="*/ 396 h 943"/>
              <a:gd name="T2" fmla="*/ 679 w 811"/>
              <a:gd name="T3" fmla="*/ 462 h 943"/>
              <a:gd name="T4" fmla="*/ 648 w 811"/>
              <a:gd name="T5" fmla="*/ 527 h 943"/>
              <a:gd name="T6" fmla="*/ 613 w 811"/>
              <a:gd name="T7" fmla="*/ 581 h 943"/>
              <a:gd name="T8" fmla="*/ 576 w 811"/>
              <a:gd name="T9" fmla="*/ 632 h 943"/>
              <a:gd name="T10" fmla="*/ 536 w 811"/>
              <a:gd name="T11" fmla="*/ 686 h 943"/>
              <a:gd name="T12" fmla="*/ 496 w 811"/>
              <a:gd name="T13" fmla="*/ 729 h 943"/>
              <a:gd name="T14" fmla="*/ 455 w 811"/>
              <a:gd name="T15" fmla="*/ 768 h 943"/>
              <a:gd name="T16" fmla="*/ 407 w 811"/>
              <a:gd name="T17" fmla="*/ 805 h 943"/>
              <a:gd name="T18" fmla="*/ 362 w 811"/>
              <a:gd name="T19" fmla="*/ 841 h 943"/>
              <a:gd name="T20" fmla="*/ 315 w 811"/>
              <a:gd name="T21" fmla="*/ 872 h 943"/>
              <a:gd name="T22" fmla="*/ 264 w 811"/>
              <a:gd name="T23" fmla="*/ 895 h 943"/>
              <a:gd name="T24" fmla="*/ 213 w 811"/>
              <a:gd name="T25" fmla="*/ 913 h 943"/>
              <a:gd name="T26" fmla="*/ 164 w 811"/>
              <a:gd name="T27" fmla="*/ 928 h 943"/>
              <a:gd name="T28" fmla="*/ 111 w 811"/>
              <a:gd name="T29" fmla="*/ 933 h 943"/>
              <a:gd name="T30" fmla="*/ 61 w 811"/>
              <a:gd name="T31" fmla="*/ 942 h 943"/>
              <a:gd name="T32" fmla="*/ 7 w 811"/>
              <a:gd name="T33" fmla="*/ 939 h 943"/>
              <a:gd name="T34" fmla="*/ 0 w 811"/>
              <a:gd name="T35" fmla="*/ 901 h 943"/>
              <a:gd name="T36" fmla="*/ 43 w 811"/>
              <a:gd name="T37" fmla="*/ 891 h 943"/>
              <a:gd name="T38" fmla="*/ 87 w 811"/>
              <a:gd name="T39" fmla="*/ 875 h 943"/>
              <a:gd name="T40" fmla="*/ 130 w 811"/>
              <a:gd name="T41" fmla="*/ 856 h 943"/>
              <a:gd name="T42" fmla="*/ 169 w 811"/>
              <a:gd name="T43" fmla="*/ 829 h 943"/>
              <a:gd name="T44" fmla="*/ 207 w 811"/>
              <a:gd name="T45" fmla="*/ 801 h 943"/>
              <a:gd name="T46" fmla="*/ 246 w 811"/>
              <a:gd name="T47" fmla="*/ 772 h 943"/>
              <a:gd name="T48" fmla="*/ 284 w 811"/>
              <a:gd name="T49" fmla="*/ 739 h 943"/>
              <a:gd name="T50" fmla="*/ 317 w 811"/>
              <a:gd name="T51" fmla="*/ 699 h 943"/>
              <a:gd name="T52" fmla="*/ 349 w 811"/>
              <a:gd name="T53" fmla="*/ 656 h 943"/>
              <a:gd name="T54" fmla="*/ 380 w 811"/>
              <a:gd name="T55" fmla="*/ 607 h 943"/>
              <a:gd name="T56" fmla="*/ 407 w 811"/>
              <a:gd name="T57" fmla="*/ 556 h 943"/>
              <a:gd name="T58" fmla="*/ 434 w 811"/>
              <a:gd name="T59" fmla="*/ 501 h 943"/>
              <a:gd name="T60" fmla="*/ 460 w 811"/>
              <a:gd name="T61" fmla="*/ 445 h 943"/>
              <a:gd name="T62" fmla="*/ 479 w 811"/>
              <a:gd name="T63" fmla="*/ 382 h 943"/>
              <a:gd name="T64" fmla="*/ 502 w 811"/>
              <a:gd name="T65" fmla="*/ 318 h 943"/>
              <a:gd name="T66" fmla="*/ 519 w 811"/>
              <a:gd name="T67" fmla="*/ 248 h 943"/>
              <a:gd name="T68" fmla="*/ 401 w 811"/>
              <a:gd name="T69" fmla="*/ 157 h 943"/>
              <a:gd name="T70" fmla="*/ 693 w 811"/>
              <a:gd name="T71" fmla="*/ 0 h 943"/>
              <a:gd name="T72" fmla="*/ 810 w 811"/>
              <a:gd name="T73" fmla="*/ 473 h 943"/>
              <a:gd name="T74" fmla="*/ 707 w 811"/>
              <a:gd name="T75" fmla="*/ 396 h 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811"/>
              <a:gd name="T115" fmla="*/ 0 h 943"/>
              <a:gd name="T116" fmla="*/ 811 w 811"/>
              <a:gd name="T117" fmla="*/ 943 h 94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811" h="943">
                <a:moveTo>
                  <a:pt x="707" y="396"/>
                </a:moveTo>
                <a:lnTo>
                  <a:pt x="679" y="462"/>
                </a:lnTo>
                <a:lnTo>
                  <a:pt x="648" y="527"/>
                </a:lnTo>
                <a:lnTo>
                  <a:pt x="613" y="581"/>
                </a:lnTo>
                <a:lnTo>
                  <a:pt x="576" y="632"/>
                </a:lnTo>
                <a:lnTo>
                  <a:pt x="536" y="686"/>
                </a:lnTo>
                <a:lnTo>
                  <a:pt x="496" y="729"/>
                </a:lnTo>
                <a:lnTo>
                  <a:pt x="455" y="768"/>
                </a:lnTo>
                <a:lnTo>
                  <a:pt x="407" y="805"/>
                </a:lnTo>
                <a:lnTo>
                  <a:pt x="362" y="841"/>
                </a:lnTo>
                <a:lnTo>
                  <a:pt x="315" y="872"/>
                </a:lnTo>
                <a:lnTo>
                  <a:pt x="264" y="895"/>
                </a:lnTo>
                <a:lnTo>
                  <a:pt x="213" y="913"/>
                </a:lnTo>
                <a:lnTo>
                  <a:pt x="164" y="928"/>
                </a:lnTo>
                <a:lnTo>
                  <a:pt x="111" y="933"/>
                </a:lnTo>
                <a:lnTo>
                  <a:pt x="61" y="942"/>
                </a:lnTo>
                <a:lnTo>
                  <a:pt x="7" y="939"/>
                </a:lnTo>
                <a:lnTo>
                  <a:pt x="0" y="901"/>
                </a:lnTo>
                <a:lnTo>
                  <a:pt x="43" y="891"/>
                </a:lnTo>
                <a:lnTo>
                  <a:pt x="87" y="875"/>
                </a:lnTo>
                <a:lnTo>
                  <a:pt x="130" y="856"/>
                </a:lnTo>
                <a:lnTo>
                  <a:pt x="169" y="829"/>
                </a:lnTo>
                <a:lnTo>
                  <a:pt x="207" y="801"/>
                </a:lnTo>
                <a:lnTo>
                  <a:pt x="246" y="772"/>
                </a:lnTo>
                <a:lnTo>
                  <a:pt x="284" y="739"/>
                </a:lnTo>
                <a:lnTo>
                  <a:pt x="317" y="699"/>
                </a:lnTo>
                <a:lnTo>
                  <a:pt x="349" y="656"/>
                </a:lnTo>
                <a:lnTo>
                  <a:pt x="380" y="607"/>
                </a:lnTo>
                <a:lnTo>
                  <a:pt x="407" y="556"/>
                </a:lnTo>
                <a:lnTo>
                  <a:pt x="434" y="501"/>
                </a:lnTo>
                <a:lnTo>
                  <a:pt x="460" y="445"/>
                </a:lnTo>
                <a:lnTo>
                  <a:pt x="479" y="382"/>
                </a:lnTo>
                <a:lnTo>
                  <a:pt x="502" y="318"/>
                </a:lnTo>
                <a:lnTo>
                  <a:pt x="519" y="248"/>
                </a:lnTo>
                <a:lnTo>
                  <a:pt x="401" y="157"/>
                </a:lnTo>
                <a:lnTo>
                  <a:pt x="693" y="0"/>
                </a:lnTo>
                <a:lnTo>
                  <a:pt x="810" y="473"/>
                </a:lnTo>
                <a:lnTo>
                  <a:pt x="707" y="396"/>
                </a:lnTo>
              </a:path>
            </a:pathLst>
          </a:custGeom>
          <a:gradFill rotWithShape="1">
            <a:gsLst>
              <a:gs pos="0">
                <a:srgbClr val="597EAB">
                  <a:gamma/>
                  <a:tint val="63529"/>
                  <a:invGamma/>
                </a:srgbClr>
              </a:gs>
              <a:gs pos="100000">
                <a:srgbClr val="597EAB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buClr>
                <a:srgbClr val="006699"/>
              </a:buClr>
              <a:buFont typeface="Monotype Sorts" pitchFamily="2" charset="2"/>
              <a:buNone/>
              <a:defRPr/>
            </a:pPr>
            <a:endParaRPr lang="ko-KR" altLang="en-US" sz="1100" b="0">
              <a:latin typeface="+mn-ea"/>
              <a:ea typeface="+mn-ea"/>
            </a:endParaRPr>
          </a:p>
        </p:txBody>
      </p:sp>
      <p:sp>
        <p:nvSpPr>
          <p:cNvPr id="173" name="Freeform 274"/>
          <p:cNvSpPr>
            <a:spLocks/>
          </p:cNvSpPr>
          <p:nvPr/>
        </p:nvSpPr>
        <p:spPr bwMode="auto">
          <a:xfrm rot="21330745" flipH="1">
            <a:off x="5848972" y="5669144"/>
            <a:ext cx="403037" cy="499202"/>
          </a:xfrm>
          <a:custGeom>
            <a:avLst/>
            <a:gdLst>
              <a:gd name="T0" fmla="*/ 707 w 811"/>
              <a:gd name="T1" fmla="*/ 396 h 943"/>
              <a:gd name="T2" fmla="*/ 679 w 811"/>
              <a:gd name="T3" fmla="*/ 462 h 943"/>
              <a:gd name="T4" fmla="*/ 648 w 811"/>
              <a:gd name="T5" fmla="*/ 527 h 943"/>
              <a:gd name="T6" fmla="*/ 613 w 811"/>
              <a:gd name="T7" fmla="*/ 581 h 943"/>
              <a:gd name="T8" fmla="*/ 576 w 811"/>
              <a:gd name="T9" fmla="*/ 632 h 943"/>
              <a:gd name="T10" fmla="*/ 536 w 811"/>
              <a:gd name="T11" fmla="*/ 686 h 943"/>
              <a:gd name="T12" fmla="*/ 496 w 811"/>
              <a:gd name="T13" fmla="*/ 729 h 943"/>
              <a:gd name="T14" fmla="*/ 455 w 811"/>
              <a:gd name="T15" fmla="*/ 768 h 943"/>
              <a:gd name="T16" fmla="*/ 407 w 811"/>
              <a:gd name="T17" fmla="*/ 805 h 943"/>
              <a:gd name="T18" fmla="*/ 362 w 811"/>
              <a:gd name="T19" fmla="*/ 841 h 943"/>
              <a:gd name="T20" fmla="*/ 315 w 811"/>
              <a:gd name="T21" fmla="*/ 872 h 943"/>
              <a:gd name="T22" fmla="*/ 264 w 811"/>
              <a:gd name="T23" fmla="*/ 895 h 943"/>
              <a:gd name="T24" fmla="*/ 213 w 811"/>
              <a:gd name="T25" fmla="*/ 913 h 943"/>
              <a:gd name="T26" fmla="*/ 164 w 811"/>
              <a:gd name="T27" fmla="*/ 928 h 943"/>
              <a:gd name="T28" fmla="*/ 111 w 811"/>
              <a:gd name="T29" fmla="*/ 933 h 943"/>
              <a:gd name="T30" fmla="*/ 61 w 811"/>
              <a:gd name="T31" fmla="*/ 942 h 943"/>
              <a:gd name="T32" fmla="*/ 7 w 811"/>
              <a:gd name="T33" fmla="*/ 939 h 943"/>
              <a:gd name="T34" fmla="*/ 0 w 811"/>
              <a:gd name="T35" fmla="*/ 901 h 943"/>
              <a:gd name="T36" fmla="*/ 43 w 811"/>
              <a:gd name="T37" fmla="*/ 891 h 943"/>
              <a:gd name="T38" fmla="*/ 87 w 811"/>
              <a:gd name="T39" fmla="*/ 875 h 943"/>
              <a:gd name="T40" fmla="*/ 130 w 811"/>
              <a:gd name="T41" fmla="*/ 856 h 943"/>
              <a:gd name="T42" fmla="*/ 169 w 811"/>
              <a:gd name="T43" fmla="*/ 829 h 943"/>
              <a:gd name="T44" fmla="*/ 207 w 811"/>
              <a:gd name="T45" fmla="*/ 801 h 943"/>
              <a:gd name="T46" fmla="*/ 246 w 811"/>
              <a:gd name="T47" fmla="*/ 772 h 943"/>
              <a:gd name="T48" fmla="*/ 284 w 811"/>
              <a:gd name="T49" fmla="*/ 739 h 943"/>
              <a:gd name="T50" fmla="*/ 317 w 811"/>
              <a:gd name="T51" fmla="*/ 699 h 943"/>
              <a:gd name="T52" fmla="*/ 349 w 811"/>
              <a:gd name="T53" fmla="*/ 656 h 943"/>
              <a:gd name="T54" fmla="*/ 380 w 811"/>
              <a:gd name="T55" fmla="*/ 607 h 943"/>
              <a:gd name="T56" fmla="*/ 407 w 811"/>
              <a:gd name="T57" fmla="*/ 556 h 943"/>
              <a:gd name="T58" fmla="*/ 434 w 811"/>
              <a:gd name="T59" fmla="*/ 501 h 943"/>
              <a:gd name="T60" fmla="*/ 460 w 811"/>
              <a:gd name="T61" fmla="*/ 445 h 943"/>
              <a:gd name="T62" fmla="*/ 479 w 811"/>
              <a:gd name="T63" fmla="*/ 382 h 943"/>
              <a:gd name="T64" fmla="*/ 502 w 811"/>
              <a:gd name="T65" fmla="*/ 318 h 943"/>
              <a:gd name="T66" fmla="*/ 519 w 811"/>
              <a:gd name="T67" fmla="*/ 248 h 943"/>
              <a:gd name="T68" fmla="*/ 401 w 811"/>
              <a:gd name="T69" fmla="*/ 157 h 943"/>
              <a:gd name="T70" fmla="*/ 693 w 811"/>
              <a:gd name="T71" fmla="*/ 0 h 943"/>
              <a:gd name="T72" fmla="*/ 810 w 811"/>
              <a:gd name="T73" fmla="*/ 473 h 943"/>
              <a:gd name="T74" fmla="*/ 707 w 811"/>
              <a:gd name="T75" fmla="*/ 396 h 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811"/>
              <a:gd name="T115" fmla="*/ 0 h 943"/>
              <a:gd name="T116" fmla="*/ 811 w 811"/>
              <a:gd name="T117" fmla="*/ 943 h 94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811" h="943">
                <a:moveTo>
                  <a:pt x="707" y="396"/>
                </a:moveTo>
                <a:lnTo>
                  <a:pt x="679" y="462"/>
                </a:lnTo>
                <a:lnTo>
                  <a:pt x="648" y="527"/>
                </a:lnTo>
                <a:lnTo>
                  <a:pt x="613" y="581"/>
                </a:lnTo>
                <a:lnTo>
                  <a:pt x="576" y="632"/>
                </a:lnTo>
                <a:lnTo>
                  <a:pt x="536" y="686"/>
                </a:lnTo>
                <a:lnTo>
                  <a:pt x="496" y="729"/>
                </a:lnTo>
                <a:lnTo>
                  <a:pt x="455" y="768"/>
                </a:lnTo>
                <a:lnTo>
                  <a:pt x="407" y="805"/>
                </a:lnTo>
                <a:lnTo>
                  <a:pt x="362" y="841"/>
                </a:lnTo>
                <a:lnTo>
                  <a:pt x="315" y="872"/>
                </a:lnTo>
                <a:lnTo>
                  <a:pt x="264" y="895"/>
                </a:lnTo>
                <a:lnTo>
                  <a:pt x="213" y="913"/>
                </a:lnTo>
                <a:lnTo>
                  <a:pt x="164" y="928"/>
                </a:lnTo>
                <a:lnTo>
                  <a:pt x="111" y="933"/>
                </a:lnTo>
                <a:lnTo>
                  <a:pt x="61" y="942"/>
                </a:lnTo>
                <a:lnTo>
                  <a:pt x="7" y="939"/>
                </a:lnTo>
                <a:lnTo>
                  <a:pt x="0" y="901"/>
                </a:lnTo>
                <a:lnTo>
                  <a:pt x="43" y="891"/>
                </a:lnTo>
                <a:lnTo>
                  <a:pt x="87" y="875"/>
                </a:lnTo>
                <a:lnTo>
                  <a:pt x="130" y="856"/>
                </a:lnTo>
                <a:lnTo>
                  <a:pt x="169" y="829"/>
                </a:lnTo>
                <a:lnTo>
                  <a:pt x="207" y="801"/>
                </a:lnTo>
                <a:lnTo>
                  <a:pt x="246" y="772"/>
                </a:lnTo>
                <a:lnTo>
                  <a:pt x="284" y="739"/>
                </a:lnTo>
                <a:lnTo>
                  <a:pt x="317" y="699"/>
                </a:lnTo>
                <a:lnTo>
                  <a:pt x="349" y="656"/>
                </a:lnTo>
                <a:lnTo>
                  <a:pt x="380" y="607"/>
                </a:lnTo>
                <a:lnTo>
                  <a:pt x="407" y="556"/>
                </a:lnTo>
                <a:lnTo>
                  <a:pt x="434" y="501"/>
                </a:lnTo>
                <a:lnTo>
                  <a:pt x="460" y="445"/>
                </a:lnTo>
                <a:lnTo>
                  <a:pt x="479" y="382"/>
                </a:lnTo>
                <a:lnTo>
                  <a:pt x="502" y="318"/>
                </a:lnTo>
                <a:lnTo>
                  <a:pt x="519" y="248"/>
                </a:lnTo>
                <a:lnTo>
                  <a:pt x="401" y="157"/>
                </a:lnTo>
                <a:lnTo>
                  <a:pt x="693" y="0"/>
                </a:lnTo>
                <a:lnTo>
                  <a:pt x="810" y="473"/>
                </a:lnTo>
                <a:lnTo>
                  <a:pt x="707" y="396"/>
                </a:lnTo>
              </a:path>
            </a:pathLst>
          </a:custGeom>
          <a:gradFill rotWithShape="1">
            <a:gsLst>
              <a:gs pos="0">
                <a:srgbClr val="597EAB">
                  <a:gamma/>
                  <a:tint val="63529"/>
                  <a:invGamma/>
                </a:srgbClr>
              </a:gs>
              <a:gs pos="100000">
                <a:srgbClr val="597EAB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buClr>
                <a:srgbClr val="006699"/>
              </a:buClr>
              <a:buFont typeface="Monotype Sorts" pitchFamily="2" charset="2"/>
              <a:buNone/>
              <a:defRPr/>
            </a:pPr>
            <a:endParaRPr lang="ko-KR" altLang="en-US" sz="1100" b="0">
              <a:latin typeface="+mn-ea"/>
              <a:ea typeface="+mn-ea"/>
            </a:endParaRPr>
          </a:p>
        </p:txBody>
      </p:sp>
      <p:sp>
        <p:nvSpPr>
          <p:cNvPr id="175" name="원통 174"/>
          <p:cNvSpPr/>
          <p:nvPr/>
        </p:nvSpPr>
        <p:spPr bwMode="auto">
          <a:xfrm>
            <a:off x="5455081" y="2715976"/>
            <a:ext cx="599004" cy="46434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+mn-ea"/>
              </a:rPr>
              <a:t>Production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+mn-ea"/>
              </a:rPr>
              <a:t>DB</a:t>
            </a:r>
            <a:endParaRPr lang="ko-KR" altLang="en-US" sz="800" b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6" name="원통 175"/>
          <p:cNvSpPr/>
          <p:nvPr/>
        </p:nvSpPr>
        <p:spPr bwMode="auto">
          <a:xfrm>
            <a:off x="5455081" y="3573234"/>
            <a:ext cx="599004" cy="35718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+mn-ea"/>
              </a:rPr>
              <a:t>Meta DB</a:t>
            </a:r>
            <a:endParaRPr lang="ko-KR" altLang="en-US" sz="800" b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35619" y="3930422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 smtClean="0">
                <a:latin typeface="+mn-ea"/>
                <a:ea typeface="+mn-ea"/>
              </a:rPr>
              <a:t>Any DBMS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435619" y="3163654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 smtClean="0">
                <a:latin typeface="+mn-ea"/>
                <a:ea typeface="+mn-ea"/>
              </a:rPr>
              <a:t>Any DBMS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179" name="왼쪽/오른쪽 화살표 178"/>
          <p:cNvSpPr/>
          <p:nvPr/>
        </p:nvSpPr>
        <p:spPr>
          <a:xfrm>
            <a:off x="5099841" y="2863605"/>
            <a:ext cx="381291" cy="177800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80" name="왼쪽/오른쪽 화살표 179"/>
          <p:cNvSpPr/>
          <p:nvPr/>
        </p:nvSpPr>
        <p:spPr>
          <a:xfrm>
            <a:off x="5090355" y="3701813"/>
            <a:ext cx="381291" cy="177800"/>
          </a:xfrm>
          <a:prstGeom prst="left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 b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511527" y="2394175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+mn-ea"/>
                <a:ea typeface="+mn-ea"/>
              </a:rPr>
              <a:t>DBMS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7627687" y="4157893"/>
            <a:ext cx="1643106" cy="3209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noProof="0" dirty="0" smtClean="0">
                <a:solidFill>
                  <a:sysClr val="windowText" lastClr="000000"/>
                </a:solidFill>
                <a:latin typeface="+mn-ea"/>
              </a:rPr>
              <a:t>Screen Manager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7627687" y="4538998"/>
            <a:ext cx="1643106" cy="3209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noProof="0" dirty="0" smtClean="0">
                <a:solidFill>
                  <a:sysClr val="windowText" lastClr="000000"/>
                </a:solidFill>
                <a:latin typeface="+mn-ea"/>
              </a:rPr>
              <a:t>Function Manager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7627687" y="4920103"/>
            <a:ext cx="1643106" cy="3209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noProof="0" dirty="0" smtClean="0">
                <a:solidFill>
                  <a:sysClr val="windowText" lastClr="000000"/>
                </a:solidFill>
                <a:latin typeface="+mn-ea"/>
              </a:rPr>
              <a:t>Service Manager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7627687" y="5301208"/>
            <a:ext cx="1643106" cy="3209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noProof="0" dirty="0" smtClean="0">
                <a:solidFill>
                  <a:sysClr val="windowText" lastClr="000000"/>
                </a:solidFill>
                <a:latin typeface="+mn-ea"/>
              </a:rPr>
              <a:t>Authority Manager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7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프레임워크 구성도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897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Spring </a:t>
            </a:r>
            <a:r>
              <a:rPr lang="ko-KR" altLang="en-US" sz="1800" dirty="0" smtClean="0">
                <a:latin typeface="+mj-ea"/>
                <a:ea typeface="+mj-ea"/>
              </a:rPr>
              <a:t>기반의 </a:t>
            </a:r>
            <a:r>
              <a:rPr lang="en-US" altLang="ko-KR" sz="1800" dirty="0" smtClean="0">
                <a:latin typeface="+mj-ea"/>
                <a:ea typeface="+mj-ea"/>
              </a:rPr>
              <a:t>Pure </a:t>
            </a:r>
            <a:r>
              <a:rPr lang="ko-KR" altLang="en-US" sz="1800" dirty="0" smtClean="0">
                <a:latin typeface="+mj-ea"/>
                <a:ea typeface="+mj-ea"/>
              </a:rPr>
              <a:t>컴포넌트 </a:t>
            </a:r>
            <a:r>
              <a:rPr lang="en-US" altLang="ko-KR" sz="1800" dirty="0" smtClean="0">
                <a:latin typeface="+mj-ea"/>
                <a:ea typeface="+mj-ea"/>
              </a:rPr>
              <a:t>+ </a:t>
            </a:r>
            <a:r>
              <a:rPr lang="ko-KR" altLang="en-US" sz="1800" dirty="0" smtClean="0">
                <a:latin typeface="+mj-ea"/>
                <a:ea typeface="+mj-ea"/>
              </a:rPr>
              <a:t>메타엔진으로 구성된 </a:t>
            </a:r>
            <a:r>
              <a:rPr lang="en-US" altLang="ko-KR" sz="1800" dirty="0" smtClean="0">
                <a:latin typeface="+mj-ea"/>
                <a:ea typeface="+mj-ea"/>
              </a:rPr>
              <a:t>Open Source</a:t>
            </a:r>
            <a:r>
              <a:rPr lang="ko-KR" altLang="en-US" sz="1800" dirty="0" smtClean="0">
                <a:latin typeface="+mj-ea"/>
                <a:ea typeface="+mj-ea"/>
              </a:rPr>
              <a:t>기반 모듈로 구성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1098052" y="1351252"/>
            <a:ext cx="1035683" cy="3885433"/>
          </a:xfrm>
          <a:prstGeom prst="roundRect">
            <a:avLst>
              <a:gd name="adj" fmla="val 717"/>
            </a:avLst>
          </a:prstGeom>
          <a:solidFill>
            <a:schemeClr val="bg1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46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Filter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0" name="오른쪽 화살표 139"/>
          <p:cNvSpPr/>
          <p:nvPr/>
        </p:nvSpPr>
        <p:spPr bwMode="auto">
          <a:xfrm>
            <a:off x="593963" y="1939954"/>
            <a:ext cx="376612" cy="353221"/>
          </a:xfrm>
          <a:prstGeom prst="rightArrow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63194" y="2293176"/>
            <a:ext cx="609211" cy="200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0000"/>
                </a:solidFill>
                <a:ea typeface="맑은 고딕" pitchFamily="50" charset="-127"/>
              </a:rPr>
              <a:t>Request</a:t>
            </a:r>
            <a:endParaRPr lang="ko-KR" altLang="en-US" sz="800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42" name="오른쪽 화살표 141"/>
          <p:cNvSpPr/>
          <p:nvPr/>
        </p:nvSpPr>
        <p:spPr bwMode="auto">
          <a:xfrm rot="10800000">
            <a:off x="580210" y="4647984"/>
            <a:ext cx="376612" cy="353221"/>
          </a:xfrm>
          <a:prstGeom prst="rightArrow">
            <a:avLst/>
          </a:pr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00638" y="5001204"/>
            <a:ext cx="710689" cy="200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Response</a:t>
            </a:r>
            <a:endParaRPr lang="ko-KR" altLang="en-US" sz="800" b="1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2180812" y="1351252"/>
            <a:ext cx="988607" cy="3885433"/>
          </a:xfrm>
          <a:prstGeom prst="roundRect">
            <a:avLst>
              <a:gd name="adj" fmla="val 717"/>
            </a:avLst>
          </a:prstGeom>
          <a:solidFill>
            <a:schemeClr val="bg1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46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Interceptor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5" name="한쪽 모서리가 잘린 사각형 144"/>
          <p:cNvSpPr/>
          <p:nvPr/>
        </p:nvSpPr>
        <p:spPr bwMode="auto">
          <a:xfrm>
            <a:off x="1178452" y="1704472"/>
            <a:ext cx="894454" cy="274728"/>
          </a:xfrm>
          <a:prstGeom prst="snip1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Web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Security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6" name="한쪽 모서리가 잘린 사각형 145"/>
          <p:cNvSpPr/>
          <p:nvPr/>
        </p:nvSpPr>
        <p:spPr bwMode="auto">
          <a:xfrm>
            <a:off x="2227888" y="1704472"/>
            <a:ext cx="894454" cy="274728"/>
          </a:xfrm>
          <a:prstGeom prst="snip1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Screen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Interceptor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L 도형 146"/>
          <p:cNvSpPr/>
          <p:nvPr/>
        </p:nvSpPr>
        <p:spPr bwMode="auto">
          <a:xfrm>
            <a:off x="3263572" y="1351253"/>
            <a:ext cx="6287109" cy="3885432"/>
          </a:xfrm>
          <a:prstGeom prst="corner">
            <a:avLst>
              <a:gd name="adj1" fmla="val 37067"/>
              <a:gd name="adj2" fmla="val 33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7575D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18000" tIns="0" rIns="18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48" name="한쪽 모서리가 잘린 사각형 147"/>
          <p:cNvSpPr/>
          <p:nvPr/>
        </p:nvSpPr>
        <p:spPr bwMode="auto">
          <a:xfrm>
            <a:off x="1178452" y="201844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Session User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Integration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4" name="한쪽 모서리가 잘린 사각형 163"/>
          <p:cNvSpPr/>
          <p:nvPr/>
        </p:nvSpPr>
        <p:spPr bwMode="auto">
          <a:xfrm>
            <a:off x="3391048" y="1704472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Screen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502656" y="1349946"/>
            <a:ext cx="724680" cy="370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UB-Meta</a:t>
            </a:r>
          </a:p>
          <a:p>
            <a:pPr algn="ctr"/>
            <a:r>
              <a:rPr lang="en-US" altLang="ko-KR" sz="800" b="1" dirty="0" smtClean="0">
                <a:solidFill>
                  <a:srgbClr val="000000"/>
                </a:solidFill>
                <a:ea typeface="맑은 고딕" pitchFamily="50" charset="-127"/>
              </a:rPr>
              <a:t>Framework</a:t>
            </a:r>
            <a:endParaRPr lang="ko-KR" altLang="en-US" sz="8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66" name="한쪽 모서리가 잘린 사각형 165"/>
          <p:cNvSpPr/>
          <p:nvPr/>
        </p:nvSpPr>
        <p:spPr bwMode="auto">
          <a:xfrm>
            <a:off x="3391048" y="2018448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Function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7" name="한쪽 모서리가 잘린 사각형 166"/>
          <p:cNvSpPr/>
          <p:nvPr/>
        </p:nvSpPr>
        <p:spPr bwMode="auto">
          <a:xfrm>
            <a:off x="3391048" y="2332423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Code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8" name="한쪽 모서리가 잘린 사각형 167"/>
          <p:cNvSpPr/>
          <p:nvPr/>
        </p:nvSpPr>
        <p:spPr bwMode="auto">
          <a:xfrm>
            <a:off x="3391048" y="2646396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File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9" name="한쪽 모서리가 잘린 사각형 168"/>
          <p:cNvSpPr/>
          <p:nvPr/>
        </p:nvSpPr>
        <p:spPr bwMode="auto">
          <a:xfrm>
            <a:off x="3391048" y="2960371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Locale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1" name="한쪽 모서리가 잘린 사각형 170"/>
          <p:cNvSpPr/>
          <p:nvPr/>
        </p:nvSpPr>
        <p:spPr bwMode="auto">
          <a:xfrm>
            <a:off x="3391048" y="3274345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Message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4" name="한쪽 모서리가 잘린 사각형 173"/>
          <p:cNvSpPr/>
          <p:nvPr/>
        </p:nvSpPr>
        <p:spPr bwMode="auto">
          <a:xfrm>
            <a:off x="3391048" y="3588320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Menu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86" name="한쪽 모서리가 잘린 사각형 185"/>
          <p:cNvSpPr/>
          <p:nvPr/>
        </p:nvSpPr>
        <p:spPr bwMode="auto">
          <a:xfrm>
            <a:off x="2234643" y="2018448"/>
            <a:ext cx="894454" cy="274728"/>
          </a:xfrm>
          <a:prstGeom prst="snip1Rect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Grid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Interceptor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87" name="한쪽 모서리가 잘린 사각형 186"/>
          <p:cNvSpPr/>
          <p:nvPr/>
        </p:nvSpPr>
        <p:spPr bwMode="auto">
          <a:xfrm>
            <a:off x="1178452" y="233242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Security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Exception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88" name="한쪽 모서리가 잘린 사각형 187"/>
          <p:cNvSpPr/>
          <p:nvPr/>
        </p:nvSpPr>
        <p:spPr bwMode="auto">
          <a:xfrm>
            <a:off x="1178452" y="2646396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Authentication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Processor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89" name="한쪽 모서리가 잘린 사각형 188"/>
          <p:cNvSpPr/>
          <p:nvPr/>
        </p:nvSpPr>
        <p:spPr bwMode="auto">
          <a:xfrm>
            <a:off x="1178452" y="2960371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SSO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Processor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0" name="한쪽 모서리가 잘린 사각형 189"/>
          <p:cNvSpPr/>
          <p:nvPr/>
        </p:nvSpPr>
        <p:spPr bwMode="auto">
          <a:xfrm>
            <a:off x="1178452" y="3274345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Anonymous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Processor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1" name="한쪽 모서리가 잘린 사각형 190"/>
          <p:cNvSpPr/>
          <p:nvPr/>
        </p:nvSpPr>
        <p:spPr bwMode="auto">
          <a:xfrm>
            <a:off x="3391048" y="3902293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Cache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Controller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2" name="한쪽 모서리가 잘린 사각형 191"/>
          <p:cNvSpPr/>
          <p:nvPr/>
        </p:nvSpPr>
        <p:spPr bwMode="auto">
          <a:xfrm>
            <a:off x="3391048" y="4569489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Tiles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Resolver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3" name="한쪽 모서리가 잘린 사각형 192"/>
          <p:cNvSpPr/>
          <p:nvPr/>
        </p:nvSpPr>
        <p:spPr bwMode="auto">
          <a:xfrm>
            <a:off x="3391048" y="4883464"/>
            <a:ext cx="901548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Velocity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Resolver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4" name="한쪽 모서리가 잘린 사각형 193"/>
          <p:cNvSpPr/>
          <p:nvPr/>
        </p:nvSpPr>
        <p:spPr bwMode="auto">
          <a:xfrm>
            <a:off x="3398142" y="4241187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Json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View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1091391" y="5315179"/>
            <a:ext cx="8459290" cy="1138157"/>
            <a:chOff x="1096164" y="5267983"/>
            <a:chExt cx="8390116" cy="1040742"/>
          </a:xfrm>
          <a:effectLst/>
        </p:grpSpPr>
        <p:sp>
          <p:nvSpPr>
            <p:cNvPr id="248" name="모서리가 둥근 직사각형 247"/>
            <p:cNvSpPr/>
            <p:nvPr/>
          </p:nvSpPr>
          <p:spPr bwMode="auto">
            <a:xfrm>
              <a:off x="1096167" y="6129287"/>
              <a:ext cx="8390113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JDK 1.6+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 bwMode="auto">
            <a:xfrm>
              <a:off x="1096166" y="5913960"/>
              <a:ext cx="8390113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WAS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 bwMode="auto">
            <a:xfrm>
              <a:off x="1096166" y="5267983"/>
              <a:ext cx="6209632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Spring Framework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 bwMode="auto">
            <a:xfrm>
              <a:off x="7353199" y="5483309"/>
              <a:ext cx="2133079" cy="394765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Data Source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52" name="모서리가 둥근 직사각형 251"/>
            <p:cNvSpPr/>
            <p:nvPr/>
          </p:nvSpPr>
          <p:spPr bwMode="auto">
            <a:xfrm>
              <a:off x="1096164" y="5698635"/>
              <a:ext cx="6209632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Http Connector (http, https)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53" name="모서리가 둥근 직사각형 252"/>
            <p:cNvSpPr/>
            <p:nvPr/>
          </p:nvSpPr>
          <p:spPr bwMode="auto">
            <a:xfrm>
              <a:off x="1096166" y="5483308"/>
              <a:ext cx="6209632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Container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54" name="모서리가 둥근 직사각형 253"/>
            <p:cNvSpPr/>
            <p:nvPr/>
          </p:nvSpPr>
          <p:spPr bwMode="auto">
            <a:xfrm>
              <a:off x="7353199" y="5267983"/>
              <a:ext cx="2133080" cy="179438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MyBatis / Hibernate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</p:grpSp>
      <p:sp>
        <p:nvSpPr>
          <p:cNvPr id="196" name="한쪽 모서리가 잘린 사각형 195"/>
          <p:cNvSpPr/>
          <p:nvPr/>
        </p:nvSpPr>
        <p:spPr bwMode="auto">
          <a:xfrm>
            <a:off x="8341177" y="4883464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User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7" name="한쪽 모서리가 잘린 사각형 196"/>
          <p:cNvSpPr/>
          <p:nvPr/>
        </p:nvSpPr>
        <p:spPr bwMode="auto">
          <a:xfrm>
            <a:off x="6363963" y="4569489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Screen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8" name="한쪽 모서리가 잘린 사각형 197"/>
          <p:cNvSpPr/>
          <p:nvPr/>
        </p:nvSpPr>
        <p:spPr bwMode="auto">
          <a:xfrm>
            <a:off x="7352569" y="4569489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9" name="한쪽 모서리가 잘린 사각형 198"/>
          <p:cNvSpPr/>
          <p:nvPr/>
        </p:nvSpPr>
        <p:spPr bwMode="auto">
          <a:xfrm>
            <a:off x="6363963" y="4883464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Code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0" name="한쪽 모서리가 잘린 사각형 199"/>
          <p:cNvSpPr/>
          <p:nvPr/>
        </p:nvSpPr>
        <p:spPr bwMode="auto">
          <a:xfrm>
            <a:off x="7352569" y="4883464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File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1" name="한쪽 모서리가 잘린 사각형 200"/>
          <p:cNvSpPr/>
          <p:nvPr/>
        </p:nvSpPr>
        <p:spPr bwMode="auto">
          <a:xfrm>
            <a:off x="8341177" y="4569489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Function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Repository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2" name="한쪽 모서리가 잘린 사각형 201"/>
          <p:cNvSpPr/>
          <p:nvPr/>
        </p:nvSpPr>
        <p:spPr bwMode="auto">
          <a:xfrm>
            <a:off x="5375355" y="4569489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Cache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3" name="한쪽 모서리가 잘린 사각형 202"/>
          <p:cNvSpPr/>
          <p:nvPr/>
        </p:nvSpPr>
        <p:spPr bwMode="auto">
          <a:xfrm>
            <a:off x="5375355" y="4883464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Broadcast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Cache Sync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4" name="한쪽 모서리가 잘린 사각형 203"/>
          <p:cNvSpPr/>
          <p:nvPr/>
        </p:nvSpPr>
        <p:spPr bwMode="auto">
          <a:xfrm>
            <a:off x="4386748" y="390229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Import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5" name="한쪽 모서리가 잘린 사각형 204"/>
          <p:cNvSpPr/>
          <p:nvPr/>
        </p:nvSpPr>
        <p:spPr bwMode="auto">
          <a:xfrm>
            <a:off x="4386748" y="421626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Export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6" name="한쪽 모서리가 잘린 사각형 205"/>
          <p:cNvSpPr/>
          <p:nvPr/>
        </p:nvSpPr>
        <p:spPr bwMode="auto">
          <a:xfrm>
            <a:off x="5375355" y="390229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Code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7" name="한쪽 모서리가 잘린 사각형 206"/>
          <p:cNvSpPr/>
          <p:nvPr/>
        </p:nvSpPr>
        <p:spPr bwMode="auto">
          <a:xfrm>
            <a:off x="5375355" y="421626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Menu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8" name="한쪽 모서리가 잘린 사각형 207"/>
          <p:cNvSpPr/>
          <p:nvPr/>
        </p:nvSpPr>
        <p:spPr bwMode="auto">
          <a:xfrm>
            <a:off x="6363963" y="390229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File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09" name="한쪽 모서리가 잘린 사각형 208"/>
          <p:cNvSpPr/>
          <p:nvPr/>
        </p:nvSpPr>
        <p:spPr bwMode="auto">
          <a:xfrm>
            <a:off x="6363963" y="421626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Transaction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Manager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10" name="한쪽 모서리가 잘린 사각형 209"/>
          <p:cNvSpPr/>
          <p:nvPr/>
        </p:nvSpPr>
        <p:spPr bwMode="auto">
          <a:xfrm>
            <a:off x="7352569" y="390229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Hessian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Adaptor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11" name="한쪽 모서리가 잘린 사각형 210"/>
          <p:cNvSpPr/>
          <p:nvPr/>
        </p:nvSpPr>
        <p:spPr bwMode="auto">
          <a:xfrm>
            <a:off x="7352569" y="421626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Batch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Manager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12" name="한쪽 모서리가 잘린 사각형 211"/>
          <p:cNvSpPr/>
          <p:nvPr/>
        </p:nvSpPr>
        <p:spPr bwMode="auto">
          <a:xfrm>
            <a:off x="8341177" y="3902293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Crypto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13" name="한쪽 모서리가 잘린 사각형 212"/>
          <p:cNvSpPr/>
          <p:nvPr/>
        </p:nvSpPr>
        <p:spPr bwMode="auto">
          <a:xfrm>
            <a:off x="8341177" y="4216268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Event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Listener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25833" y="1349946"/>
            <a:ext cx="4924848" cy="2375739"/>
            <a:chOff x="4503052" y="1340768"/>
            <a:chExt cx="5047629" cy="2384917"/>
          </a:xfrm>
        </p:grpSpPr>
        <p:sp>
          <p:nvSpPr>
            <p:cNvPr id="138" name="모서리가 둥근 직사각형 137"/>
            <p:cNvSpPr/>
            <p:nvPr/>
          </p:nvSpPr>
          <p:spPr bwMode="auto">
            <a:xfrm>
              <a:off x="4503052" y="1340768"/>
              <a:ext cx="5047629" cy="2384917"/>
            </a:xfrm>
            <a:prstGeom prst="roundRect">
              <a:avLst>
                <a:gd name="adj" fmla="val 71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46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kern="0" dirty="0" smtClean="0">
                  <a:solidFill>
                    <a:srgbClr val="000000"/>
                  </a:solidFill>
                  <a:ea typeface="맑은 고딕" pitchFamily="50" charset="-127"/>
                </a:rPr>
                <a:t>Web Application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14" name="모서리가 둥근 직사각형 213"/>
            <p:cNvSpPr/>
            <p:nvPr/>
          </p:nvSpPr>
          <p:spPr bwMode="auto">
            <a:xfrm>
              <a:off x="4575054" y="3063494"/>
              <a:ext cx="2400903" cy="431716"/>
            </a:xfrm>
            <a:prstGeom prst="roundRect">
              <a:avLst>
                <a:gd name="adj" fmla="val 71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Common Module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 bwMode="auto">
            <a:xfrm>
              <a:off x="7023034" y="3063494"/>
              <a:ext cx="2400903" cy="431716"/>
            </a:xfrm>
            <a:prstGeom prst="roundRect">
              <a:avLst>
                <a:gd name="adj" fmla="val 71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APMD Engine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16" name="순서도: 종속 처리 215"/>
            <p:cNvSpPr/>
            <p:nvPr/>
          </p:nvSpPr>
          <p:spPr bwMode="auto">
            <a:xfrm>
              <a:off x="4810437" y="1729104"/>
              <a:ext cx="800301" cy="353221"/>
            </a:xfrm>
            <a:prstGeom prst="flowChartPredefinedProcess">
              <a:avLst/>
            </a:prstGeom>
            <a:solidFill>
              <a:srgbClr val="7575D1"/>
            </a:solidFill>
            <a:ln w="317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chemeClr val="bg1"/>
                  </a:solidFill>
                  <a:ea typeface="맑은 고딕" pitchFamily="50" charset="-127"/>
                </a:rPr>
                <a:t>Business</a:t>
              </a:r>
            </a:p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chemeClr val="bg1"/>
                  </a:solidFill>
                  <a:ea typeface="맑은 고딕" pitchFamily="50" charset="-127"/>
                </a:rPr>
                <a:t>Component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17" name="타원 216"/>
            <p:cNvSpPr/>
            <p:nvPr/>
          </p:nvSpPr>
          <p:spPr bwMode="auto">
            <a:xfrm>
              <a:off x="5092896" y="2396299"/>
              <a:ext cx="235383" cy="196234"/>
            </a:xfrm>
            <a:prstGeom prst="ellipse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4575054" y="2278559"/>
              <a:ext cx="4848880" cy="706442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indent="-90488" algn="ctr"/>
              <a:endParaRPr lang="ko-KR" altLang="en-US" sz="800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19" name="타원 218"/>
            <p:cNvSpPr/>
            <p:nvPr/>
          </p:nvSpPr>
          <p:spPr bwMode="auto">
            <a:xfrm>
              <a:off x="5987351" y="2396299"/>
              <a:ext cx="235383" cy="196234"/>
            </a:xfrm>
            <a:prstGeom prst="ellipse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20" name="타원 219"/>
            <p:cNvSpPr/>
            <p:nvPr/>
          </p:nvSpPr>
          <p:spPr bwMode="auto">
            <a:xfrm>
              <a:off x="6881804" y="2396299"/>
              <a:ext cx="235383" cy="196234"/>
            </a:xfrm>
            <a:prstGeom prst="ellipse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21" name="타원 220"/>
            <p:cNvSpPr/>
            <p:nvPr/>
          </p:nvSpPr>
          <p:spPr bwMode="auto">
            <a:xfrm>
              <a:off x="7776258" y="2396299"/>
              <a:ext cx="235383" cy="196234"/>
            </a:xfrm>
            <a:prstGeom prst="ellipse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22" name="타원 221"/>
            <p:cNvSpPr/>
            <p:nvPr/>
          </p:nvSpPr>
          <p:spPr bwMode="auto">
            <a:xfrm>
              <a:off x="8670712" y="2396299"/>
              <a:ext cx="235383" cy="196234"/>
            </a:xfrm>
            <a:prstGeom prst="ellipse">
              <a:avLst/>
            </a:prstGeom>
            <a:noFill/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223" name="직선 화살표 연결선 222"/>
            <p:cNvCxnSpPr>
              <a:stCxn id="216" idx="2"/>
              <a:endCxn id="217" idx="0"/>
            </p:cNvCxnSpPr>
            <p:nvPr/>
          </p:nvCxnSpPr>
          <p:spPr bwMode="auto">
            <a:xfrm>
              <a:off x="5210588" y="2082325"/>
              <a:ext cx="0" cy="313975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oval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4" name="순서도: 종속 처리 223"/>
            <p:cNvSpPr/>
            <p:nvPr/>
          </p:nvSpPr>
          <p:spPr bwMode="auto">
            <a:xfrm>
              <a:off x="5704891" y="1729104"/>
              <a:ext cx="800301" cy="353221"/>
            </a:xfrm>
            <a:prstGeom prst="flowChartPredefinedProcess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Custom</a:t>
              </a:r>
            </a:p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ea typeface="맑은 고딕" pitchFamily="50" charset="-127"/>
                </a:rPr>
                <a:t>Component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225" name="직선 화살표 연결선 224"/>
            <p:cNvCxnSpPr>
              <a:stCxn id="224" idx="2"/>
              <a:endCxn id="219" idx="0"/>
            </p:cNvCxnSpPr>
            <p:nvPr/>
          </p:nvCxnSpPr>
          <p:spPr bwMode="auto">
            <a:xfrm>
              <a:off x="6105041" y="2082325"/>
              <a:ext cx="0" cy="313975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oval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" name="순서도: 종속 처리 225"/>
            <p:cNvSpPr/>
            <p:nvPr/>
          </p:nvSpPr>
          <p:spPr bwMode="auto">
            <a:xfrm>
              <a:off x="6599345" y="1729104"/>
              <a:ext cx="800301" cy="353221"/>
            </a:xfrm>
            <a:prstGeom prst="flowChartPredefinedProcess">
              <a:avLst/>
            </a:prstGeom>
            <a:solidFill>
              <a:srgbClr val="7575D1"/>
            </a:solidFill>
            <a:ln w="317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Config</a:t>
              </a:r>
            </a:p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chemeClr val="bg1"/>
                  </a:solidFill>
                  <a:ea typeface="맑은 고딕" pitchFamily="50" charset="-127"/>
                </a:rPr>
                <a:t>Component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227" name="직선 화살표 연결선 226"/>
            <p:cNvCxnSpPr>
              <a:stCxn id="226" idx="2"/>
              <a:endCxn id="220" idx="0"/>
            </p:cNvCxnSpPr>
            <p:nvPr/>
          </p:nvCxnSpPr>
          <p:spPr bwMode="auto">
            <a:xfrm>
              <a:off x="6999496" y="2082325"/>
              <a:ext cx="0" cy="313975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oval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" name="순서도: 종속 처리 227"/>
            <p:cNvSpPr/>
            <p:nvPr/>
          </p:nvSpPr>
          <p:spPr bwMode="auto">
            <a:xfrm>
              <a:off x="7493799" y="1729104"/>
              <a:ext cx="800301" cy="353221"/>
            </a:xfrm>
            <a:prstGeom prst="flowChartPredefinedProcess">
              <a:avLst/>
            </a:prstGeom>
            <a:solidFill>
              <a:srgbClr val="7575D1"/>
            </a:solidFill>
            <a:ln w="317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System</a:t>
              </a:r>
            </a:p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chemeClr val="bg1"/>
                  </a:solidFill>
                  <a:ea typeface="맑은 고딕" pitchFamily="50" charset="-127"/>
                </a:rPr>
                <a:t>Component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229" name="직선 화살표 연결선 228"/>
            <p:cNvCxnSpPr>
              <a:stCxn id="228" idx="2"/>
              <a:endCxn id="221" idx="0"/>
            </p:cNvCxnSpPr>
            <p:nvPr/>
          </p:nvCxnSpPr>
          <p:spPr bwMode="auto">
            <a:xfrm>
              <a:off x="7893950" y="2082325"/>
              <a:ext cx="0" cy="313975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oval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0" name="순서도: 종속 처리 229"/>
            <p:cNvSpPr/>
            <p:nvPr/>
          </p:nvSpPr>
          <p:spPr bwMode="auto">
            <a:xfrm>
              <a:off x="8388252" y="1729104"/>
              <a:ext cx="800301" cy="353221"/>
            </a:xfrm>
            <a:prstGeom prst="flowChartPredefinedProcess">
              <a:avLst/>
            </a:prstGeom>
            <a:solidFill>
              <a:srgbClr val="7575D1"/>
            </a:solidFill>
            <a:ln w="3175" cap="flat" cmpd="sng" algn="ctr">
              <a:solidFill>
                <a:srgbClr val="7575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kern="0" dirty="0" smtClean="0">
                  <a:solidFill>
                    <a:schemeClr val="bg1"/>
                  </a:solidFill>
                  <a:ea typeface="맑은 고딕" pitchFamily="50" charset="-127"/>
                </a:rPr>
                <a:t>APMD</a:t>
              </a:r>
            </a:p>
            <a:p>
              <a:pPr marL="90488" marR="0" lvl="0" indent="-9048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itchFamily="50" charset="-127"/>
                </a:rPr>
                <a:t>Component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cxnSp>
          <p:nvCxnSpPr>
            <p:cNvPr id="231" name="직선 화살표 연결선 230"/>
            <p:cNvCxnSpPr>
              <a:stCxn id="230" idx="2"/>
              <a:endCxn id="222" idx="0"/>
            </p:cNvCxnSpPr>
            <p:nvPr/>
          </p:nvCxnSpPr>
          <p:spPr bwMode="auto">
            <a:xfrm>
              <a:off x="8788404" y="2082325"/>
              <a:ext cx="0" cy="313975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oval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2" name="그룹 231"/>
            <p:cNvGrpSpPr/>
            <p:nvPr/>
          </p:nvGrpSpPr>
          <p:grpSpPr>
            <a:xfrm>
              <a:off x="5281202" y="2553287"/>
              <a:ext cx="235383" cy="510209"/>
              <a:chOff x="4369200" y="2528900"/>
              <a:chExt cx="225025" cy="585065"/>
            </a:xfrm>
          </p:grpSpPr>
          <p:sp>
            <p:nvSpPr>
              <p:cNvPr id="246" name="타원 245"/>
              <p:cNvSpPr/>
              <p:nvPr/>
            </p:nvSpPr>
            <p:spPr bwMode="auto">
              <a:xfrm>
                <a:off x="4369200" y="2528900"/>
                <a:ext cx="225025" cy="225025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8" marR="0" lvl="0" indent="-90488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cxnSp>
            <p:nvCxnSpPr>
              <p:cNvPr id="247" name="직선 화살표 연결선 246"/>
              <p:cNvCxnSpPr>
                <a:stCxn id="246" idx="4"/>
              </p:cNvCxnSpPr>
              <p:nvPr/>
            </p:nvCxnSpPr>
            <p:spPr bwMode="auto">
              <a:xfrm>
                <a:off x="4481713" y="2753925"/>
                <a:ext cx="277" cy="360040"/>
              </a:xfrm>
              <a:prstGeom prst="straightConnector1">
                <a:avLst/>
              </a:prstGeom>
              <a:solidFill>
                <a:srgbClr val="BBE0E3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oval"/>
                <a:tailEnd type="oval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3" name="그룹 232"/>
            <p:cNvGrpSpPr/>
            <p:nvPr/>
          </p:nvGrpSpPr>
          <p:grpSpPr>
            <a:xfrm>
              <a:off x="8247023" y="2553287"/>
              <a:ext cx="235383" cy="510209"/>
              <a:chOff x="4369200" y="2528900"/>
              <a:chExt cx="225025" cy="585065"/>
            </a:xfrm>
          </p:grpSpPr>
          <p:sp>
            <p:nvSpPr>
              <p:cNvPr id="244" name="타원 243"/>
              <p:cNvSpPr/>
              <p:nvPr/>
            </p:nvSpPr>
            <p:spPr bwMode="auto">
              <a:xfrm>
                <a:off x="4369200" y="2528900"/>
                <a:ext cx="225025" cy="225025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8" marR="0" lvl="0" indent="-90488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cxnSp>
            <p:nvCxnSpPr>
              <p:cNvPr id="245" name="직선 화살표 연결선 244"/>
              <p:cNvCxnSpPr>
                <a:stCxn id="244" idx="4"/>
              </p:cNvCxnSpPr>
              <p:nvPr/>
            </p:nvCxnSpPr>
            <p:spPr bwMode="auto">
              <a:xfrm>
                <a:off x="4481713" y="2753925"/>
                <a:ext cx="277" cy="360040"/>
              </a:xfrm>
              <a:prstGeom prst="straightConnector1">
                <a:avLst/>
              </a:prstGeom>
              <a:solidFill>
                <a:srgbClr val="BBE0E3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oval"/>
                <a:tailEnd type="oval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4" name="그룹 233"/>
            <p:cNvGrpSpPr/>
            <p:nvPr/>
          </p:nvGrpSpPr>
          <p:grpSpPr>
            <a:xfrm>
              <a:off x="7493799" y="2553287"/>
              <a:ext cx="235383" cy="510209"/>
              <a:chOff x="4369200" y="2528900"/>
              <a:chExt cx="225025" cy="585065"/>
            </a:xfrm>
          </p:grpSpPr>
          <p:sp>
            <p:nvSpPr>
              <p:cNvPr id="242" name="타원 241"/>
              <p:cNvSpPr/>
              <p:nvPr/>
            </p:nvSpPr>
            <p:spPr bwMode="auto">
              <a:xfrm>
                <a:off x="4369200" y="2528900"/>
                <a:ext cx="225025" cy="225025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8" marR="0" lvl="0" indent="-90488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cxnSp>
            <p:nvCxnSpPr>
              <p:cNvPr id="243" name="직선 화살표 연결선 242"/>
              <p:cNvCxnSpPr>
                <a:stCxn id="242" idx="4"/>
              </p:cNvCxnSpPr>
              <p:nvPr/>
            </p:nvCxnSpPr>
            <p:spPr bwMode="auto">
              <a:xfrm>
                <a:off x="4481713" y="2753925"/>
                <a:ext cx="277" cy="360040"/>
              </a:xfrm>
              <a:prstGeom prst="straightConnector1">
                <a:avLst/>
              </a:prstGeom>
              <a:solidFill>
                <a:srgbClr val="BBE0E3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oval"/>
                <a:tailEnd type="oval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5" name="그룹 234"/>
            <p:cNvGrpSpPr/>
            <p:nvPr/>
          </p:nvGrpSpPr>
          <p:grpSpPr>
            <a:xfrm>
              <a:off x="5987351" y="2553287"/>
              <a:ext cx="235383" cy="510209"/>
              <a:chOff x="4369200" y="2528900"/>
              <a:chExt cx="225025" cy="585065"/>
            </a:xfrm>
          </p:grpSpPr>
          <p:sp>
            <p:nvSpPr>
              <p:cNvPr id="240" name="타원 239"/>
              <p:cNvSpPr/>
              <p:nvPr/>
            </p:nvSpPr>
            <p:spPr bwMode="auto">
              <a:xfrm>
                <a:off x="4369200" y="2528900"/>
                <a:ext cx="225025" cy="225025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8" marR="0" lvl="0" indent="-90488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endParaRPr>
              </a:p>
            </p:txBody>
          </p:sp>
          <p:cxnSp>
            <p:nvCxnSpPr>
              <p:cNvPr id="241" name="직선 화살표 연결선 240"/>
              <p:cNvCxnSpPr>
                <a:stCxn id="240" idx="4"/>
              </p:cNvCxnSpPr>
              <p:nvPr/>
            </p:nvCxnSpPr>
            <p:spPr bwMode="auto">
              <a:xfrm>
                <a:off x="4481713" y="2753925"/>
                <a:ext cx="277" cy="360040"/>
              </a:xfrm>
              <a:prstGeom prst="straightConnector1">
                <a:avLst/>
              </a:prstGeom>
              <a:solidFill>
                <a:srgbClr val="BBE0E3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oval"/>
                <a:tailEnd type="oval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6" name="모서리가 둥근 직사각형 235"/>
            <p:cNvSpPr/>
            <p:nvPr/>
          </p:nvSpPr>
          <p:spPr bwMode="auto">
            <a:xfrm>
              <a:off x="4622131" y="2474792"/>
              <a:ext cx="4754728" cy="196234"/>
            </a:xfrm>
            <a:prstGeom prst="roundRect">
              <a:avLst>
                <a:gd name="adj" fmla="val 717"/>
              </a:avLst>
            </a:prstGeom>
            <a:solidFill>
              <a:schemeClr val="bg1"/>
            </a:solidFill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맑은 고딕" pitchFamily="50" charset="-127"/>
                </a:rPr>
                <a:t>Aspect Point Controller</a:t>
              </a: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941304" y="2743443"/>
              <a:ext cx="436001" cy="2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008000"/>
                  </a:solidFill>
                  <a:ea typeface="맑은 고딕" pitchFamily="50" charset="-127"/>
                </a:rPr>
                <a:t>AOP</a:t>
              </a:r>
              <a:endParaRPr lang="ko-KR" altLang="en-US" sz="800" b="1" dirty="0" smtClean="0">
                <a:solidFill>
                  <a:srgbClr val="008000"/>
                </a:solidFill>
                <a:ea typeface="맑은 고딕" pitchFamily="50" charset="-127"/>
              </a:endParaRPr>
            </a:p>
          </p:txBody>
        </p:sp>
      </p:grpSp>
      <p:sp>
        <p:nvSpPr>
          <p:cNvPr id="238" name="한쪽 모서리가 잘린 사각형 237"/>
          <p:cNvSpPr/>
          <p:nvPr/>
        </p:nvSpPr>
        <p:spPr bwMode="auto">
          <a:xfrm>
            <a:off x="4386748" y="4569489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Mail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9" name="한쪽 모서리가 잘린 사각형 238"/>
          <p:cNvSpPr/>
          <p:nvPr/>
        </p:nvSpPr>
        <p:spPr bwMode="auto">
          <a:xfrm>
            <a:off x="4386748" y="4883464"/>
            <a:ext cx="894454" cy="27472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7575D1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Log</a:t>
            </a:r>
          </a:p>
          <a:p>
            <a:pPr marL="90488" marR="0" lvl="0" indent="-90488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Service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7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프레임워크 동적 </a:t>
            </a:r>
            <a:r>
              <a:rPr lang="ko-KR" altLang="en-US" sz="1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뷰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웹 기반 어플리케이션을 손쉽게 개발하고 운영할 수 있는 프레임워크 기반의 솔루션</a:t>
            </a:r>
            <a:endParaRPr lang="ko-KR" altLang="en-US" sz="1800" dirty="0">
              <a:latin typeface="+mj-ea"/>
              <a:ea typeface="+mj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21923" y="1579824"/>
            <a:ext cx="9128758" cy="4801503"/>
            <a:chOff x="344488" y="2371503"/>
            <a:chExt cx="9274659" cy="3813870"/>
          </a:xfrm>
        </p:grpSpPr>
        <p:sp>
          <p:nvSpPr>
            <p:cNvPr id="94" name="모서리가 둥근 직사각형 93"/>
            <p:cNvSpPr/>
            <p:nvPr/>
          </p:nvSpPr>
          <p:spPr bwMode="auto">
            <a:xfrm>
              <a:off x="3738573" y="2391573"/>
              <a:ext cx="4035815" cy="3793800"/>
            </a:xfrm>
            <a:prstGeom prst="roundRect">
              <a:avLst>
                <a:gd name="adj" fmla="val 919"/>
              </a:avLst>
            </a:prstGeom>
            <a:solidFill>
              <a:schemeClr val="bg1"/>
            </a:solidFill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6163282" y="2825895"/>
              <a:ext cx="1491462" cy="290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인터페이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스</a:t>
              </a: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엔진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4690981" y="3274731"/>
              <a:ext cx="2134113" cy="195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비즈니스컴포넌트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  <a:p>
              <a:pPr marL="90488" marR="0" lvl="0" indent="-90488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Text" lastClr="000000"/>
                  </a:solidFill>
                  <a:latin typeface="+mn-ea"/>
                  <a:ea typeface="+mn-ea"/>
                  <a:cs typeface="굴림" pitchFamily="50" charset="-127"/>
                </a:rPr>
                <a:t>(MVC2)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cxnSp>
          <p:nvCxnSpPr>
            <p:cNvPr id="97" name="직선 화살표 연결선 96"/>
            <p:cNvCxnSpPr>
              <a:stCxn id="95" idx="2"/>
              <a:endCxn id="96" idx="0"/>
            </p:cNvCxnSpPr>
            <p:nvPr/>
          </p:nvCxnSpPr>
          <p:spPr bwMode="auto">
            <a:xfrm flipH="1">
              <a:off x="5758038" y="3116321"/>
              <a:ext cx="1150975" cy="158410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Box 97"/>
            <p:cNvSpPr txBox="1"/>
            <p:nvPr/>
          </p:nvSpPr>
          <p:spPr>
            <a:xfrm>
              <a:off x="5375498" y="2420888"/>
              <a:ext cx="873646" cy="211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WAS</a:t>
              </a: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서버</a:t>
              </a:r>
            </a:p>
          </p:txBody>
        </p:sp>
        <p:cxnSp>
          <p:nvCxnSpPr>
            <p:cNvPr id="99" name="직선 화살표 연결선 98"/>
            <p:cNvCxnSpPr/>
            <p:nvPr/>
          </p:nvCxnSpPr>
          <p:spPr bwMode="auto">
            <a:xfrm>
              <a:off x="4421928" y="4221088"/>
              <a:ext cx="269054" cy="0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직선 화살표 연결선 99"/>
            <p:cNvCxnSpPr/>
            <p:nvPr/>
          </p:nvCxnSpPr>
          <p:spPr bwMode="auto">
            <a:xfrm>
              <a:off x="6825683" y="4221088"/>
              <a:ext cx="269054" cy="0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모서리가 둥근 직사각형 100"/>
            <p:cNvSpPr/>
            <p:nvPr/>
          </p:nvSpPr>
          <p:spPr bwMode="auto">
            <a:xfrm>
              <a:off x="344488" y="2371503"/>
              <a:ext cx="1497795" cy="3793801"/>
            </a:xfrm>
            <a:prstGeom prst="roundRect">
              <a:avLst>
                <a:gd name="adj" fmla="val 3796"/>
              </a:avLst>
            </a:prstGeom>
            <a:solidFill>
              <a:schemeClr val="bg1"/>
            </a:solidFill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091321" y="2371504"/>
              <a:ext cx="1497795" cy="2335325"/>
            </a:xfrm>
            <a:prstGeom prst="roundRect">
              <a:avLst>
                <a:gd name="adj" fmla="val 3796"/>
              </a:avLst>
            </a:prstGeom>
            <a:solidFill>
              <a:schemeClr val="bg1"/>
            </a:solidFill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2314" y="2403584"/>
              <a:ext cx="669429" cy="211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사용</a:t>
              </a:r>
              <a:r>
                <a:rPr kumimoji="0" lang="ko-KR" altLang="en-US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자</a:t>
              </a:r>
              <a:endParaRPr kumimoji="0" lang="ko-KR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00167" y="2403584"/>
              <a:ext cx="656661" cy="244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웹서버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 bwMode="auto">
            <a:xfrm>
              <a:off x="8121352" y="2371503"/>
              <a:ext cx="1497795" cy="3793800"/>
            </a:xfrm>
            <a:prstGeom prst="roundRect">
              <a:avLst>
                <a:gd name="adj" fmla="val 3796"/>
              </a:avLst>
            </a:prstGeom>
            <a:solidFill>
              <a:schemeClr val="bg1"/>
            </a:solidFill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70612" y="2403584"/>
              <a:ext cx="730860" cy="211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DB</a:t>
              </a: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88504" y="3429000"/>
              <a:ext cx="1210879" cy="306347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웹브라우저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2229442" y="3861048"/>
              <a:ext cx="1210879" cy="306347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Http</a:t>
              </a: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서버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862629" y="5820883"/>
              <a:ext cx="3790818" cy="20040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J2EE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7094149" y="3274730"/>
              <a:ext cx="559948" cy="195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데이터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처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리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3862629" y="3274730"/>
              <a:ext cx="559298" cy="1954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APMD</a:t>
              </a:r>
            </a:p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엔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진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3862629" y="5229200"/>
              <a:ext cx="3790818" cy="272413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프레임워크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13" name="순서도: 자기 디스크 112"/>
            <p:cNvSpPr/>
            <p:nvPr/>
          </p:nvSpPr>
          <p:spPr bwMode="auto">
            <a:xfrm>
              <a:off x="8522157" y="3882411"/>
              <a:ext cx="679315" cy="410685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DB</a:t>
              </a: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cxnSp>
          <p:nvCxnSpPr>
            <p:cNvPr id="114" name="직선 화살표 연결선 106"/>
            <p:cNvCxnSpPr>
              <a:stCxn id="112" idx="3"/>
              <a:endCxn id="113" idx="3"/>
            </p:cNvCxnSpPr>
            <p:nvPr/>
          </p:nvCxnSpPr>
          <p:spPr bwMode="auto">
            <a:xfrm flipV="1">
              <a:off x="7653447" y="4293096"/>
              <a:ext cx="1208368" cy="1072311"/>
            </a:xfrm>
            <a:prstGeom prst="bentConnector2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직선 화살표 연결선 114"/>
            <p:cNvCxnSpPr>
              <a:stCxn id="107" idx="3"/>
              <a:endCxn id="108" idx="1"/>
            </p:cNvCxnSpPr>
            <p:nvPr/>
          </p:nvCxnSpPr>
          <p:spPr bwMode="auto">
            <a:xfrm>
              <a:off x="1699383" y="3582174"/>
              <a:ext cx="530059" cy="432048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직선 화살표 연결선 115"/>
            <p:cNvCxnSpPr>
              <a:stCxn id="108" idx="3"/>
              <a:endCxn id="111" idx="1"/>
            </p:cNvCxnSpPr>
            <p:nvPr/>
          </p:nvCxnSpPr>
          <p:spPr bwMode="auto">
            <a:xfrm>
              <a:off x="3440321" y="4014222"/>
              <a:ext cx="422308" cy="237743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직사각형 116"/>
            <p:cNvSpPr/>
            <p:nvPr/>
          </p:nvSpPr>
          <p:spPr bwMode="auto">
            <a:xfrm>
              <a:off x="3872455" y="2825895"/>
              <a:ext cx="1491462" cy="290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배치엔진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3862629" y="5552841"/>
              <a:ext cx="3790818" cy="200405"/>
            </a:xfrm>
            <a:prstGeom prst="rect">
              <a:avLst/>
            </a:prstGeom>
            <a:solidFill>
              <a:srgbClr val="FFFFFF">
                <a:alpha val="46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WAS </a:t>
              </a: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컨테이너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cxnSp>
          <p:nvCxnSpPr>
            <p:cNvPr id="119" name="직선 화살표 연결선 118"/>
            <p:cNvCxnSpPr>
              <a:stCxn id="117" idx="2"/>
              <a:endCxn id="96" idx="0"/>
            </p:cNvCxnSpPr>
            <p:nvPr/>
          </p:nvCxnSpPr>
          <p:spPr bwMode="auto">
            <a:xfrm>
              <a:off x="4618186" y="3116321"/>
              <a:ext cx="1139852" cy="158410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직사각형 119"/>
            <p:cNvSpPr/>
            <p:nvPr/>
          </p:nvSpPr>
          <p:spPr bwMode="auto">
            <a:xfrm>
              <a:off x="488504" y="4706829"/>
              <a:ext cx="1210879" cy="306347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+mn-ea"/>
                  <a:ea typeface="+mn-ea"/>
                  <a:cs typeface="굴림" pitchFamily="50" charset="-127"/>
                </a:rPr>
                <a:t>모바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+mn-ea"/>
                  <a:ea typeface="+mn-ea"/>
                  <a:cs typeface="굴림" pitchFamily="50" charset="-127"/>
                </a:rPr>
                <a:t>일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cxnSp>
          <p:nvCxnSpPr>
            <p:cNvPr id="121" name="직선 화살표 연결선 120"/>
            <p:cNvCxnSpPr>
              <a:stCxn id="120" idx="3"/>
              <a:endCxn id="108" idx="1"/>
            </p:cNvCxnSpPr>
            <p:nvPr/>
          </p:nvCxnSpPr>
          <p:spPr bwMode="auto">
            <a:xfrm flipV="1">
              <a:off x="1699383" y="4014222"/>
              <a:ext cx="530059" cy="845781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모서리가 둥근 직사각형 121"/>
            <p:cNvSpPr/>
            <p:nvPr/>
          </p:nvSpPr>
          <p:spPr bwMode="auto">
            <a:xfrm>
              <a:off x="2096493" y="4860002"/>
              <a:ext cx="1497795" cy="1319261"/>
            </a:xfrm>
            <a:prstGeom prst="roundRect">
              <a:avLst>
                <a:gd name="adj" fmla="val 3796"/>
              </a:avLst>
            </a:prstGeom>
            <a:solidFill>
              <a:schemeClr val="bg1"/>
            </a:solidFill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32720" y="4907601"/>
              <a:ext cx="813009" cy="244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</a:rPr>
                <a:t>푸쉬서버</a:t>
              </a: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2229441" y="5354901"/>
              <a:ext cx="1210879" cy="306347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8" marR="0" lvl="0" indent="-90488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Push </a:t>
              </a: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+mn-ea"/>
                  <a:ea typeface="+mn-ea"/>
                  <a:cs typeface="굴림" pitchFamily="50" charset="-127"/>
                </a:rPr>
                <a:t>서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+mn-ea"/>
                  <a:ea typeface="+mn-ea"/>
                  <a:cs typeface="굴림" pitchFamily="50" charset="-127"/>
                </a:rPr>
                <a:t>버</a:t>
              </a:r>
              <a:endPara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굴림" pitchFamily="50" charset="-127"/>
              </a:endParaRPr>
            </a:p>
          </p:txBody>
        </p:sp>
        <p:cxnSp>
          <p:nvCxnSpPr>
            <p:cNvPr id="125" name="직선 화살표 연결선 124"/>
            <p:cNvCxnSpPr>
              <a:stCxn id="124" idx="3"/>
            </p:cNvCxnSpPr>
            <p:nvPr/>
          </p:nvCxnSpPr>
          <p:spPr bwMode="auto">
            <a:xfrm flipV="1">
              <a:off x="3440320" y="4288473"/>
              <a:ext cx="422309" cy="1219602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직선 화살표 연결선 125"/>
            <p:cNvCxnSpPr>
              <a:stCxn id="120" idx="3"/>
              <a:endCxn id="124" idx="1"/>
            </p:cNvCxnSpPr>
            <p:nvPr/>
          </p:nvCxnSpPr>
          <p:spPr bwMode="auto">
            <a:xfrm>
              <a:off x="1699383" y="4860003"/>
              <a:ext cx="530058" cy="648072"/>
            </a:xfrm>
            <a:prstGeom prst="straightConnector1">
              <a:avLst/>
            </a:prstGeom>
            <a:solidFill>
              <a:srgbClr val="BBE0E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1998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모듈 기능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– Meta Studio (1/2)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824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다양한 유형의 </a:t>
            </a:r>
            <a:r>
              <a:rPr lang="en-US" altLang="ko-KR" sz="1800" dirty="0" smtClean="0">
                <a:latin typeface="+mj-ea"/>
                <a:ea typeface="+mj-ea"/>
              </a:rPr>
              <a:t>DB</a:t>
            </a:r>
            <a:r>
              <a:rPr lang="ko-KR" altLang="en-US" sz="1800" dirty="0" smtClean="0">
                <a:latin typeface="+mj-ea"/>
                <a:ea typeface="+mj-ea"/>
              </a:rPr>
              <a:t>를 메타</a:t>
            </a:r>
            <a:r>
              <a:rPr lang="en-US" altLang="ko-KR" sz="1800" dirty="0" smtClean="0">
                <a:latin typeface="+mj-ea"/>
                <a:ea typeface="+mj-ea"/>
              </a:rPr>
              <a:t>DB</a:t>
            </a:r>
            <a:r>
              <a:rPr lang="ko-KR" altLang="en-US" sz="1800" dirty="0" smtClean="0">
                <a:latin typeface="+mj-ea"/>
                <a:ea typeface="+mj-ea"/>
              </a:rPr>
              <a:t>로 사용가능하며</a:t>
            </a:r>
            <a:r>
              <a:rPr lang="en-US" altLang="ko-KR" sz="1800" dirty="0" smtClean="0">
                <a:latin typeface="+mj-ea"/>
                <a:ea typeface="+mj-ea"/>
              </a:rPr>
              <a:t>, WISYWIG</a:t>
            </a:r>
            <a:r>
              <a:rPr lang="ko-KR" altLang="en-US" sz="1800" dirty="0" smtClean="0">
                <a:latin typeface="+mj-ea"/>
                <a:ea typeface="+mj-ea"/>
              </a:rPr>
              <a:t>방식의 화면 개발 가능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8" y="1579824"/>
            <a:ext cx="5437063" cy="31971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3476931"/>
            <a:ext cx="3457377" cy="2600176"/>
          </a:xfrm>
          <a:prstGeom prst="rect">
            <a:avLst/>
          </a:prstGeom>
        </p:spPr>
      </p:pic>
      <p:graphicFrame>
        <p:nvGraphicFramePr>
          <p:cNvPr id="255" name="표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1503647"/>
              </p:ext>
            </p:extLst>
          </p:nvPr>
        </p:nvGraphicFramePr>
        <p:xfrm>
          <a:off x="6321150" y="1580230"/>
          <a:ext cx="3457378" cy="16184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689"/>
                <a:gridCol w="1728689"/>
              </a:tblGrid>
              <a:tr h="2880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메타 구성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목록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Informix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MS-SQL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Oracle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Tibero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PostgreSQL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HSQL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OLEDB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ODBC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6" name="표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2439955"/>
              </p:ext>
            </p:extLst>
          </p:nvPr>
        </p:nvGraphicFramePr>
        <p:xfrm>
          <a:off x="494986" y="5013176"/>
          <a:ext cx="5437064" cy="14035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5686"/>
                <a:gridCol w="3931378"/>
              </a:tblGrid>
              <a:tr h="2434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설치 환경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클라이언트 환경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Windows XP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내장브라우저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 8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사용메모리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50MB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별도 설치 없이 실행파일만으로 실행 가능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UB-Meta</a:t>
                      </a:r>
                      <a:r>
                        <a:rPr lang="en-US" altLang="ko-KR" sz="9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Studio V5.0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371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모듈 기능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– Meta Studio (2/2)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688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HTML5 </a:t>
            </a:r>
            <a:r>
              <a:rPr lang="ko-KR" altLang="en-US" sz="1800" dirty="0" smtClean="0">
                <a:latin typeface="+mj-ea"/>
                <a:ea typeface="+mj-ea"/>
              </a:rPr>
              <a:t>기반의 레이아웃을 기반으로 정형화된 화면 디자인 개발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36" y="1579096"/>
            <a:ext cx="3933468" cy="253423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556429"/>
              </p:ext>
            </p:extLst>
          </p:nvPr>
        </p:nvGraphicFramePr>
        <p:xfrm>
          <a:off x="5385048" y="1484784"/>
          <a:ext cx="4356944" cy="482453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6568"/>
                <a:gridCol w="3150376"/>
              </a:tblGrid>
              <a:tr h="4004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주요 기능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5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관리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업무분류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카테고리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트리구조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화면 관리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디자인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WISYWIG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방식의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Drag &amp; Drop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화면 구성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컨트롤 템플릿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종의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HTML5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기반 웹 컨트롤 제공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 가능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레이아웃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정형화된 다양한 화면 레이아웃 지원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기본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디자인 적용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레이아웃 및 컨트롤에 대한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CSS Class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데이터바인딩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서버로직에서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추출된 데이터 자동 바인딩 지원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기본값 설정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호출 시 필요한 기본값 설정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포맷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형식이 필요한 데이터 컨트롤에 대한 포맷 지원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전화번호 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외부 컨트롤지원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파일업로드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그리드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차트 등 외부 컨트롤 지원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Export &amp; Import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형태의 화면 레이아웃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Export</a:t>
                      </a:r>
                      <a:r>
                        <a:rPr lang="en-US" altLang="ko-KR" sz="9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Import </a:t>
                      </a:r>
                      <a:r>
                        <a:rPr lang="ko-KR" altLang="en-US" sz="9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지원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템플릿 관리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레이아웃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컨트롤에 대한 템플릿 관리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4554611"/>
            <a:ext cx="2220907" cy="1691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6" y="4554611"/>
            <a:ext cx="2095990" cy="1691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0672" y="1340768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&lt; </a:t>
            </a:r>
            <a:r>
              <a:rPr lang="ko-KR" altLang="en-US" sz="1000" dirty="0" smtClean="0">
                <a:latin typeface="+mj-ea"/>
                <a:ea typeface="+mj-ea"/>
              </a:rPr>
              <a:t>화면 디자인 </a:t>
            </a:r>
            <a:r>
              <a:rPr lang="en-US" altLang="ko-KR" sz="1000" dirty="0" smtClean="0">
                <a:latin typeface="+mj-ea"/>
                <a:ea typeface="+mj-ea"/>
              </a:rPr>
              <a:t>Palette&gt;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3741" y="6237312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&lt; </a:t>
            </a:r>
            <a:r>
              <a:rPr lang="ko-KR" altLang="en-US" sz="1000" dirty="0" smtClean="0">
                <a:latin typeface="+mj-ea"/>
                <a:ea typeface="+mj-ea"/>
              </a:rPr>
              <a:t>화면 관리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9756" y="6237312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+mj-ea"/>
                <a:ea typeface="+mj-ea"/>
              </a:rPr>
              <a:t>&lt; </a:t>
            </a:r>
            <a:r>
              <a:rPr lang="ko-KR" altLang="en-US" sz="1000" dirty="0" smtClean="0">
                <a:latin typeface="+mj-ea"/>
                <a:ea typeface="+mj-ea"/>
              </a:rPr>
              <a:t>템플릿 관리</a:t>
            </a:r>
            <a:r>
              <a:rPr lang="en-US" altLang="ko-KR" sz="1000" dirty="0" smtClean="0">
                <a:latin typeface="+mj-ea"/>
                <a:ea typeface="+mj-ea"/>
              </a:rPr>
              <a:t>&gt;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4000" y="936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모듈 기능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– APMD (1/3)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88" y="836712"/>
            <a:ext cx="917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APMD(Application Meta Data)</a:t>
            </a:r>
            <a:r>
              <a:rPr lang="ko-KR" altLang="en-US" sz="1800" dirty="0" smtClean="0">
                <a:latin typeface="+mj-ea"/>
                <a:ea typeface="+mj-ea"/>
              </a:rPr>
              <a:t>는 </a:t>
            </a:r>
            <a:r>
              <a:rPr lang="en-US" altLang="ko-KR" sz="1800" dirty="0" smtClean="0">
                <a:latin typeface="+mj-ea"/>
                <a:ea typeface="+mj-ea"/>
              </a:rPr>
              <a:t>Enterprise</a:t>
            </a:r>
            <a:r>
              <a:rPr lang="ko-KR" altLang="en-US" sz="1800" dirty="0" smtClean="0">
                <a:latin typeface="+mj-ea"/>
                <a:ea typeface="+mj-ea"/>
              </a:rPr>
              <a:t>환경에서 메타데이터를 기반으로 통제 정책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1900" y="1579824"/>
            <a:ext cx="8883588" cy="4765414"/>
            <a:chOff x="461900" y="1689628"/>
            <a:chExt cx="9171050" cy="465561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461900" y="5364189"/>
              <a:ext cx="9171049" cy="98104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6596085" y="2370123"/>
              <a:ext cx="3036865" cy="29109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473694" y="2370123"/>
              <a:ext cx="5853548" cy="29109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118532" y="2781103"/>
              <a:ext cx="25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Screen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1118532" y="3741571"/>
              <a:ext cx="25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Service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118532" y="4221805"/>
              <a:ext cx="25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Interface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118532" y="4702040"/>
              <a:ext cx="25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Batch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034241" y="2949416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Organization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034241" y="3422375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User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034241" y="3895334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Role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034241" y="4368293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Authority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319435" y="3100598"/>
              <a:ext cx="1548172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Program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118532" y="3261337"/>
              <a:ext cx="25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dirty="0" smtClean="0">
                  <a:latin typeface="맑은 고딕" pitchFamily="50" charset="-127"/>
                  <a:ea typeface="맑은 고딕" pitchFamily="50" charset="-127"/>
                </a:rPr>
                <a:t>Function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화살표 연결선 19"/>
            <p:cNvCxnSpPr>
              <a:stCxn id="9" idx="3"/>
              <a:endCxn id="18" idx="1"/>
            </p:cNvCxnSpPr>
            <p:nvPr/>
          </p:nvCxnSpPr>
          <p:spPr bwMode="auto">
            <a:xfrm>
              <a:off x="3638532" y="2961103"/>
              <a:ext cx="680903" cy="49949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직선 화살표 연결선 20"/>
            <p:cNvCxnSpPr>
              <a:stCxn id="19" idx="3"/>
              <a:endCxn id="18" idx="1"/>
            </p:cNvCxnSpPr>
            <p:nvPr/>
          </p:nvCxnSpPr>
          <p:spPr bwMode="auto">
            <a:xfrm>
              <a:off x="3638532" y="3441337"/>
              <a:ext cx="680903" cy="1926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직선 화살표 연결선 21"/>
            <p:cNvCxnSpPr>
              <a:stCxn id="11" idx="3"/>
              <a:endCxn id="18" idx="1"/>
            </p:cNvCxnSpPr>
            <p:nvPr/>
          </p:nvCxnSpPr>
          <p:spPr bwMode="auto">
            <a:xfrm flipV="1">
              <a:off x="3638532" y="3460598"/>
              <a:ext cx="680903" cy="460973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직선 화살표 연결선 22"/>
            <p:cNvCxnSpPr>
              <a:stCxn id="12" idx="3"/>
              <a:endCxn id="18" idx="1"/>
            </p:cNvCxnSpPr>
            <p:nvPr/>
          </p:nvCxnSpPr>
          <p:spPr bwMode="auto">
            <a:xfrm flipV="1">
              <a:off x="3638532" y="3460598"/>
              <a:ext cx="680903" cy="94120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>
              <a:stCxn id="14" idx="1"/>
              <a:endCxn id="18" idx="3"/>
            </p:cNvCxnSpPr>
            <p:nvPr/>
          </p:nvCxnSpPr>
          <p:spPr bwMode="auto">
            <a:xfrm rot="10800000" flipV="1">
              <a:off x="5867607" y="3129416"/>
              <a:ext cx="1166634" cy="33118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직선 화살표 연결선 24"/>
            <p:cNvCxnSpPr>
              <a:stCxn id="15" idx="1"/>
              <a:endCxn id="18" idx="3"/>
            </p:cNvCxnSpPr>
            <p:nvPr/>
          </p:nvCxnSpPr>
          <p:spPr bwMode="auto">
            <a:xfrm rot="10800000">
              <a:off x="5867607" y="3460599"/>
              <a:ext cx="1166634" cy="14177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직선 화살표 연결선 25"/>
            <p:cNvCxnSpPr>
              <a:stCxn id="16" idx="1"/>
              <a:endCxn id="18" idx="3"/>
            </p:cNvCxnSpPr>
            <p:nvPr/>
          </p:nvCxnSpPr>
          <p:spPr bwMode="auto">
            <a:xfrm rot="10800000">
              <a:off x="5867607" y="3460598"/>
              <a:ext cx="1166634" cy="61473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직선 화살표 연결선 26"/>
            <p:cNvCxnSpPr>
              <a:stCxn id="17" idx="1"/>
              <a:endCxn id="18" idx="3"/>
            </p:cNvCxnSpPr>
            <p:nvPr/>
          </p:nvCxnSpPr>
          <p:spPr bwMode="auto">
            <a:xfrm rot="10800000">
              <a:off x="5867607" y="3460599"/>
              <a:ext cx="1166634" cy="108769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직선 화살표 연결선 27"/>
            <p:cNvCxnSpPr>
              <a:stCxn id="17" idx="1"/>
              <a:endCxn id="39" idx="3"/>
            </p:cNvCxnSpPr>
            <p:nvPr/>
          </p:nvCxnSpPr>
          <p:spPr bwMode="auto">
            <a:xfrm rot="10800000">
              <a:off x="5867607" y="4436189"/>
              <a:ext cx="1166634" cy="11210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직선 화살표 연결선 29"/>
            <p:cNvCxnSpPr>
              <a:stCxn id="15" idx="1"/>
              <a:endCxn id="39" idx="3"/>
            </p:cNvCxnSpPr>
            <p:nvPr/>
          </p:nvCxnSpPr>
          <p:spPr bwMode="auto">
            <a:xfrm rot="10800000" flipV="1">
              <a:off x="5867607" y="3602375"/>
              <a:ext cx="1166634" cy="83381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직선 화살표 연결선 30"/>
            <p:cNvCxnSpPr>
              <a:stCxn id="14" idx="1"/>
              <a:endCxn id="39" idx="3"/>
            </p:cNvCxnSpPr>
            <p:nvPr/>
          </p:nvCxnSpPr>
          <p:spPr bwMode="auto">
            <a:xfrm rot="10800000" flipV="1">
              <a:off x="5867607" y="3129415"/>
              <a:ext cx="1166634" cy="1306773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직선 화살표 연결선 31"/>
            <p:cNvCxnSpPr>
              <a:stCxn id="16" idx="1"/>
              <a:endCxn id="39" idx="3"/>
            </p:cNvCxnSpPr>
            <p:nvPr/>
          </p:nvCxnSpPr>
          <p:spPr bwMode="auto">
            <a:xfrm rot="10800000" flipV="1">
              <a:off x="5867607" y="4075333"/>
              <a:ext cx="1166634" cy="3608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직선 화살표 연결선 32"/>
            <p:cNvCxnSpPr>
              <a:stCxn id="13" idx="3"/>
              <a:endCxn id="18" idx="1"/>
            </p:cNvCxnSpPr>
            <p:nvPr/>
          </p:nvCxnSpPr>
          <p:spPr bwMode="auto">
            <a:xfrm flipV="1">
              <a:off x="3638532" y="3460598"/>
              <a:ext cx="680903" cy="142144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AutoShape 374"/>
            <p:cNvSpPr>
              <a:spLocks noChangeArrowheads="1"/>
            </p:cNvSpPr>
            <p:nvPr/>
          </p:nvSpPr>
          <p:spPr bwMode="auto">
            <a:xfrm>
              <a:off x="4175165" y="5546754"/>
              <a:ext cx="1836712" cy="644000"/>
            </a:xfrm>
            <a:prstGeom prst="can">
              <a:avLst>
                <a:gd name="adj" fmla="val 23431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8000" tIns="36000" rIns="36000" bIns="36000" anchor="ctr"/>
            <a:lstStyle/>
            <a:p>
              <a:pPr marL="0" marR="0" lvl="0" indent="0" algn="ctr" defTabSz="957263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itchFamily="18" charset="2"/>
                <a:buNone/>
                <a:tabLst/>
                <a:defRPr/>
              </a:pPr>
              <a:r>
                <a:rPr kumimoji="0" lang="en-US" altLang="ko-KR" sz="1600" b="1" i="1" kern="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</a:rPr>
                <a:t>Meta DB</a:t>
              </a:r>
              <a:endPara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endParaRPr>
            </a:p>
          </p:txBody>
        </p:sp>
        <p:sp>
          <p:nvSpPr>
            <p:cNvPr id="35" name="아래쪽 화살표 34"/>
            <p:cNvSpPr/>
            <p:nvPr/>
          </p:nvSpPr>
          <p:spPr bwMode="auto">
            <a:xfrm>
              <a:off x="4769485" y="3820598"/>
              <a:ext cx="648072" cy="1497033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74"/>
            <p:cNvSpPr>
              <a:spLocks noChangeArrowheads="1"/>
            </p:cNvSpPr>
            <p:nvPr/>
          </p:nvSpPr>
          <p:spPr bwMode="auto">
            <a:xfrm>
              <a:off x="7185248" y="5546754"/>
              <a:ext cx="1836712" cy="644000"/>
            </a:xfrm>
            <a:prstGeom prst="can">
              <a:avLst>
                <a:gd name="adj" fmla="val 23431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8000" tIns="36000" rIns="36000" bIns="36000" anchor="ctr"/>
            <a:lstStyle/>
            <a:p>
              <a:pPr marL="0" marR="0" lvl="0" indent="0" algn="ctr" defTabSz="957263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itchFamily="18" charset="2"/>
                <a:buNone/>
                <a:tabLst/>
                <a:defRPr/>
              </a:pPr>
              <a:r>
                <a:rPr kumimoji="0" lang="en-US" altLang="ko-KR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Verdana" pitchFamily="34" charset="0"/>
                </a:rPr>
                <a:t>Master DB</a:t>
              </a:r>
              <a:endPara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Verdana" pitchFamily="34" charset="0"/>
              </a:endParaRPr>
            </a:p>
          </p:txBody>
        </p:sp>
        <p:sp>
          <p:nvSpPr>
            <p:cNvPr id="37" name="아래쪽 화살표 36"/>
            <p:cNvSpPr/>
            <p:nvPr/>
          </p:nvSpPr>
          <p:spPr bwMode="auto">
            <a:xfrm>
              <a:off x="7743326" y="4896137"/>
              <a:ext cx="648072" cy="468052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13"/>
            <p:cNvSpPr>
              <a:spLocks noChangeArrowheads="1"/>
            </p:cNvSpPr>
            <p:nvPr/>
          </p:nvSpPr>
          <p:spPr bwMode="auto">
            <a:xfrm>
              <a:off x="2433603" y="1689628"/>
              <a:ext cx="5040000" cy="540000"/>
            </a:xfrm>
            <a:prstGeom prst="roundRect">
              <a:avLst>
                <a:gd name="adj" fmla="val 30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18000" tIns="0" rIns="18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kern="0" dirty="0" smtClean="0">
                  <a:latin typeface="맑은 고딕" pitchFamily="50" charset="-127"/>
                  <a:ea typeface="맑은 고딕" pitchFamily="50" charset="-127"/>
                </a:rPr>
                <a:t>Application Governance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319435" y="4076189"/>
              <a:ext cx="1548172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none" lIns="18000" tIns="0" rIns="18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Menu</a:t>
              </a: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1901" y="2384009"/>
              <a:ext cx="1220571" cy="366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Application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09337" y="2384009"/>
              <a:ext cx="1305720" cy="366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Master Data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1901" y="5387450"/>
              <a:ext cx="1198399" cy="403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ko-KR" sz="1600" b="1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Database</a:t>
              </a:r>
              <a:endPara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637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54669</TotalTime>
  <Words>877</Words>
  <Application>Microsoft Office PowerPoint</Application>
  <PresentationFormat>A4 용지(210x297mm)</PresentationFormat>
  <Paragraphs>428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1_디자인 사용자 지정</vt:lpstr>
      <vt:lpstr>디자인 사용자 지정</vt:lpstr>
      <vt:lpstr>2_디자인 사용자 지정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KMAC</dc:creator>
  <cp:lastModifiedBy>Registered User</cp:lastModifiedBy>
  <cp:revision>4376</cp:revision>
  <cp:lastPrinted>2013-04-10T01:56:00Z</cp:lastPrinted>
  <dcterms:created xsi:type="dcterms:W3CDTF">2009-03-03T03:59:16Z</dcterms:created>
  <dcterms:modified xsi:type="dcterms:W3CDTF">2016-03-02T07:57:53Z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