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0972800" cy="27432000"/>
  <p:notesSz cx="10972800" cy="2743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38" autoAdjust="0"/>
  </p:normalViewPr>
  <p:slideViewPr>
    <p:cSldViewPr>
      <p:cViewPr>
        <p:scale>
          <a:sx n="33" d="100"/>
          <a:sy n="33" d="100"/>
        </p:scale>
        <p:origin x="3072" y="-4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objOverTx" preserve="1" userDrawn="1">
  <p:cSld name="Title, Content over Content">
    <p:spTree>
      <p:nvGrpSpPr>
        <p:cNvPr id="1" name=""/>
        <p:cNvGrpSpPr/>
        <p:nvPr/>
      </p:nvGrpSpPr>
      <p:grpSpPr bwMode="auto">
        <a:xfrm>
          <a:off x="0" y="0"/>
          <a:ext cx="0" cy="0"/>
          <a:chOff x="0" y="0"/>
          <a:chExt cx="0" cy="0"/>
        </a:xfrm>
      </p:grpSpPr>
      <p:sp>
        <p:nvSpPr>
          <p:cNvPr id="32"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33" name="PlaceHolder 2"/>
          <p:cNvSpPr>
            <a:spLocks noGrp="1"/>
          </p:cNvSpPr>
          <p:nvPr>
            <p:ph type="body"/>
          </p:nvPr>
        </p:nvSpPr>
        <p:spPr bwMode="auto">
          <a:xfrm>
            <a:off x="548640" y="6877478"/>
            <a:ext cx="98753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4" name="PlaceHolder 3"/>
          <p:cNvSpPr>
            <a:spLocks noGrp="1"/>
          </p:cNvSpPr>
          <p:nvPr>
            <p:ph type="body"/>
          </p:nvPr>
        </p:nvSpPr>
        <p:spPr bwMode="auto">
          <a:xfrm>
            <a:off x="548640" y="15781307"/>
            <a:ext cx="98753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fourObj" preserve="1" userDrawn="1">
  <p:cSld name="Title, 4 Content">
    <p:spTree>
      <p:nvGrpSpPr>
        <p:cNvPr id="1" name=""/>
        <p:cNvGrpSpPr/>
        <p:nvPr/>
      </p:nvGrpSpPr>
      <p:grpSpPr bwMode="auto">
        <a:xfrm>
          <a:off x="0" y="0"/>
          <a:ext cx="0" cy="0"/>
          <a:chOff x="0" y="0"/>
          <a:chExt cx="0" cy="0"/>
        </a:xfrm>
      </p:grpSpPr>
      <p:sp>
        <p:nvSpPr>
          <p:cNvPr id="35"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36" name="PlaceHolder 2"/>
          <p:cNvSpPr>
            <a:spLocks noGrp="1"/>
          </p:cNvSpPr>
          <p:nvPr>
            <p:ph type="body"/>
          </p:nvPr>
        </p:nvSpPr>
        <p:spPr bwMode="auto">
          <a:xfrm>
            <a:off x="54864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7" name="PlaceHolder 3"/>
          <p:cNvSpPr>
            <a:spLocks noGrp="1"/>
          </p:cNvSpPr>
          <p:nvPr>
            <p:ph type="body"/>
          </p:nvPr>
        </p:nvSpPr>
        <p:spPr bwMode="auto">
          <a:xfrm>
            <a:off x="560898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8" name="PlaceHolder 4"/>
          <p:cNvSpPr>
            <a:spLocks noGrp="1"/>
          </p:cNvSpPr>
          <p:nvPr>
            <p:ph type="body"/>
          </p:nvPr>
        </p:nvSpPr>
        <p:spPr bwMode="auto">
          <a:xfrm>
            <a:off x="548640" y="15781307"/>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9" name="PlaceHolder 5"/>
          <p:cNvSpPr>
            <a:spLocks noGrp="1"/>
          </p:cNvSpPr>
          <p:nvPr>
            <p:ph type="body"/>
          </p:nvPr>
        </p:nvSpPr>
        <p:spPr bwMode="auto">
          <a:xfrm>
            <a:off x="5608980" y="15781307"/>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blank" preserve="1" userDrawn="1">
  <p:cSld name="Title, 6 Content">
    <p:spTree>
      <p:nvGrpSpPr>
        <p:cNvPr id="1" name=""/>
        <p:cNvGrpSpPr/>
        <p:nvPr/>
      </p:nvGrpSpPr>
      <p:grpSpPr bwMode="auto">
        <a:xfrm>
          <a:off x="0" y="0"/>
          <a:ext cx="0" cy="0"/>
          <a:chOff x="0" y="0"/>
          <a:chExt cx="0" cy="0"/>
        </a:xfrm>
      </p:grpSpPr>
      <p:sp>
        <p:nvSpPr>
          <p:cNvPr id="40"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41" name="PlaceHolder 2"/>
          <p:cNvSpPr>
            <a:spLocks noGrp="1"/>
          </p:cNvSpPr>
          <p:nvPr>
            <p:ph type="body"/>
          </p:nvPr>
        </p:nvSpPr>
        <p:spPr bwMode="auto">
          <a:xfrm>
            <a:off x="548640" y="6877478"/>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42" name="PlaceHolder 3"/>
          <p:cNvSpPr>
            <a:spLocks noGrp="1"/>
          </p:cNvSpPr>
          <p:nvPr>
            <p:ph type="body"/>
          </p:nvPr>
        </p:nvSpPr>
        <p:spPr bwMode="auto">
          <a:xfrm>
            <a:off x="3887460" y="6877478"/>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43" name="PlaceHolder 4"/>
          <p:cNvSpPr>
            <a:spLocks noGrp="1"/>
          </p:cNvSpPr>
          <p:nvPr>
            <p:ph type="body"/>
          </p:nvPr>
        </p:nvSpPr>
        <p:spPr bwMode="auto">
          <a:xfrm>
            <a:off x="7226460" y="6877478"/>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44" name="PlaceHolder 5"/>
          <p:cNvSpPr>
            <a:spLocks noGrp="1"/>
          </p:cNvSpPr>
          <p:nvPr>
            <p:ph type="body"/>
          </p:nvPr>
        </p:nvSpPr>
        <p:spPr bwMode="auto">
          <a:xfrm>
            <a:off x="548640" y="15781307"/>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45" name="PlaceHolder 6"/>
          <p:cNvSpPr>
            <a:spLocks noGrp="1"/>
          </p:cNvSpPr>
          <p:nvPr>
            <p:ph type="body"/>
          </p:nvPr>
        </p:nvSpPr>
        <p:spPr bwMode="auto">
          <a:xfrm>
            <a:off x="3887460" y="15781307"/>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46" name="PlaceHolder 7"/>
          <p:cNvSpPr>
            <a:spLocks noGrp="1"/>
          </p:cNvSpPr>
          <p:nvPr>
            <p:ph type="body"/>
          </p:nvPr>
        </p:nvSpPr>
        <p:spPr bwMode="auto">
          <a:xfrm>
            <a:off x="7226460" y="15781307"/>
            <a:ext cx="317970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tx" preserve="1" userDrawn="1">
  <p:cSld name="Title Slide">
    <p:spTree>
      <p:nvGrpSpPr>
        <p:cNvPr id="1" name=""/>
        <p:cNvGrpSpPr/>
        <p:nvPr/>
      </p:nvGrpSpPr>
      <p:grpSpPr bwMode="auto">
        <a:xfrm>
          <a:off x="0" y="0"/>
          <a:ext cx="0" cy="0"/>
          <a:chOff x="0" y="0"/>
          <a:chExt cx="0" cy="0"/>
        </a:xfrm>
      </p:grpSpPr>
      <p:sp>
        <p:nvSpPr>
          <p:cNvPr id="11"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12" name="PlaceHolder 2"/>
          <p:cNvSpPr>
            <a:spLocks noGrp="1"/>
          </p:cNvSpPr>
          <p:nvPr>
            <p:ph type="subTitle"/>
          </p:nvPr>
        </p:nvSpPr>
        <p:spPr bwMode="auto">
          <a:xfrm>
            <a:off x="548640" y="6877478"/>
            <a:ext cx="9875340" cy="17046835"/>
          </a:xfrm>
          <a:prstGeom prst="rect">
            <a:avLst/>
          </a:prstGeom>
        </p:spPr>
        <p:txBody>
          <a:bodyPr lIns="0" tIns="0" rIns="0" bIns="0" anchor="ctr">
            <a:noAutofit/>
          </a:bodyPr>
          <a:lstStyle/>
          <a:p>
            <a:pPr algn="ctr">
              <a:defRPr/>
            </a:pP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obj" preserve="1" userDrawn="1">
  <p:cSld name="Title, Content">
    <p:spTree>
      <p:nvGrpSpPr>
        <p:cNvPr id="1" name=""/>
        <p:cNvGrpSpPr/>
        <p:nvPr/>
      </p:nvGrpSpPr>
      <p:grpSpPr bwMode="auto">
        <a:xfrm>
          <a:off x="0" y="0"/>
          <a:ext cx="0" cy="0"/>
          <a:chOff x="0" y="0"/>
          <a:chExt cx="0" cy="0"/>
        </a:xfrm>
      </p:grpSpPr>
      <p:sp>
        <p:nvSpPr>
          <p:cNvPr id="13"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14" name="PlaceHolder 2"/>
          <p:cNvSpPr>
            <a:spLocks noGrp="1"/>
          </p:cNvSpPr>
          <p:nvPr>
            <p:ph type="body"/>
          </p:nvPr>
        </p:nvSpPr>
        <p:spPr bwMode="auto">
          <a:xfrm>
            <a:off x="548640" y="6877478"/>
            <a:ext cx="9875340" cy="17046835"/>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itle, 2 Content">
    <p:spTree>
      <p:nvGrpSpPr>
        <p:cNvPr id="1" name=""/>
        <p:cNvGrpSpPr/>
        <p:nvPr/>
      </p:nvGrpSpPr>
      <p:grpSpPr bwMode="auto">
        <a:xfrm>
          <a:off x="0" y="0"/>
          <a:ext cx="0" cy="0"/>
          <a:chOff x="0" y="0"/>
          <a:chExt cx="0" cy="0"/>
        </a:xfrm>
      </p:grpSpPr>
      <p:sp>
        <p:nvSpPr>
          <p:cNvPr id="15"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16" name="PlaceHolder 2"/>
          <p:cNvSpPr>
            <a:spLocks noGrp="1"/>
          </p:cNvSpPr>
          <p:nvPr>
            <p:ph type="body"/>
          </p:nvPr>
        </p:nvSpPr>
        <p:spPr bwMode="auto">
          <a:xfrm>
            <a:off x="548640" y="6877478"/>
            <a:ext cx="4819140" cy="17046835"/>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17" name="PlaceHolder 3"/>
          <p:cNvSpPr>
            <a:spLocks noGrp="1"/>
          </p:cNvSpPr>
          <p:nvPr>
            <p:ph type="body"/>
          </p:nvPr>
        </p:nvSpPr>
        <p:spPr bwMode="auto">
          <a:xfrm>
            <a:off x="5608980" y="6877478"/>
            <a:ext cx="4819140" cy="17046835"/>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18"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objOnly" preserve="1" userDrawn="1">
  <p:cSld name="Centered Text">
    <p:spTree>
      <p:nvGrpSpPr>
        <p:cNvPr id="1" name=""/>
        <p:cNvGrpSpPr/>
        <p:nvPr/>
      </p:nvGrpSpPr>
      <p:grpSpPr bwMode="auto">
        <a:xfrm>
          <a:off x="0" y="0"/>
          <a:ext cx="0" cy="0"/>
          <a:chOff x="0" y="0"/>
          <a:chExt cx="0" cy="0"/>
        </a:xfrm>
      </p:grpSpPr>
      <p:sp>
        <p:nvSpPr>
          <p:cNvPr id="19" name="PlaceHolder 1"/>
          <p:cNvSpPr>
            <a:spLocks noGrp="1"/>
          </p:cNvSpPr>
          <p:nvPr>
            <p:ph type="subTitle"/>
          </p:nvPr>
        </p:nvSpPr>
        <p:spPr bwMode="auto">
          <a:xfrm>
            <a:off x="548640" y="1172571"/>
            <a:ext cx="9875340" cy="22751357"/>
          </a:xfrm>
          <a:prstGeom prst="rect">
            <a:avLst/>
          </a:prstGeom>
        </p:spPr>
        <p:txBody>
          <a:bodyPr lIns="0" tIns="0" rIns="0" bIns="0" anchor="ctr">
            <a:noAutofit/>
          </a:bodyPr>
          <a:lstStyle/>
          <a:p>
            <a:pPr algn="ctr">
              <a:defRPr/>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twoObjAndObj" preserve="1" userDrawn="1">
  <p:cSld name="Title, 2 Content and Content">
    <p:spTree>
      <p:nvGrpSpPr>
        <p:cNvPr id="1" name=""/>
        <p:cNvGrpSpPr/>
        <p:nvPr/>
      </p:nvGrpSpPr>
      <p:grpSpPr bwMode="auto">
        <a:xfrm>
          <a:off x="0" y="0"/>
          <a:ext cx="0" cy="0"/>
          <a:chOff x="0" y="0"/>
          <a:chExt cx="0" cy="0"/>
        </a:xfrm>
      </p:grpSpPr>
      <p:sp>
        <p:nvSpPr>
          <p:cNvPr id="20"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21" name="PlaceHolder 2"/>
          <p:cNvSpPr>
            <a:spLocks noGrp="1"/>
          </p:cNvSpPr>
          <p:nvPr>
            <p:ph type="body"/>
          </p:nvPr>
        </p:nvSpPr>
        <p:spPr bwMode="auto">
          <a:xfrm>
            <a:off x="54864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22" name="PlaceHolder 3"/>
          <p:cNvSpPr>
            <a:spLocks noGrp="1"/>
          </p:cNvSpPr>
          <p:nvPr>
            <p:ph type="body"/>
          </p:nvPr>
        </p:nvSpPr>
        <p:spPr bwMode="auto">
          <a:xfrm>
            <a:off x="5608980" y="6877478"/>
            <a:ext cx="4819140" cy="17046835"/>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23" name="PlaceHolder 4"/>
          <p:cNvSpPr>
            <a:spLocks noGrp="1"/>
          </p:cNvSpPr>
          <p:nvPr>
            <p:ph type="body"/>
          </p:nvPr>
        </p:nvSpPr>
        <p:spPr bwMode="auto">
          <a:xfrm>
            <a:off x="548640" y="15781307"/>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AndTwoObj" preserve="1" userDrawn="1">
  <p:cSld name="Title Content and 2 Content">
    <p:spTree>
      <p:nvGrpSpPr>
        <p:cNvPr id="1" name=""/>
        <p:cNvGrpSpPr/>
        <p:nvPr/>
      </p:nvGrpSpPr>
      <p:grpSpPr bwMode="auto">
        <a:xfrm>
          <a:off x="0" y="0"/>
          <a:ext cx="0" cy="0"/>
          <a:chOff x="0" y="0"/>
          <a:chExt cx="0" cy="0"/>
        </a:xfrm>
      </p:grpSpPr>
      <p:sp>
        <p:nvSpPr>
          <p:cNvPr id="24"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25" name="PlaceHolder 2"/>
          <p:cNvSpPr>
            <a:spLocks noGrp="1"/>
          </p:cNvSpPr>
          <p:nvPr>
            <p:ph type="body"/>
          </p:nvPr>
        </p:nvSpPr>
        <p:spPr bwMode="auto">
          <a:xfrm>
            <a:off x="548640" y="6877478"/>
            <a:ext cx="4819140" cy="17046835"/>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26" name="PlaceHolder 3"/>
          <p:cNvSpPr>
            <a:spLocks noGrp="1"/>
          </p:cNvSpPr>
          <p:nvPr>
            <p:ph type="body"/>
          </p:nvPr>
        </p:nvSpPr>
        <p:spPr bwMode="auto">
          <a:xfrm>
            <a:off x="560898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27" name="PlaceHolder 4"/>
          <p:cNvSpPr>
            <a:spLocks noGrp="1"/>
          </p:cNvSpPr>
          <p:nvPr>
            <p:ph type="body"/>
          </p:nvPr>
        </p:nvSpPr>
        <p:spPr bwMode="auto">
          <a:xfrm>
            <a:off x="5608980" y="15781307"/>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twoObjOverTx" preserve="1" userDrawn="1">
  <p:cSld name="Title, 2 Content over Content">
    <p:spTree>
      <p:nvGrpSpPr>
        <p:cNvPr id="1" name=""/>
        <p:cNvGrpSpPr/>
        <p:nvPr/>
      </p:nvGrpSpPr>
      <p:grpSpPr bwMode="auto">
        <a:xfrm>
          <a:off x="0" y="0"/>
          <a:ext cx="0" cy="0"/>
          <a:chOff x="0" y="0"/>
          <a:chExt cx="0" cy="0"/>
        </a:xfrm>
      </p:grpSpPr>
      <p:sp>
        <p:nvSpPr>
          <p:cNvPr id="28" name="PlaceHolder 1"/>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endParaRPr lang="en-US" sz="1800" b="0" strike="noStrike" spc="-1">
              <a:solidFill>
                <a:srgbClr val="000000"/>
              </a:solidFill>
              <a:latin typeface="Calibri"/>
            </a:endParaRPr>
          </a:p>
        </p:txBody>
      </p:sp>
      <p:sp>
        <p:nvSpPr>
          <p:cNvPr id="29" name="PlaceHolder 2"/>
          <p:cNvSpPr>
            <a:spLocks noGrp="1"/>
          </p:cNvSpPr>
          <p:nvPr>
            <p:ph type="body"/>
          </p:nvPr>
        </p:nvSpPr>
        <p:spPr bwMode="auto">
          <a:xfrm>
            <a:off x="54864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0" name="PlaceHolder 3"/>
          <p:cNvSpPr>
            <a:spLocks noGrp="1"/>
          </p:cNvSpPr>
          <p:nvPr>
            <p:ph type="body"/>
          </p:nvPr>
        </p:nvSpPr>
        <p:spPr bwMode="auto">
          <a:xfrm>
            <a:off x="5608980" y="6877478"/>
            <a:ext cx="48191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
        <p:nvSpPr>
          <p:cNvPr id="31" name="PlaceHolder 4"/>
          <p:cNvSpPr>
            <a:spLocks noGrp="1"/>
          </p:cNvSpPr>
          <p:nvPr>
            <p:ph type="body"/>
          </p:nvPr>
        </p:nvSpPr>
        <p:spPr bwMode="auto">
          <a:xfrm>
            <a:off x="548640" y="15781307"/>
            <a:ext cx="9875340" cy="8131242"/>
          </a:xfrm>
          <a:prstGeom prst="rect">
            <a:avLst/>
          </a:prstGeom>
        </p:spPr>
        <p:txBody>
          <a:bodyPr lIns="0" tIns="0" rIns="0" bIns="0">
            <a:normAutofit/>
          </a:bodyPr>
          <a:lstStyle/>
          <a:p>
            <a:pPr>
              <a:defRPr/>
            </a:pPr>
            <a:endParaRPr lang="en-US" sz="80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bwMode="auto">
        <a:xfrm>
          <a:off x="0" y="0"/>
          <a:ext cx="0" cy="0"/>
          <a:chOff x="0" y="0"/>
          <a:chExt cx="0" cy="0"/>
        </a:xfrm>
      </p:grpSpPr>
      <p:sp>
        <p:nvSpPr>
          <p:cNvPr id="11" name="CustomShape 1"/>
          <p:cNvSpPr/>
          <p:nvPr/>
        </p:nvSpPr>
        <p:spPr bwMode="auto">
          <a:xfrm>
            <a:off x="10789740" y="0"/>
            <a:ext cx="182700" cy="2939123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12" name="CustomShape 2"/>
          <p:cNvSpPr/>
          <p:nvPr/>
        </p:nvSpPr>
        <p:spPr bwMode="auto">
          <a:xfrm>
            <a:off x="0" y="0"/>
            <a:ext cx="182700" cy="2939123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bwMode="auto">
          <a:xfrm>
            <a:off x="0" y="0"/>
            <a:ext cx="10972620" cy="367373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3" name="CustomShape 4"/>
          <p:cNvSpPr/>
          <p:nvPr/>
        </p:nvSpPr>
        <p:spPr bwMode="auto">
          <a:xfrm>
            <a:off x="0" y="25717307"/>
            <a:ext cx="10972620" cy="367373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bwMode="auto">
          <a:xfrm>
            <a:off x="-2628900" y="0"/>
            <a:ext cx="2400120" cy="293912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171360" tIns="171360" rIns="171360" bIns="171360">
            <a:noAutofit/>
          </a:bodyPr>
          <a:lstStyle/>
          <a:p>
            <a:pPr>
              <a:lnSpc>
                <a:spcPct val="100000"/>
              </a:lnSpc>
              <a:spcAft>
                <a:spcPts val="1800"/>
              </a:spcAft>
              <a:defRPr/>
            </a:pPr>
            <a:r>
              <a:rPr lang="en-US" sz="7200" b="0" strike="noStrike" spc="-1">
                <a:solidFill>
                  <a:srgbClr val="7F7F7F"/>
                </a:solidFill>
                <a:latin typeface="Calibri"/>
                <a:ea typeface="Arial"/>
              </a:rPr>
              <a:t>Poster Print Size:</a:t>
            </a:r>
            <a:endParaRPr lang="en-US" sz="7200" b="0" strike="noStrike" spc="-1">
              <a:latin typeface="Arial"/>
            </a:endParaRPr>
          </a:p>
          <a:p>
            <a:pPr>
              <a:lnSpc>
                <a:spcPct val="100000"/>
              </a:lnSpc>
              <a:spcAft>
                <a:spcPts val="1800"/>
              </a:spcAft>
              <a:defRPr/>
            </a:pPr>
            <a:r>
              <a:rPr lang="en-US" sz="4900" b="0" strike="noStrike" spc="-1">
                <a:solidFill>
                  <a:srgbClr val="7F7F7F"/>
                </a:solidFill>
                <a:latin typeface="Calibri"/>
                <a:ea typeface="Arial"/>
              </a:rPr>
              <a:t>This poster template is 36” high by 48” wide. It can be used to print any poster with a 3:4 aspect ratio.</a:t>
            </a:r>
            <a:endParaRPr lang="en-US" sz="4900" b="0" strike="noStrike" spc="-1">
              <a:latin typeface="Arial"/>
            </a:endParaRPr>
          </a:p>
          <a:p>
            <a:pPr>
              <a:lnSpc>
                <a:spcPct val="100000"/>
              </a:lnSpc>
              <a:spcAft>
                <a:spcPts val="1800"/>
              </a:spcAft>
              <a:defRPr/>
            </a:pPr>
            <a:r>
              <a:rPr lang="en-US" sz="7200" b="0" strike="noStrike" spc="-1">
                <a:solidFill>
                  <a:srgbClr val="7F7F7F"/>
                </a:solidFill>
                <a:latin typeface="Calibri"/>
                <a:ea typeface="Arial"/>
              </a:rPr>
              <a:t>Placeholders:</a:t>
            </a:r>
            <a:endParaRPr lang="en-US" sz="7200" b="0" strike="noStrike" spc="-1">
              <a:latin typeface="Arial"/>
            </a:endParaRPr>
          </a:p>
          <a:p>
            <a:pPr>
              <a:lnSpc>
                <a:spcPct val="100000"/>
              </a:lnSpc>
              <a:spcAft>
                <a:spcPts val="1800"/>
              </a:spcAft>
              <a:defRPr/>
            </a:pPr>
            <a:r>
              <a:rPr lang="en-US" sz="4900" b="0" strike="noStrike" spc="-1">
                <a:solidFill>
                  <a:srgbClr val="7F7F7F"/>
                </a:solidFill>
                <a:latin typeface="Calibri"/>
                <a:ea typeface="Arial"/>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lang="en-US" sz="4900" b="0" strike="noStrike" spc="-1">
              <a:latin typeface="Arial"/>
            </a:endParaRPr>
          </a:p>
          <a:p>
            <a:pPr>
              <a:lnSpc>
                <a:spcPct val="100000"/>
              </a:lnSpc>
              <a:spcAft>
                <a:spcPts val="1800"/>
              </a:spcAft>
              <a:defRPr/>
            </a:pPr>
            <a:r>
              <a:rPr lang="en-US" sz="7200" b="0" strike="noStrike" spc="-1">
                <a:solidFill>
                  <a:srgbClr val="7F7F7F"/>
                </a:solidFill>
                <a:latin typeface="Calibri"/>
                <a:ea typeface="Arial"/>
              </a:rPr>
              <a:t>Image Quality:</a:t>
            </a:r>
            <a:endParaRPr lang="en-US" sz="7200" b="0" strike="noStrike" spc="-1">
              <a:latin typeface="Arial"/>
            </a:endParaRPr>
          </a:p>
          <a:p>
            <a:pPr>
              <a:lnSpc>
                <a:spcPct val="100000"/>
              </a:lnSpc>
              <a:spcAft>
                <a:spcPts val="1800"/>
              </a:spcAft>
              <a:defRPr/>
            </a:pPr>
            <a:r>
              <a:rPr lang="en-US" sz="4900" b="0" strike="noStrike" spc="-1">
                <a:solidFill>
                  <a:srgbClr val="7F7F7F"/>
                </a:solidFill>
                <a:latin typeface="Calibri"/>
                <a:ea typeface="Arial"/>
              </a:rPr>
              <a:t>You can place digital photos or logo art in your poster file by selecting the </a:t>
            </a:r>
            <a:r>
              <a:rPr lang="en-US" sz="4900" b="1" strike="noStrike" spc="-1">
                <a:solidFill>
                  <a:srgbClr val="7F7F7F"/>
                </a:solidFill>
                <a:latin typeface="Calibri"/>
                <a:ea typeface="Arial"/>
              </a:rPr>
              <a:t>Insert, Picture</a:t>
            </a:r>
            <a:r>
              <a:rPr lang="en-US" sz="4900" b="0" strike="noStrike" spc="-1">
                <a:solidFill>
                  <a:srgbClr val="7F7F7F"/>
                </a:solidFill>
                <a:latin typeface="Calibri"/>
                <a:ea typeface="Arial"/>
              </a:rPr>
              <a:t> command, or by using standard copy &amp; paste. For best results, all graphic elements should be at least </a:t>
            </a:r>
            <a:r>
              <a:rPr lang="en-US" sz="4900" b="1" strike="noStrike" spc="-1">
                <a:solidFill>
                  <a:srgbClr val="7F7F7F"/>
                </a:solidFill>
                <a:latin typeface="Calibri"/>
                <a:ea typeface="Arial"/>
              </a:rPr>
              <a:t>150-200 pixels per inch in their final printed size</a:t>
            </a:r>
            <a:r>
              <a:rPr lang="en-US" sz="4900" b="0" strike="noStrike" spc="-1">
                <a:solidFill>
                  <a:srgbClr val="7F7F7F"/>
                </a:solidFill>
                <a:latin typeface="Calibri"/>
                <a:ea typeface="Arial"/>
              </a:rPr>
              <a:t>. For instance, a 1600 x 1200 pixel photo will usually look fine up to 8“-10” wide on your printed poster.</a:t>
            </a:r>
            <a:endParaRPr lang="en-US" sz="4900" b="0" strike="noStrike" spc="-1">
              <a:latin typeface="Arial"/>
            </a:endParaRPr>
          </a:p>
          <a:p>
            <a:pPr>
              <a:lnSpc>
                <a:spcPct val="100000"/>
              </a:lnSpc>
              <a:spcAft>
                <a:spcPts val="1800"/>
              </a:spcAft>
              <a:defRPr/>
            </a:pPr>
            <a:r>
              <a:rPr lang="en-US" sz="4900" b="0" strike="noStrike" spc="-1">
                <a:solidFill>
                  <a:srgbClr val="7F7F7F"/>
                </a:solidFill>
                <a:latin typeface="Calibri"/>
                <a:ea typeface="Arial"/>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lang="en-US" sz="4900" b="0" strike="noStrike" spc="-1">
              <a:latin typeface="Arial"/>
            </a:endParaRPr>
          </a:p>
          <a:p>
            <a:pPr>
              <a:lnSpc>
                <a:spcPct val="100000"/>
              </a:lnSpc>
              <a:spcAft>
                <a:spcPts val="1800"/>
              </a:spcAft>
              <a:defRPr/>
            </a:pPr>
            <a:r>
              <a:rPr lang="en-US" sz="4900" b="0" strike="noStrike" spc="-1">
                <a:solidFill>
                  <a:srgbClr val="7F7F7F"/>
                </a:solidFill>
                <a:latin typeface="Calibri"/>
                <a:ea typeface="Arial"/>
              </a:rPr>
              <a:t>Please note that graphics from websites (such as the logo on your hospital's or university's home page) will only be 72dpi and not suitable for printing.</a:t>
            </a:r>
            <a:endParaRPr lang="en-US" sz="4900" b="0" strike="noStrike" spc="-1">
              <a:latin typeface="Arial"/>
            </a:endParaRPr>
          </a:p>
          <a:p>
            <a:pPr algn="ctr">
              <a:lnSpc>
                <a:spcPct val="100000"/>
              </a:lnSpc>
              <a:spcAft>
                <a:spcPts val="1800"/>
              </a:spcAft>
              <a:defRPr/>
            </a:pPr>
            <a:r>
              <a:rPr/>
              <a:t/>
            </a:r>
            <a:br>
              <a:rPr/>
            </a:br>
            <a:r>
              <a:rPr lang="en-US" sz="3600" b="0" strike="noStrike" spc="-1">
                <a:solidFill>
                  <a:srgbClr val="7F7F7F"/>
                </a:solidFill>
                <a:latin typeface="Calibri"/>
                <a:ea typeface="Arial"/>
              </a:rPr>
              <a:t>[This sidebar area does not print.]</a:t>
            </a:r>
            <a:endParaRPr lang="en-US" sz="3600" b="0" strike="noStrike" spc="-1">
              <a:latin typeface="Arial"/>
            </a:endParaRPr>
          </a:p>
        </p:txBody>
      </p:sp>
      <p:grpSp>
        <p:nvGrpSpPr>
          <p:cNvPr id="5" name="Group 6"/>
          <p:cNvGrpSpPr/>
          <p:nvPr/>
        </p:nvGrpSpPr>
        <p:grpSpPr bwMode="auto">
          <a:xfrm>
            <a:off x="11201400" y="0"/>
            <a:ext cx="2400120" cy="29391235"/>
            <a:chOff x="11201400" y="0"/>
            <a:chExt cx="2400120" cy="29391235"/>
          </a:xfrm>
        </p:grpSpPr>
        <p:sp>
          <p:nvSpPr>
            <p:cNvPr id="6" name="CustomShape 7"/>
            <p:cNvSpPr/>
            <p:nvPr/>
          </p:nvSpPr>
          <p:spPr bwMode="auto">
            <a:xfrm>
              <a:off x="11201400" y="0"/>
              <a:ext cx="2400120" cy="293912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txBody>
            <a:bodyPr lIns="228600" tIns="228600" rIns="228600" bIns="228600">
              <a:noAutofit/>
            </a:bodyPr>
            <a:lstStyle/>
            <a:p>
              <a:pPr>
                <a:lnSpc>
                  <a:spcPct val="100000"/>
                </a:lnSpc>
                <a:spcAft>
                  <a:spcPts val="1800"/>
                </a:spcAft>
                <a:defRPr/>
              </a:pPr>
              <a:r>
                <a:rPr lang="en-US" sz="7200" b="0" strike="noStrike" spc="-1">
                  <a:solidFill>
                    <a:srgbClr val="808080"/>
                  </a:solidFill>
                  <a:latin typeface="Calibri"/>
                  <a:ea typeface="Arial"/>
                </a:rPr>
                <a:t>Change Color Theme:</a:t>
              </a:r>
              <a:endParaRPr lang="en-US" sz="7200" b="0" strike="noStrike" spc="-1">
                <a:latin typeface="Arial"/>
              </a:endParaRPr>
            </a:p>
            <a:p>
              <a:pPr>
                <a:lnSpc>
                  <a:spcPct val="100000"/>
                </a:lnSpc>
                <a:spcAft>
                  <a:spcPts val="1800"/>
                </a:spcAft>
                <a:defRPr/>
              </a:pPr>
              <a:r>
                <a:rPr lang="en-US" sz="4900" b="0" strike="noStrike" spc="-1">
                  <a:solidFill>
                    <a:srgbClr val="808080"/>
                  </a:solidFill>
                  <a:latin typeface="Calibri"/>
                  <a:ea typeface="Arial"/>
                </a:rPr>
                <a:t>This template is designed to use the built-in color themes in the newer versions of PowerPoint.</a:t>
              </a:r>
              <a:endParaRPr lang="en-US" sz="4900" b="0" strike="noStrike" spc="-1">
                <a:latin typeface="Arial"/>
              </a:endParaRPr>
            </a:p>
            <a:p>
              <a:pPr>
                <a:lnSpc>
                  <a:spcPct val="100000"/>
                </a:lnSpc>
                <a:spcAft>
                  <a:spcPts val="1800"/>
                </a:spcAft>
                <a:defRPr/>
              </a:pPr>
              <a:r>
                <a:rPr lang="en-US" sz="4900" b="0" strike="noStrike" spc="-1">
                  <a:solidFill>
                    <a:srgbClr val="808080"/>
                  </a:solidFill>
                  <a:latin typeface="Calibri"/>
                  <a:ea typeface="Arial"/>
                </a:rPr>
                <a:t>To change the color theme, select the </a:t>
              </a:r>
              <a:r>
                <a:rPr lang="en-US" sz="4900" b="1" strike="noStrike" spc="-1">
                  <a:solidFill>
                    <a:srgbClr val="808080"/>
                  </a:solidFill>
                  <a:latin typeface="Calibri"/>
                  <a:ea typeface="Arial"/>
                </a:rPr>
                <a:t>Design</a:t>
              </a:r>
              <a:r>
                <a:rPr lang="en-US" sz="4900" b="0" strike="noStrike" spc="-1">
                  <a:solidFill>
                    <a:srgbClr val="808080"/>
                  </a:solidFill>
                  <a:latin typeface="Calibri"/>
                  <a:ea typeface="Arial"/>
                </a:rPr>
                <a:t> tab, then select the </a:t>
              </a:r>
              <a:r>
                <a:rPr lang="en-US" sz="4900" b="1" strike="noStrike" spc="-1">
                  <a:solidFill>
                    <a:srgbClr val="808080"/>
                  </a:solidFill>
                  <a:latin typeface="Calibri"/>
                  <a:ea typeface="Arial"/>
                </a:rPr>
                <a:t>Colors</a:t>
              </a:r>
              <a:r>
                <a:rPr lang="en-US" sz="4900" b="0" strike="noStrike" spc="-1">
                  <a:solidFill>
                    <a:srgbClr val="808080"/>
                  </a:solidFill>
                  <a:latin typeface="Calibri"/>
                  <a:ea typeface="Arial"/>
                </a:rPr>
                <a:t> drop-down list.</a:t>
              </a: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endParaRPr lang="en-US" sz="4900" b="0" strike="noStrike" spc="-1">
                <a:latin typeface="Arial"/>
              </a:endParaRPr>
            </a:p>
            <a:p>
              <a:pPr>
                <a:lnSpc>
                  <a:spcPct val="100000"/>
                </a:lnSpc>
                <a:spcAft>
                  <a:spcPts val="1800"/>
                </a:spcAft>
                <a:defRPr/>
              </a:pPr>
              <a:r>
                <a:rPr lang="en-US" sz="4900" b="0" strike="noStrike" spc="-1">
                  <a:solidFill>
                    <a:srgbClr val="808080"/>
                  </a:solidFill>
                  <a:latin typeface="Calibri"/>
                  <a:ea typeface="Arial"/>
                </a:rPr>
                <a:t>The default color theme for this template is “Office”, so you can always return to that after trying some of the alternatives.</a:t>
              </a:r>
              <a:endParaRPr lang="en-US" sz="4900" b="0" strike="noStrike" spc="-1">
                <a:latin typeface="Arial"/>
              </a:endParaRPr>
            </a:p>
            <a:p>
              <a:pPr>
                <a:lnSpc>
                  <a:spcPct val="100000"/>
                </a:lnSpc>
                <a:spcAft>
                  <a:spcPts val="1800"/>
                </a:spcAft>
                <a:defRPr/>
              </a:pPr>
              <a:r>
                <a:rPr lang="en-US" sz="7200" b="0" strike="noStrike" spc="-1">
                  <a:solidFill>
                    <a:srgbClr val="808080"/>
                  </a:solidFill>
                  <a:latin typeface="Calibri"/>
                  <a:ea typeface="Arial"/>
                </a:rPr>
                <a:t>Printing Your Poster:</a:t>
              </a:r>
              <a:endParaRPr lang="en-US" sz="7200" b="0" strike="noStrike" spc="-1">
                <a:latin typeface="Arial"/>
              </a:endParaRPr>
            </a:p>
            <a:p>
              <a:pPr>
                <a:lnSpc>
                  <a:spcPct val="100000"/>
                </a:lnSpc>
                <a:spcAft>
                  <a:spcPts val="1800"/>
                </a:spcAft>
                <a:defRPr/>
              </a:pPr>
              <a:r>
                <a:rPr lang="en-US" sz="4900" b="0" strike="noStrike" spc="-1">
                  <a:solidFill>
                    <a:srgbClr val="808080"/>
                  </a:solidFill>
                  <a:latin typeface="Calibri"/>
                  <a:ea typeface="Arial"/>
                </a:rPr>
                <a:t>Once your poster file is ready, visit </a:t>
              </a:r>
              <a:r>
                <a:rPr lang="en-US" sz="4900" b="1" strike="noStrike" spc="-1">
                  <a:solidFill>
                    <a:srgbClr val="808080"/>
                  </a:solidFill>
                  <a:latin typeface="Calibri"/>
                  <a:ea typeface="Arial"/>
                </a:rPr>
                <a:t>www.genigraphics.com</a:t>
              </a:r>
              <a:r>
                <a:rPr lang="en-US" sz="4900" b="0" strike="noStrike" spc="-1">
                  <a:solidFill>
                    <a:srgbClr val="808080"/>
                  </a:solidFill>
                  <a:latin typeface="Calibri"/>
                  <a:ea typeface="Arial"/>
                </a:rPr>
                <a:t> to order a high-quality, affordable poster print. Every order receives a free design review and we can deliver as fast as next business day within the US and Canada. </a:t>
              </a:r>
              <a:endParaRPr lang="en-US" sz="4900" b="0" strike="noStrike" spc="-1">
                <a:latin typeface="Arial"/>
              </a:endParaRPr>
            </a:p>
            <a:p>
              <a:pPr>
                <a:lnSpc>
                  <a:spcPct val="100000"/>
                </a:lnSpc>
                <a:spcAft>
                  <a:spcPts val="1800"/>
                </a:spcAft>
                <a:defRPr/>
              </a:pPr>
              <a:r>
                <a:rPr lang="en-US" sz="4900" b="0" strike="noStrike" spc="-1">
                  <a:solidFill>
                    <a:srgbClr val="808080"/>
                  </a:solidFill>
                  <a:latin typeface="Calibri"/>
                  <a:ea typeface="Arial"/>
                </a:rPr>
                <a:t>Genigraphics® has been producing output from PowerPoint® longer than anyone in the industry; dating back to when we helped Microsoft® design the PowerPoint® software. </a:t>
              </a:r>
              <a:endParaRPr lang="en-US" sz="4900" b="0" strike="noStrike" spc="-1">
                <a:latin typeface="Arial"/>
              </a:endParaRPr>
            </a:p>
            <a:p>
              <a:pPr>
                <a:lnSpc>
                  <a:spcPct val="100000"/>
                </a:lnSpc>
                <a:defRPr/>
              </a:pPr>
              <a:endParaRPr lang="en-US" sz="4900" b="0" strike="noStrike" spc="-1">
                <a:latin typeface="Arial"/>
              </a:endParaRPr>
            </a:p>
            <a:p>
              <a:pPr algn="ctr">
                <a:lnSpc>
                  <a:spcPct val="100000"/>
                </a:lnSpc>
                <a:defRPr/>
              </a:pPr>
              <a:r>
                <a:rPr lang="en-US" sz="4900" b="0" strike="noStrike" spc="-1">
                  <a:solidFill>
                    <a:srgbClr val="808080"/>
                  </a:solidFill>
                  <a:latin typeface="Calibri"/>
                  <a:ea typeface="Arial"/>
                </a:rPr>
                <a:t>US and Canada:  1-800-790-4001</a:t>
              </a:r>
              <a:r>
                <a:rPr/>
                <a:t/>
              </a:r>
              <a:br>
                <a:rPr/>
              </a:br>
              <a:r>
                <a:rPr lang="en-US" sz="4900" b="0" strike="noStrike" spc="-1">
                  <a:solidFill>
                    <a:srgbClr val="808080"/>
                  </a:solidFill>
                  <a:latin typeface="Calibri"/>
                  <a:ea typeface="Arial"/>
                </a:rPr>
                <a:t>Email: info@genigraphics.com</a:t>
              </a:r>
              <a:endParaRPr lang="en-US" sz="4900" b="0" strike="noStrike" spc="-1">
                <a:latin typeface="Arial"/>
              </a:endParaRPr>
            </a:p>
            <a:p>
              <a:pPr algn="ctr">
                <a:lnSpc>
                  <a:spcPct val="100000"/>
                </a:lnSpc>
                <a:defRPr/>
              </a:pPr>
              <a:r>
                <a:rPr/>
                <a:t/>
              </a:r>
              <a:br>
                <a:rPr/>
              </a:br>
              <a:r>
                <a:rPr lang="en-US" sz="3600" b="0" strike="noStrike" spc="-1">
                  <a:solidFill>
                    <a:srgbClr val="808080"/>
                  </a:solidFill>
                  <a:latin typeface="Calibri"/>
                  <a:ea typeface="Arial"/>
                </a:rPr>
                <a:t>[This sidebar area does not print.]</a:t>
              </a:r>
              <a:endParaRPr lang="en-US" sz="3600" b="0" strike="noStrike" spc="-1">
                <a:latin typeface="Arial"/>
              </a:endParaRPr>
            </a:p>
          </p:txBody>
        </p:sp>
        <p:pic>
          <p:nvPicPr>
            <p:cNvPr id="7" name="Picture 13"/>
            <p:cNvPicPr/>
            <p:nvPr/>
          </p:nvPicPr>
          <p:blipFill>
            <a:blip r:embed="rId14"/>
            <a:stretch/>
          </p:blipFill>
          <p:spPr bwMode="auto">
            <a:xfrm>
              <a:off x="11285460" y="6201128"/>
              <a:ext cx="2232000" cy="6861664"/>
            </a:xfrm>
            <a:prstGeom prst="rect">
              <a:avLst/>
            </a:prstGeom>
            <a:ln>
              <a:noFill/>
            </a:ln>
          </p:spPr>
        </p:pic>
      </p:grpSp>
      <p:pic>
        <p:nvPicPr>
          <p:cNvPr id="8" name="Picture 14"/>
          <p:cNvPicPr/>
          <p:nvPr/>
        </p:nvPicPr>
        <p:blipFill>
          <a:blip r:embed="rId15"/>
          <a:stretch/>
        </p:blipFill>
        <p:spPr bwMode="auto">
          <a:xfrm>
            <a:off x="9601020" y="29119114"/>
            <a:ext cx="1324080" cy="165664"/>
          </a:xfrm>
          <a:prstGeom prst="rect">
            <a:avLst/>
          </a:prstGeom>
          <a:ln>
            <a:noFill/>
          </a:ln>
        </p:spPr>
      </p:pic>
      <p:sp>
        <p:nvSpPr>
          <p:cNvPr id="9" name="PlaceHolder 8"/>
          <p:cNvSpPr>
            <a:spLocks noGrp="1"/>
          </p:cNvSpPr>
          <p:nvPr>
            <p:ph type="title"/>
          </p:nvPr>
        </p:nvSpPr>
        <p:spPr bwMode="auto">
          <a:xfrm>
            <a:off x="548640" y="1172571"/>
            <a:ext cx="9875340" cy="4908021"/>
          </a:xfrm>
          <a:prstGeom prst="rect">
            <a:avLst/>
          </a:prstGeom>
        </p:spPr>
        <p:txBody>
          <a:bodyPr lIns="0" tIns="0" rIns="0" bIns="0" anchor="ctr">
            <a:noAutofit/>
          </a:bodyPr>
          <a:lstStyle/>
          <a:p>
            <a:pPr>
              <a:defRPr/>
            </a:pPr>
            <a:r>
              <a:rPr lang="en-US" sz="1800" b="0" strike="noStrike" spc="-1">
                <a:solidFill>
                  <a:srgbClr val="000000"/>
                </a:solidFill>
                <a:latin typeface="Calibri"/>
              </a:rPr>
              <a:t>Click to edit the title text format</a:t>
            </a:r>
          </a:p>
        </p:txBody>
      </p:sp>
      <p:sp>
        <p:nvSpPr>
          <p:cNvPr id="10" name="PlaceHolder 9"/>
          <p:cNvSpPr>
            <a:spLocks noGrp="1"/>
          </p:cNvSpPr>
          <p:nvPr>
            <p:ph type="body"/>
          </p:nvPr>
        </p:nvSpPr>
        <p:spPr bwMode="auto">
          <a:xfrm>
            <a:off x="548640" y="6877478"/>
            <a:ext cx="9875340" cy="17046835"/>
          </a:xfrm>
          <a:prstGeom prst="rect">
            <a:avLst/>
          </a:prstGeom>
        </p:spPr>
        <p:txBody>
          <a:bodyPr lIns="0" tIns="0" rIns="0" bIns="0">
            <a:normAutofit/>
          </a:bodyPr>
          <a:lstStyle/>
          <a:p>
            <a:pPr marL="432000" indent="-324000">
              <a:spcBef>
                <a:spcPts val="1417"/>
              </a:spcBef>
              <a:buClr>
                <a:srgbClr val="000000"/>
              </a:buClr>
              <a:buSzPct val="45000"/>
              <a:buFont typeface="Wingdings"/>
              <a:buChar char=""/>
              <a:defRPr/>
            </a:pPr>
            <a:r>
              <a:rPr lang="en-US" sz="80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a:buChar char=""/>
              <a:defRPr/>
            </a:pPr>
            <a:r>
              <a:rPr lang="en-US" sz="5400" b="0" strike="noStrike" spc="-1">
                <a:solidFill>
                  <a:srgbClr val="000000"/>
                </a:solidFill>
                <a:latin typeface="Calibri"/>
              </a:rPr>
              <a:t>Second Outline Level</a:t>
            </a:r>
          </a:p>
          <a:p>
            <a:pPr marL="1296000" lvl="2" indent="-288000">
              <a:spcBef>
                <a:spcPts val="850"/>
              </a:spcBef>
              <a:buClr>
                <a:srgbClr val="000000"/>
              </a:buClr>
              <a:buSzPct val="45000"/>
              <a:buFont typeface="Wingdings"/>
              <a:buChar char=""/>
              <a:defRPr/>
            </a:pPr>
            <a:r>
              <a:rPr lang="en-US" sz="4800" b="0" strike="noStrike" spc="-1">
                <a:solidFill>
                  <a:srgbClr val="000000"/>
                </a:solidFill>
                <a:latin typeface="Calibri"/>
              </a:rPr>
              <a:t>Third Outline Level</a:t>
            </a:r>
          </a:p>
          <a:p>
            <a:pPr marL="1728000" lvl="3" indent="-216000">
              <a:spcBef>
                <a:spcPts val="567"/>
              </a:spcBef>
              <a:buClr>
                <a:srgbClr val="000000"/>
              </a:buClr>
              <a:buSzPct val="75000"/>
              <a:buFont typeface="Symbol"/>
              <a:buChar char=""/>
              <a:defRPr/>
            </a:pPr>
            <a:r>
              <a:rPr lang="en-US" sz="4800" b="0" strike="noStrike" spc="-1">
                <a:solidFill>
                  <a:srgbClr val="000000"/>
                </a:solidFill>
                <a:latin typeface="Calibri"/>
              </a:rPr>
              <a:t>Fourth Outline Level</a:t>
            </a: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bwMode="auto">
        <a:xfrm>
          <a:off x="0" y="0"/>
          <a:ext cx="0" cy="0"/>
          <a:chOff x="0" y="0"/>
          <a:chExt cx="0" cy="0"/>
        </a:xfrm>
      </p:grpSpPr>
      <p:sp>
        <p:nvSpPr>
          <p:cNvPr id="47" name="CustomShape 1"/>
          <p:cNvSpPr/>
          <p:nvPr/>
        </p:nvSpPr>
        <p:spPr bwMode="auto">
          <a:xfrm>
            <a:off x="247320" y="8159414"/>
            <a:ext cx="10495664" cy="1892826"/>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wrap="square" lIns="137160" tIns="137160" rIns="137160" bIns="137160">
            <a:spAutoFit/>
          </a:bodyPr>
          <a:lstStyle/>
          <a:p>
            <a:pPr algn="just"/>
            <a:r>
              <a:rPr lang="en-GB" sz="1500" dirty="0" smtClean="0">
                <a:latin typeface="Times New Roman" panose="02020603050405020304" pitchFamily="18" charset="0"/>
                <a:cs typeface="Times New Roman" panose="02020603050405020304" pitchFamily="18" charset="0"/>
              </a:rPr>
              <a:t>Organizations face growing challenges in asset management due to fragmented workflows, outdated tools, and a lack of real-time insights. </a:t>
            </a:r>
            <a:r>
              <a:rPr lang="en-GB" sz="1500" dirty="0" err="1" smtClean="0">
                <a:latin typeface="Times New Roman" panose="02020603050405020304" pitchFamily="18" charset="0"/>
                <a:cs typeface="Times New Roman" panose="02020603050405020304" pitchFamily="18" charset="0"/>
              </a:rPr>
              <a:t>AssetIn</a:t>
            </a:r>
            <a:r>
              <a:rPr lang="en-GB" sz="1500" dirty="0" smtClean="0">
                <a:latin typeface="Times New Roman" panose="02020603050405020304" pitchFamily="18" charset="0"/>
                <a:cs typeface="Times New Roman" panose="02020603050405020304" pitchFamily="18" charset="0"/>
              </a:rPr>
              <a:t> addresses these issues by offering a unified, cloud-based platform that combines real-time tracking, predictive analytics, and vendor management. Unlike traditional tools such as Ralph, </a:t>
            </a:r>
            <a:r>
              <a:rPr lang="en-GB" sz="1500" dirty="0" err="1" smtClean="0">
                <a:latin typeface="Times New Roman" panose="02020603050405020304" pitchFamily="18" charset="0"/>
                <a:cs typeface="Times New Roman" panose="02020603050405020304" pitchFamily="18" charset="0"/>
              </a:rPr>
              <a:t>SnipeIT</a:t>
            </a:r>
            <a:r>
              <a:rPr lang="en-GB" sz="1500" dirty="0" smtClean="0">
                <a:latin typeface="Times New Roman" panose="02020603050405020304" pitchFamily="18" charset="0"/>
                <a:cs typeface="Times New Roman" panose="02020603050405020304" pitchFamily="18" charset="0"/>
              </a:rPr>
              <a:t>, and Asset Tiger, </a:t>
            </a:r>
            <a:r>
              <a:rPr lang="en-GB" sz="1500" dirty="0" err="1" smtClean="0">
                <a:latin typeface="Times New Roman" panose="02020603050405020304" pitchFamily="18" charset="0"/>
                <a:cs typeface="Times New Roman" panose="02020603050405020304" pitchFamily="18" charset="0"/>
              </a:rPr>
              <a:t>AssetIn</a:t>
            </a:r>
            <a:r>
              <a:rPr lang="en-GB" sz="1500" dirty="0" smtClean="0">
                <a:latin typeface="Times New Roman" panose="02020603050405020304" pitchFamily="18" charset="0"/>
                <a:cs typeface="Times New Roman" panose="02020603050405020304" pitchFamily="18" charset="0"/>
              </a:rPr>
              <a:t> delivers a scalable, user-friendly solution designed to optimize asset usage, reduce costs, and enhance decision-making.</a:t>
            </a:r>
          </a:p>
          <a:p>
            <a:pPr algn="just"/>
            <a:r>
              <a:rPr lang="en-GB" sz="1500" dirty="0" smtClean="0">
                <a:latin typeface="Times New Roman" panose="02020603050405020304" pitchFamily="18" charset="0"/>
                <a:cs typeface="Times New Roman" panose="02020603050405020304" pitchFamily="18" charset="0"/>
              </a:rPr>
              <a:t>Key features include real-time monitoring, secure media storage, advanced search, predictive maintenance, and role-based access via JWT authentication. Built on a scalable MySQL database, </a:t>
            </a:r>
            <a:r>
              <a:rPr lang="en-GB" sz="1500" dirty="0" err="1" smtClean="0">
                <a:latin typeface="Times New Roman" panose="02020603050405020304" pitchFamily="18" charset="0"/>
                <a:cs typeface="Times New Roman" panose="02020603050405020304" pitchFamily="18" charset="0"/>
              </a:rPr>
              <a:t>AssetIn</a:t>
            </a:r>
            <a:r>
              <a:rPr lang="en-GB" sz="1500" dirty="0" smtClean="0">
                <a:latin typeface="Times New Roman" panose="02020603050405020304" pitchFamily="18" charset="0"/>
                <a:cs typeface="Times New Roman" panose="02020603050405020304" pitchFamily="18" charset="0"/>
              </a:rPr>
              <a:t> empowers organizations of any size to streamline operations, automate workflows, and ensure sustainable asset lifecycle management.</a:t>
            </a:r>
            <a:endParaRPr lang="en-GB" sz="1500" dirty="0">
              <a:latin typeface="Times New Roman" panose="02020603050405020304" pitchFamily="18" charset="0"/>
              <a:cs typeface="Times New Roman" panose="02020603050405020304" pitchFamily="18" charset="0"/>
            </a:endParaRPr>
          </a:p>
        </p:txBody>
      </p:sp>
      <p:sp>
        <p:nvSpPr>
          <p:cNvPr id="48" name="CustomShape 2"/>
          <p:cNvSpPr/>
          <p:nvPr/>
        </p:nvSpPr>
        <p:spPr bwMode="auto">
          <a:xfrm>
            <a:off x="3286619" y="292465"/>
            <a:ext cx="7588367" cy="2925756"/>
          </a:xfrm>
          <a:prstGeom prst="rect">
            <a:avLst/>
          </a:prstGeom>
          <a:noFill/>
          <a:ln>
            <a:noFill/>
          </a:ln>
        </p:spPr>
        <p:style>
          <a:lnRef idx="0">
            <a:scrgbClr r="0" g="0" b="0"/>
          </a:lnRef>
          <a:fillRef idx="0">
            <a:scrgbClr r="0" g="0" b="0"/>
          </a:fillRef>
          <a:effectRef idx="0">
            <a:scrgbClr r="0" g="0" b="0"/>
          </a:effectRef>
          <a:fontRef idx="minor"/>
        </p:style>
        <p:txBody>
          <a:bodyPr lIns="137160" tIns="342720" rIns="137160" bIns="342720" anchor="ctr">
            <a:spAutoFit/>
          </a:bodyPr>
          <a:lstStyle/>
          <a:p>
            <a:pPr algn="ctr">
              <a:lnSpc>
                <a:spcPct val="100000"/>
              </a:lnSpc>
              <a:defRPr/>
            </a:pPr>
            <a:r>
              <a:rPr lang="en-US" sz="3800" b="1" spc="-1" dirty="0" err="1">
                <a:solidFill>
                  <a:srgbClr val="FFFFFF"/>
                </a:solidFill>
                <a:latin typeface="Calibri"/>
                <a:ea typeface="Arial"/>
              </a:rPr>
              <a:t>AssetIn</a:t>
            </a:r>
            <a:r>
              <a:rPr lang="en-US" sz="3800" b="1" spc="-1" dirty="0">
                <a:solidFill>
                  <a:srgbClr val="FFFFFF"/>
                </a:solidFill>
                <a:latin typeface="Calibri"/>
                <a:ea typeface="Arial"/>
              </a:rPr>
              <a:t>: Asset Management Tool</a:t>
            </a:r>
          </a:p>
          <a:p>
            <a:pPr algn="ctr">
              <a:lnSpc>
                <a:spcPct val="100000"/>
              </a:lnSpc>
              <a:defRPr/>
            </a:pPr>
            <a:r>
              <a:rPr lang="en-US" sz="3100" b="1" strike="noStrike" spc="-1" dirty="0" smtClean="0">
                <a:solidFill>
                  <a:srgbClr val="FFFFFF"/>
                </a:solidFill>
                <a:latin typeface="Calibri"/>
                <a:ea typeface="Arial"/>
              </a:rPr>
              <a:t>Sir. Asif Farooq</a:t>
            </a:r>
            <a:endParaRPr lang="en-US" sz="6300" b="0" strike="noStrike" spc="-1" dirty="0">
              <a:latin typeface="Arial"/>
            </a:endParaRPr>
          </a:p>
          <a:p>
            <a:pPr algn="ctr">
              <a:lnSpc>
                <a:spcPct val="100000"/>
              </a:lnSpc>
              <a:defRPr/>
            </a:pPr>
            <a:r>
              <a:rPr lang="en-US" sz="2600" b="1" strike="noStrike" spc="-1" dirty="0" smtClean="0">
                <a:solidFill>
                  <a:srgbClr val="FFFFFF"/>
                </a:solidFill>
                <a:latin typeface="Calibri"/>
                <a:ea typeface="Arial"/>
              </a:rPr>
              <a:t>Muhammad Burhan</a:t>
            </a:r>
            <a:endParaRPr sz="2600" b="0" strike="noStrike" spc="-1" dirty="0">
              <a:latin typeface="Arial"/>
            </a:endParaRPr>
          </a:p>
          <a:p>
            <a:pPr algn="ctr">
              <a:lnSpc>
                <a:spcPct val="100000"/>
              </a:lnSpc>
              <a:defRPr/>
            </a:pPr>
            <a:r>
              <a:rPr lang="en-US" sz="2600" b="1" strike="noStrike" spc="-1" dirty="0" smtClean="0">
                <a:solidFill>
                  <a:srgbClr val="FFFFFF"/>
                </a:solidFill>
                <a:latin typeface="Calibri"/>
                <a:ea typeface="Arial"/>
              </a:rPr>
              <a:t>Areeba Khan</a:t>
            </a:r>
            <a:endParaRPr sz="2600" b="0" strike="noStrike" spc="-1" dirty="0">
              <a:latin typeface="Arial"/>
            </a:endParaRPr>
          </a:p>
          <a:p>
            <a:pPr algn="ctr">
              <a:lnSpc>
                <a:spcPct val="100000"/>
              </a:lnSpc>
              <a:defRPr/>
            </a:pPr>
            <a:r>
              <a:rPr lang="en-US" sz="2600" b="1" strike="noStrike" spc="-1" dirty="0" smtClean="0">
                <a:solidFill>
                  <a:srgbClr val="FFFFFF"/>
                </a:solidFill>
                <a:latin typeface="Calibri"/>
                <a:ea typeface="Arial"/>
              </a:rPr>
              <a:t>Noor-</a:t>
            </a:r>
            <a:r>
              <a:rPr lang="en-US" sz="2600" b="1" strike="noStrike" spc="-1" dirty="0" err="1" smtClean="0">
                <a:solidFill>
                  <a:srgbClr val="FFFFFF"/>
                </a:solidFill>
                <a:latin typeface="Calibri"/>
                <a:ea typeface="Arial"/>
              </a:rPr>
              <a:t>Ul</a:t>
            </a:r>
            <a:r>
              <a:rPr lang="en-US" sz="2600" b="1" strike="noStrike" spc="-1" dirty="0" smtClean="0">
                <a:solidFill>
                  <a:srgbClr val="FFFFFF"/>
                </a:solidFill>
                <a:latin typeface="Calibri"/>
                <a:ea typeface="Arial"/>
              </a:rPr>
              <a:t>-</a:t>
            </a:r>
            <a:r>
              <a:rPr lang="en-US" sz="2600" b="1" strike="noStrike" spc="-1" dirty="0" err="1" smtClean="0">
                <a:solidFill>
                  <a:srgbClr val="FFFFFF"/>
                </a:solidFill>
                <a:latin typeface="Calibri"/>
                <a:ea typeface="Arial"/>
              </a:rPr>
              <a:t>Aain</a:t>
            </a:r>
            <a:r>
              <a:rPr lang="en-US" sz="2600" b="1" strike="noStrike" spc="-1" dirty="0" smtClean="0">
                <a:solidFill>
                  <a:srgbClr val="FFFFFF"/>
                </a:solidFill>
                <a:latin typeface="Calibri"/>
                <a:ea typeface="Arial"/>
              </a:rPr>
              <a:t> </a:t>
            </a:r>
            <a:r>
              <a:rPr lang="en-US" sz="2600" b="1" strike="noStrike" spc="-1" dirty="0" err="1" smtClean="0">
                <a:solidFill>
                  <a:srgbClr val="FFFFFF"/>
                </a:solidFill>
                <a:latin typeface="Calibri"/>
                <a:ea typeface="Arial"/>
              </a:rPr>
              <a:t>Maqbook</a:t>
            </a:r>
            <a:endParaRPr sz="2600" b="0" strike="noStrike" spc="-1" dirty="0">
              <a:latin typeface="Arial"/>
            </a:endParaRPr>
          </a:p>
        </p:txBody>
      </p:sp>
      <p:sp>
        <p:nvSpPr>
          <p:cNvPr id="49" name="CustomShape 3"/>
          <p:cNvSpPr/>
          <p:nvPr/>
        </p:nvSpPr>
        <p:spPr bwMode="auto">
          <a:xfrm>
            <a:off x="94320" y="26023563"/>
            <a:ext cx="1341720" cy="395935"/>
          </a:xfrm>
          <a:prstGeom prst="rect">
            <a:avLst/>
          </a:prstGeom>
          <a:noFill/>
          <a:ln>
            <a:noFill/>
          </a:ln>
        </p:spPr>
        <p:style>
          <a:lnRef idx="0">
            <a:scrgbClr r="0" g="0" b="0"/>
          </a:lnRef>
          <a:fillRef idx="0">
            <a:scrgbClr r="0" g="0" b="0"/>
          </a:fillRef>
          <a:effectRef idx="0">
            <a:scrgbClr r="0" g="0" b="0"/>
          </a:effectRef>
          <a:fontRef idx="minor"/>
        </p:style>
        <p:txBody>
          <a:bodyPr wrap="none" lIns="68400" tIns="34200" rIns="68400" bIns="34200">
            <a:spAutoFit/>
          </a:bodyPr>
          <a:lstStyle/>
          <a:p>
            <a:pPr>
              <a:lnSpc>
                <a:spcPct val="100000"/>
              </a:lnSpc>
              <a:defRPr/>
            </a:pPr>
            <a:r>
              <a:rPr lang="en-US" sz="4400" b="1" strike="noStrike" spc="-1" dirty="0">
                <a:solidFill>
                  <a:srgbClr val="000000"/>
                </a:solidFill>
                <a:latin typeface="Calibri"/>
                <a:ea typeface="Arial"/>
              </a:rPr>
              <a:t>References</a:t>
            </a:r>
            <a:endParaRPr lang="en-US" sz="4400" b="0" strike="noStrike" spc="-1" dirty="0">
              <a:latin typeface="Arial"/>
            </a:endParaRPr>
          </a:p>
        </p:txBody>
      </p:sp>
      <p:sp>
        <p:nvSpPr>
          <p:cNvPr id="52" name="CustomShape 6"/>
          <p:cNvSpPr/>
          <p:nvPr/>
        </p:nvSpPr>
        <p:spPr bwMode="auto">
          <a:xfrm>
            <a:off x="247320" y="3733328"/>
            <a:ext cx="10495664" cy="449164"/>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a:solidFill>
                  <a:srgbClr val="FFFFFF"/>
                </a:solidFill>
                <a:latin typeface="Calibri"/>
                <a:ea typeface="Arial"/>
              </a:rPr>
              <a:t>Abstract</a:t>
            </a:r>
            <a:endParaRPr sz="2000" b="0" strike="noStrike" spc="-1">
              <a:latin typeface="Arial"/>
            </a:endParaRPr>
          </a:p>
        </p:txBody>
      </p:sp>
      <p:sp>
        <p:nvSpPr>
          <p:cNvPr id="53" name="CustomShape 7"/>
          <p:cNvSpPr/>
          <p:nvPr/>
        </p:nvSpPr>
        <p:spPr bwMode="auto">
          <a:xfrm>
            <a:off x="247319" y="16735358"/>
            <a:ext cx="10495665" cy="969496"/>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wrap="square" lIns="137160" tIns="137160" rIns="137160" bIns="137160">
            <a:spAutoFit/>
          </a:bodyPr>
          <a:lstStyle/>
          <a:p>
            <a:pPr marL="285750" indent="-285750" algn="just">
              <a:lnSpc>
                <a:spcPct val="100000"/>
              </a:lnSpc>
              <a:buFont typeface="Arial" panose="020B0604020202020204" pitchFamily="34" charset="0"/>
              <a:buChar char="•"/>
              <a:defRPr/>
            </a:pPr>
            <a:r>
              <a:rPr lang="en-GB" sz="1500" spc="-1" dirty="0">
                <a:solidFill>
                  <a:srgbClr val="000000"/>
                </a:solidFill>
                <a:latin typeface="Calibri"/>
                <a:ea typeface="Calibri"/>
              </a:rPr>
              <a:t>Developed a scalable, user-friendly platform for managing assets with role-specific access</a:t>
            </a:r>
            <a:r>
              <a:rPr lang="en-GB" sz="1500" spc="-1" dirty="0" smtClean="0">
                <a:solidFill>
                  <a:srgbClr val="000000"/>
                </a:solidFill>
                <a:latin typeface="Calibri"/>
                <a:ea typeface="Calibri"/>
              </a:rPr>
              <a:t>.</a:t>
            </a:r>
          </a:p>
          <a:p>
            <a:pPr marL="285750" indent="-285750" algn="just">
              <a:lnSpc>
                <a:spcPct val="100000"/>
              </a:lnSpc>
              <a:buFont typeface="Arial" panose="020B0604020202020204" pitchFamily="34" charset="0"/>
              <a:buChar char="•"/>
              <a:defRPr/>
            </a:pPr>
            <a:r>
              <a:rPr lang="en-GB" sz="1500" spc="-1" dirty="0" smtClean="0">
                <a:solidFill>
                  <a:srgbClr val="000000"/>
                </a:solidFill>
                <a:latin typeface="Calibri"/>
                <a:ea typeface="Calibri"/>
              </a:rPr>
              <a:t>Achieved </a:t>
            </a:r>
            <a:r>
              <a:rPr lang="en-GB" sz="1500" spc="-1" dirty="0">
                <a:solidFill>
                  <a:srgbClr val="000000"/>
                </a:solidFill>
                <a:latin typeface="Calibri"/>
                <a:ea typeface="Calibri"/>
              </a:rPr>
              <a:t>real-time asset tracking with predictive maintenance and email alerting</a:t>
            </a:r>
            <a:r>
              <a:rPr lang="en-GB" sz="1500" spc="-1" dirty="0" smtClean="0">
                <a:solidFill>
                  <a:srgbClr val="000000"/>
                </a:solidFill>
                <a:latin typeface="Calibri"/>
                <a:ea typeface="Calibri"/>
              </a:rPr>
              <a:t>.</a:t>
            </a:r>
          </a:p>
          <a:p>
            <a:pPr marL="285750" indent="-285750" algn="just">
              <a:lnSpc>
                <a:spcPct val="100000"/>
              </a:lnSpc>
              <a:buFont typeface="Arial" panose="020B0604020202020204" pitchFamily="34" charset="0"/>
              <a:buChar char="•"/>
              <a:defRPr/>
            </a:pPr>
            <a:r>
              <a:rPr lang="en-GB" sz="1500" spc="-1" dirty="0" smtClean="0">
                <a:solidFill>
                  <a:srgbClr val="000000"/>
                </a:solidFill>
                <a:latin typeface="Calibri"/>
                <a:ea typeface="Calibri"/>
              </a:rPr>
              <a:t>Successfully </a:t>
            </a:r>
            <a:r>
              <a:rPr lang="en-GB" sz="1500" spc="-1" dirty="0">
                <a:solidFill>
                  <a:srgbClr val="000000"/>
                </a:solidFill>
                <a:latin typeface="Calibri"/>
                <a:ea typeface="Calibri"/>
              </a:rPr>
              <a:t>passed end-to-end testing with no major defects across modules</a:t>
            </a:r>
            <a:r>
              <a:rPr lang="en-GB" sz="1500" spc="-1" dirty="0" smtClean="0">
                <a:solidFill>
                  <a:srgbClr val="000000"/>
                </a:solidFill>
                <a:latin typeface="Calibri"/>
                <a:ea typeface="Calibri"/>
              </a:rPr>
              <a:t>.</a:t>
            </a:r>
          </a:p>
        </p:txBody>
      </p:sp>
      <p:sp>
        <p:nvSpPr>
          <p:cNvPr id="54" name="CustomShape 8"/>
          <p:cNvSpPr/>
          <p:nvPr/>
        </p:nvSpPr>
        <p:spPr bwMode="auto">
          <a:xfrm>
            <a:off x="247320" y="7742496"/>
            <a:ext cx="10495664" cy="433157"/>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a:solidFill>
                  <a:srgbClr val="FFFFFF"/>
                </a:solidFill>
                <a:latin typeface="Calibri"/>
                <a:ea typeface="Arial"/>
              </a:rPr>
              <a:t>Introduction</a:t>
            </a:r>
            <a:endParaRPr sz="2000" b="0" strike="noStrike" spc="-1">
              <a:latin typeface="Arial"/>
            </a:endParaRPr>
          </a:p>
        </p:txBody>
      </p:sp>
      <p:sp>
        <p:nvSpPr>
          <p:cNvPr id="55" name="CustomShape 9"/>
          <p:cNvSpPr/>
          <p:nvPr/>
        </p:nvSpPr>
        <p:spPr bwMode="auto">
          <a:xfrm>
            <a:off x="247319" y="10631632"/>
            <a:ext cx="7779743" cy="3508653"/>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wrap="square" lIns="137160" tIns="137160" rIns="137160" bIns="137160">
            <a:spAutoFit/>
          </a:bodyPr>
          <a:lstStyle/>
          <a:p>
            <a:endParaRPr lang="en-US" sz="1500" b="1" dirty="0" smtClean="0"/>
          </a:p>
          <a:p>
            <a:endParaRPr lang="en-US" sz="1500" b="1" dirty="0" smtClean="0"/>
          </a:p>
          <a:p>
            <a:endParaRPr lang="en-US" sz="1500" b="1" dirty="0"/>
          </a:p>
          <a:p>
            <a:endParaRPr lang="en-US" sz="1500" b="1" dirty="0" smtClean="0"/>
          </a:p>
          <a:p>
            <a:endParaRPr lang="en-US" sz="1500" b="1" dirty="0"/>
          </a:p>
          <a:p>
            <a:endParaRPr lang="en-US" sz="1500" b="1" dirty="0" smtClean="0"/>
          </a:p>
          <a:p>
            <a:endParaRPr lang="en-US" sz="1500" b="1" dirty="0"/>
          </a:p>
          <a:p>
            <a:endParaRPr lang="en-US" sz="1500" b="1" dirty="0" smtClean="0"/>
          </a:p>
          <a:p>
            <a:r>
              <a:rPr lang="en-US" sz="1500" b="1" dirty="0" smtClean="0"/>
              <a:t>Deployment &amp; Infrastructure</a:t>
            </a:r>
            <a:endParaRPr lang="en-US" sz="1500" dirty="0" smtClean="0"/>
          </a:p>
          <a:p>
            <a:r>
              <a:rPr lang="en-US" sz="1500" dirty="0" smtClean="0"/>
              <a:t>Hosted on cloud VPS (Linux), supports HTTPS and JWT-secured APIs</a:t>
            </a:r>
          </a:p>
          <a:p>
            <a:r>
              <a:rPr lang="en-US" sz="1500" b="1" dirty="0" smtClean="0"/>
              <a:t>Core Functionalities</a:t>
            </a:r>
            <a:endParaRPr lang="en-US" sz="1500" dirty="0" smtClean="0"/>
          </a:p>
          <a:p>
            <a:r>
              <a:rPr lang="en-US" sz="1500" dirty="0" smtClean="0"/>
              <a:t>Real-time asset tracking, predictive maintenance, barcode scanning</a:t>
            </a:r>
          </a:p>
          <a:p>
            <a:r>
              <a:rPr lang="en-US" sz="1500" dirty="0" smtClean="0"/>
              <a:t>Asset cloning, smart search, and secure file uploads</a:t>
            </a:r>
          </a:p>
          <a:p>
            <a:r>
              <a:rPr lang="en-US" sz="1500" dirty="0" smtClean="0"/>
              <a:t>Email alerts for deadlines, transfers, and maintenance</a:t>
            </a:r>
            <a:endParaRPr lang="en-US" sz="1500" dirty="0"/>
          </a:p>
        </p:txBody>
      </p:sp>
      <p:sp>
        <p:nvSpPr>
          <p:cNvPr id="56" name="CustomShape 10"/>
          <p:cNvSpPr/>
          <p:nvPr/>
        </p:nvSpPr>
        <p:spPr bwMode="auto">
          <a:xfrm>
            <a:off x="247319" y="10124593"/>
            <a:ext cx="7779743" cy="460350"/>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dirty="0">
                <a:solidFill>
                  <a:srgbClr val="FFFFFF"/>
                </a:solidFill>
                <a:latin typeface="Calibri"/>
                <a:ea typeface="Arial"/>
              </a:rPr>
              <a:t>Methods and Materials</a:t>
            </a:r>
            <a:endParaRPr sz="2000" b="0" strike="noStrike" spc="-1" dirty="0">
              <a:latin typeface="Arial"/>
            </a:endParaRPr>
          </a:p>
        </p:txBody>
      </p:sp>
      <p:sp>
        <p:nvSpPr>
          <p:cNvPr id="58" name="CustomShape 12"/>
          <p:cNvSpPr/>
          <p:nvPr/>
        </p:nvSpPr>
        <p:spPr bwMode="auto">
          <a:xfrm>
            <a:off x="270699" y="14624961"/>
            <a:ext cx="10472285" cy="1661993"/>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wrap="square" lIns="137160" tIns="137160" rIns="137160" bIns="137160">
            <a:spAutoFit/>
          </a:bodyPr>
          <a:lstStyle/>
          <a:p>
            <a:pPr marL="285750" indent="-285750" algn="just">
              <a:lnSpc>
                <a:spcPct val="100000"/>
              </a:lnSpc>
              <a:buFont typeface="Arial" panose="020B0604020202020204" pitchFamily="34" charset="0"/>
              <a:buChar char="•"/>
              <a:defRPr/>
            </a:pPr>
            <a:r>
              <a:rPr lang="en-US" sz="1500" spc="-1" dirty="0">
                <a:solidFill>
                  <a:srgbClr val="000000"/>
                </a:solidFill>
                <a:latin typeface="Times New Roman" panose="02020603050405020304" pitchFamily="18" charset="0"/>
                <a:ea typeface="Calibri"/>
                <a:cs typeface="Times New Roman" panose="02020603050405020304" pitchFamily="18" charset="0"/>
              </a:rPr>
              <a:t>Angular 18 used for modular UI and </a:t>
            </a:r>
            <a:r>
              <a:rPr lang="en-US" sz="1500" spc="-1" dirty="0" smtClean="0">
                <a:solidFill>
                  <a:srgbClr val="000000"/>
                </a:solidFill>
                <a:latin typeface="Times New Roman" panose="02020603050405020304" pitchFamily="18" charset="0"/>
                <a:ea typeface="Calibri"/>
                <a:cs typeface="Times New Roman" panose="02020603050405020304" pitchFamily="18" charset="0"/>
              </a:rPr>
              <a:t>maintainability; Enabled </a:t>
            </a:r>
            <a:r>
              <a:rPr lang="en-US" sz="1500" spc="-1" dirty="0">
                <a:solidFill>
                  <a:srgbClr val="000000"/>
                </a:solidFill>
                <a:latin typeface="Times New Roman" panose="02020603050405020304" pitchFamily="18" charset="0"/>
                <a:ea typeface="Calibri"/>
                <a:cs typeface="Times New Roman" panose="02020603050405020304" pitchFamily="18" charset="0"/>
              </a:rPr>
              <a:t>role-based dashboards and reusable components</a:t>
            </a:r>
            <a:r>
              <a:rPr lang="en-US" sz="1500" spc="-1" dirty="0" smtClean="0">
                <a:solidFill>
                  <a:srgbClr val="000000"/>
                </a:solidFill>
                <a:latin typeface="Times New Roman" panose="02020603050405020304" pitchFamily="18" charset="0"/>
                <a:ea typeface="Calibri"/>
                <a:cs typeface="Times New Roman" panose="02020603050405020304" pitchFamily="18" charset="0"/>
              </a:rPr>
              <a:t>.</a:t>
            </a:r>
          </a:p>
          <a:p>
            <a:pPr marL="285750" indent="-285750" algn="just">
              <a:lnSpc>
                <a:spcPct val="100000"/>
              </a:lnSpc>
              <a:buFont typeface="Arial" panose="020B0604020202020204" pitchFamily="34" charset="0"/>
              <a:buChar char="•"/>
              <a:defRPr/>
            </a:pPr>
            <a:r>
              <a:rPr lang="en-US" sz="1500" spc="-1" dirty="0" smtClean="0">
                <a:solidFill>
                  <a:srgbClr val="000000"/>
                </a:solidFill>
                <a:latin typeface="Times New Roman" panose="02020603050405020304" pitchFamily="18" charset="0"/>
                <a:ea typeface="Calibri"/>
                <a:cs typeface="Times New Roman" panose="02020603050405020304" pitchFamily="18" charset="0"/>
              </a:rPr>
              <a:t>ASP.NET </a:t>
            </a:r>
            <a:r>
              <a:rPr lang="en-US" sz="1500" spc="-1" dirty="0">
                <a:solidFill>
                  <a:srgbClr val="000000"/>
                </a:solidFill>
                <a:latin typeface="Times New Roman" panose="02020603050405020304" pitchFamily="18" charset="0"/>
                <a:ea typeface="Calibri"/>
                <a:cs typeface="Times New Roman" panose="02020603050405020304" pitchFamily="18" charset="0"/>
              </a:rPr>
              <a:t>Core 8 selected for </a:t>
            </a:r>
            <a:r>
              <a:rPr lang="en-US" sz="1500" spc="-1" dirty="0" smtClean="0">
                <a:solidFill>
                  <a:srgbClr val="000000"/>
                </a:solidFill>
                <a:latin typeface="Times New Roman" panose="02020603050405020304" pitchFamily="18" charset="0"/>
                <a:ea typeface="Calibri"/>
                <a:cs typeface="Times New Roman" panose="02020603050405020304" pitchFamily="18" charset="0"/>
              </a:rPr>
              <a:t>backend; </a:t>
            </a:r>
            <a:r>
              <a:rPr lang="en-US" sz="1500" spc="-1" dirty="0">
                <a:solidFill>
                  <a:srgbClr val="000000"/>
                </a:solidFill>
                <a:latin typeface="Times New Roman" panose="02020603050405020304" pitchFamily="18" charset="0"/>
                <a:ea typeface="Calibri"/>
                <a:cs typeface="Times New Roman" panose="02020603050405020304" pitchFamily="18" charset="0"/>
              </a:rPr>
              <a:t>Provided high performance and secure RESTful API development</a:t>
            </a:r>
            <a:r>
              <a:rPr lang="en-US" sz="1500" spc="-1" dirty="0" smtClean="0">
                <a:solidFill>
                  <a:srgbClr val="000000"/>
                </a:solidFill>
                <a:latin typeface="Times New Roman" panose="02020603050405020304" pitchFamily="18" charset="0"/>
                <a:ea typeface="Calibri"/>
                <a:cs typeface="Times New Roman" panose="02020603050405020304" pitchFamily="18" charset="0"/>
              </a:rPr>
              <a:t>.</a:t>
            </a:r>
          </a:p>
          <a:p>
            <a:pPr marL="285750" indent="-285750" algn="just">
              <a:lnSpc>
                <a:spcPct val="100000"/>
              </a:lnSpc>
              <a:buFont typeface="Arial" panose="020B0604020202020204" pitchFamily="34" charset="0"/>
              <a:buChar char="•"/>
              <a:defRPr/>
            </a:pPr>
            <a:r>
              <a:rPr lang="en-US" sz="1500" spc="-1" dirty="0" smtClean="0">
                <a:solidFill>
                  <a:srgbClr val="000000"/>
                </a:solidFill>
                <a:latin typeface="Times New Roman" panose="02020603050405020304" pitchFamily="18" charset="0"/>
                <a:ea typeface="Calibri"/>
                <a:cs typeface="Times New Roman" panose="02020603050405020304" pitchFamily="18" charset="0"/>
              </a:rPr>
              <a:t>MySQL </a:t>
            </a:r>
            <a:r>
              <a:rPr lang="en-US" sz="1500" spc="-1" dirty="0">
                <a:solidFill>
                  <a:srgbClr val="000000"/>
                </a:solidFill>
                <a:latin typeface="Times New Roman" panose="02020603050405020304" pitchFamily="18" charset="0"/>
                <a:ea typeface="Calibri"/>
                <a:cs typeface="Times New Roman" panose="02020603050405020304" pitchFamily="18" charset="0"/>
              </a:rPr>
              <a:t>chosen for structured, normalized asset </a:t>
            </a:r>
            <a:r>
              <a:rPr lang="en-US" sz="1500" spc="-1" dirty="0" smtClean="0">
                <a:solidFill>
                  <a:srgbClr val="000000"/>
                </a:solidFill>
                <a:latin typeface="Times New Roman" panose="02020603050405020304" pitchFamily="18" charset="0"/>
                <a:ea typeface="Calibri"/>
                <a:cs typeface="Times New Roman" panose="02020603050405020304" pitchFamily="18" charset="0"/>
              </a:rPr>
              <a:t>data; Ensured </a:t>
            </a:r>
            <a:r>
              <a:rPr lang="en-US" sz="1500" spc="-1" dirty="0">
                <a:solidFill>
                  <a:srgbClr val="000000"/>
                </a:solidFill>
                <a:latin typeface="Times New Roman" panose="02020603050405020304" pitchFamily="18" charset="0"/>
                <a:ea typeface="Calibri"/>
                <a:cs typeface="Times New Roman" panose="02020603050405020304" pitchFamily="18" charset="0"/>
              </a:rPr>
              <a:t>data integrity and easier reporting</a:t>
            </a:r>
            <a:r>
              <a:rPr lang="en-US" sz="1500" spc="-1" dirty="0" smtClean="0">
                <a:solidFill>
                  <a:srgbClr val="000000"/>
                </a:solidFill>
                <a:latin typeface="Times New Roman" panose="02020603050405020304" pitchFamily="18" charset="0"/>
                <a:ea typeface="Calibri"/>
                <a:cs typeface="Times New Roman" panose="02020603050405020304" pitchFamily="18" charset="0"/>
              </a:rPr>
              <a:t>.</a:t>
            </a:r>
          </a:p>
          <a:p>
            <a:pPr marL="285750" indent="-285750" algn="just">
              <a:lnSpc>
                <a:spcPct val="100000"/>
              </a:lnSpc>
              <a:buFont typeface="Arial" panose="020B0604020202020204" pitchFamily="34" charset="0"/>
              <a:buChar char="•"/>
              <a:defRPr/>
            </a:pPr>
            <a:r>
              <a:rPr lang="en-US" sz="1500" spc="-1" dirty="0" smtClean="0">
                <a:solidFill>
                  <a:srgbClr val="000000"/>
                </a:solidFill>
                <a:latin typeface="Times New Roman" panose="02020603050405020304" pitchFamily="18" charset="0"/>
                <a:ea typeface="Calibri"/>
                <a:cs typeface="Times New Roman" panose="02020603050405020304" pitchFamily="18" charset="0"/>
              </a:rPr>
              <a:t>JWT </a:t>
            </a:r>
            <a:r>
              <a:rPr lang="en-US" sz="1500" spc="-1" dirty="0">
                <a:solidFill>
                  <a:srgbClr val="000000"/>
                </a:solidFill>
                <a:latin typeface="Times New Roman" panose="02020603050405020304" pitchFamily="18" charset="0"/>
                <a:ea typeface="Calibri"/>
                <a:cs typeface="Times New Roman" panose="02020603050405020304" pitchFamily="18" charset="0"/>
              </a:rPr>
              <a:t>Authentication </a:t>
            </a:r>
            <a:r>
              <a:rPr lang="en-US" sz="1500" spc="-1" dirty="0" smtClean="0">
                <a:solidFill>
                  <a:srgbClr val="000000"/>
                </a:solidFill>
                <a:latin typeface="Times New Roman" panose="02020603050405020304" pitchFamily="18" charset="0"/>
                <a:ea typeface="Calibri"/>
                <a:cs typeface="Times New Roman" panose="02020603050405020304" pitchFamily="18" charset="0"/>
              </a:rPr>
              <a:t>implemented; </a:t>
            </a:r>
            <a:r>
              <a:rPr lang="en-US" sz="1500" spc="-1" dirty="0">
                <a:solidFill>
                  <a:srgbClr val="000000"/>
                </a:solidFill>
                <a:latin typeface="Times New Roman" panose="02020603050405020304" pitchFamily="18" charset="0"/>
                <a:ea typeface="Calibri"/>
                <a:cs typeface="Times New Roman" panose="02020603050405020304" pitchFamily="18" charset="0"/>
              </a:rPr>
              <a:t>Enabled secure, scalable, role-based access control</a:t>
            </a:r>
            <a:r>
              <a:rPr lang="en-US" sz="1500" spc="-1" dirty="0" smtClean="0">
                <a:solidFill>
                  <a:srgbClr val="000000"/>
                </a:solidFill>
                <a:latin typeface="Times New Roman" panose="02020603050405020304" pitchFamily="18" charset="0"/>
                <a:ea typeface="Calibri"/>
                <a:cs typeface="Times New Roman" panose="02020603050405020304" pitchFamily="18" charset="0"/>
              </a:rPr>
              <a:t>.</a:t>
            </a:r>
          </a:p>
          <a:p>
            <a:pPr marL="285750" indent="-285750" algn="just">
              <a:lnSpc>
                <a:spcPct val="100000"/>
              </a:lnSpc>
              <a:buFont typeface="Arial" panose="020B0604020202020204" pitchFamily="34" charset="0"/>
              <a:buChar char="•"/>
              <a:defRPr/>
            </a:pPr>
            <a:r>
              <a:rPr lang="en-US" sz="1500" spc="-1" dirty="0" err="1" smtClean="0">
                <a:solidFill>
                  <a:srgbClr val="000000"/>
                </a:solidFill>
                <a:latin typeface="Times New Roman" panose="02020603050405020304" pitchFamily="18" charset="0"/>
                <a:ea typeface="Calibri"/>
                <a:cs typeface="Times New Roman" panose="02020603050405020304" pitchFamily="18" charset="0"/>
              </a:rPr>
              <a:t>Cloudinary</a:t>
            </a:r>
            <a:r>
              <a:rPr lang="en-US" sz="1500" spc="-1" dirty="0" smtClean="0">
                <a:solidFill>
                  <a:srgbClr val="000000"/>
                </a:solidFill>
                <a:latin typeface="Times New Roman" panose="02020603050405020304" pitchFamily="18" charset="0"/>
                <a:ea typeface="Calibri"/>
                <a:cs typeface="Times New Roman" panose="02020603050405020304" pitchFamily="18" charset="0"/>
              </a:rPr>
              <a:t> </a:t>
            </a:r>
            <a:r>
              <a:rPr lang="en-US" sz="1500" spc="-1" dirty="0">
                <a:solidFill>
                  <a:srgbClr val="000000"/>
                </a:solidFill>
                <a:latin typeface="Times New Roman" panose="02020603050405020304" pitchFamily="18" charset="0"/>
                <a:ea typeface="Calibri"/>
                <a:cs typeface="Times New Roman" panose="02020603050405020304" pitchFamily="18" charset="0"/>
              </a:rPr>
              <a:t>used for media </a:t>
            </a:r>
            <a:r>
              <a:rPr lang="en-US" sz="1500" spc="-1" dirty="0" smtClean="0">
                <a:solidFill>
                  <a:srgbClr val="000000"/>
                </a:solidFill>
                <a:latin typeface="Times New Roman" panose="02020603050405020304" pitchFamily="18" charset="0"/>
                <a:ea typeface="Calibri"/>
                <a:cs typeface="Times New Roman" panose="02020603050405020304" pitchFamily="18" charset="0"/>
              </a:rPr>
              <a:t>storage; </a:t>
            </a:r>
            <a:r>
              <a:rPr lang="en-US" sz="1500" spc="-1" dirty="0">
                <a:solidFill>
                  <a:srgbClr val="000000"/>
                </a:solidFill>
                <a:latin typeface="Times New Roman" panose="02020603050405020304" pitchFamily="18" charset="0"/>
                <a:ea typeface="Calibri"/>
                <a:cs typeface="Times New Roman" panose="02020603050405020304" pitchFamily="18" charset="0"/>
              </a:rPr>
              <a:t>Simplified handling of images, videos, and documents in the </a:t>
            </a:r>
            <a:r>
              <a:rPr lang="en-US" sz="1500" spc="-1" dirty="0" smtClean="0">
                <a:solidFill>
                  <a:srgbClr val="000000"/>
                </a:solidFill>
                <a:latin typeface="Times New Roman" panose="02020603050405020304" pitchFamily="18" charset="0"/>
                <a:ea typeface="Calibri"/>
                <a:cs typeface="Times New Roman" panose="02020603050405020304" pitchFamily="18" charset="0"/>
              </a:rPr>
              <a:t>cloud.</a:t>
            </a:r>
          </a:p>
          <a:p>
            <a:pPr marL="285750" indent="-285750" algn="just">
              <a:lnSpc>
                <a:spcPct val="100000"/>
              </a:lnSpc>
              <a:buFont typeface="Arial" panose="020B0604020202020204" pitchFamily="34" charset="0"/>
              <a:buChar char="•"/>
              <a:defRPr/>
            </a:pPr>
            <a:r>
              <a:rPr lang="en-US" sz="1500" spc="-1" dirty="0" smtClean="0">
                <a:solidFill>
                  <a:srgbClr val="000000"/>
                </a:solidFill>
                <a:latin typeface="Times New Roman" panose="02020603050405020304" pitchFamily="18" charset="0"/>
                <a:ea typeface="Calibri"/>
                <a:cs typeface="Times New Roman" panose="02020603050405020304" pitchFamily="18" charset="0"/>
              </a:rPr>
              <a:t>Repository </a:t>
            </a:r>
            <a:r>
              <a:rPr lang="en-US" sz="1500" spc="-1" dirty="0">
                <a:solidFill>
                  <a:srgbClr val="000000"/>
                </a:solidFill>
                <a:latin typeface="Times New Roman" panose="02020603050405020304" pitchFamily="18" charset="0"/>
                <a:ea typeface="Calibri"/>
                <a:cs typeface="Times New Roman" panose="02020603050405020304" pitchFamily="18" charset="0"/>
              </a:rPr>
              <a:t>Pattern adopted in </a:t>
            </a:r>
            <a:r>
              <a:rPr lang="en-US" sz="1500" spc="-1" dirty="0" smtClean="0">
                <a:solidFill>
                  <a:srgbClr val="000000"/>
                </a:solidFill>
                <a:latin typeface="Times New Roman" panose="02020603050405020304" pitchFamily="18" charset="0"/>
                <a:ea typeface="Calibri"/>
                <a:cs typeface="Times New Roman" panose="02020603050405020304" pitchFamily="18" charset="0"/>
              </a:rPr>
              <a:t>backend; Improved </a:t>
            </a:r>
            <a:r>
              <a:rPr lang="en-US" sz="1500" spc="-1" dirty="0">
                <a:solidFill>
                  <a:srgbClr val="000000"/>
                </a:solidFill>
                <a:latin typeface="Times New Roman" panose="02020603050405020304" pitchFamily="18" charset="0"/>
                <a:ea typeface="Calibri"/>
                <a:cs typeface="Times New Roman" panose="02020603050405020304" pitchFamily="18" charset="0"/>
              </a:rPr>
              <a:t>code maintainability and separation of concerns.</a:t>
            </a:r>
            <a:endParaRPr sz="1500" b="0" strike="noStrike" spc="-1" dirty="0">
              <a:latin typeface="Times New Roman" panose="02020603050405020304" pitchFamily="18" charset="0"/>
              <a:cs typeface="Times New Roman" panose="02020603050405020304" pitchFamily="18" charset="0"/>
            </a:endParaRPr>
          </a:p>
        </p:txBody>
      </p:sp>
      <p:sp>
        <p:nvSpPr>
          <p:cNvPr id="59" name="CustomShape 13"/>
          <p:cNvSpPr/>
          <p:nvPr/>
        </p:nvSpPr>
        <p:spPr bwMode="auto">
          <a:xfrm>
            <a:off x="255207" y="14197651"/>
            <a:ext cx="10487777" cy="38062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dirty="0">
                <a:solidFill>
                  <a:srgbClr val="FFFFFF"/>
                </a:solidFill>
                <a:latin typeface="Calibri"/>
                <a:ea typeface="Arial"/>
              </a:rPr>
              <a:t>Discussion</a:t>
            </a:r>
            <a:endParaRPr sz="2000" b="0" strike="noStrike" spc="-1" dirty="0">
              <a:latin typeface="Arial"/>
            </a:endParaRPr>
          </a:p>
        </p:txBody>
      </p:sp>
      <p:sp>
        <p:nvSpPr>
          <p:cNvPr id="61" name="CustomShape 15"/>
          <p:cNvSpPr/>
          <p:nvPr/>
        </p:nvSpPr>
        <p:spPr bwMode="auto">
          <a:xfrm>
            <a:off x="270700" y="16330916"/>
            <a:ext cx="10472284" cy="38147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dirty="0">
                <a:solidFill>
                  <a:srgbClr val="FFFFFF"/>
                </a:solidFill>
                <a:latin typeface="Calibri"/>
                <a:ea typeface="Arial"/>
              </a:rPr>
              <a:t>Results</a:t>
            </a:r>
            <a:endParaRPr sz="2000" b="0" strike="noStrike" spc="-1" dirty="0">
              <a:latin typeface="Arial"/>
            </a:endParaRPr>
          </a:p>
        </p:txBody>
      </p:sp>
      <p:sp>
        <p:nvSpPr>
          <p:cNvPr id="70" name="CustomShape 21"/>
          <p:cNvSpPr/>
          <p:nvPr/>
        </p:nvSpPr>
        <p:spPr bwMode="auto">
          <a:xfrm>
            <a:off x="5592289" y="14453490"/>
            <a:ext cx="57780" cy="326507"/>
          </a:xfrm>
          <a:prstGeom prst="rect">
            <a:avLst/>
          </a:prstGeom>
          <a:noFill/>
          <a:ln>
            <a:noFill/>
          </a:ln>
        </p:spPr>
        <p:style>
          <a:lnRef idx="0">
            <a:scrgbClr r="0" g="0" b="0"/>
          </a:lnRef>
          <a:fillRef idx="0">
            <a:scrgbClr r="0" g="0" b="0"/>
          </a:fillRef>
          <a:effectRef idx="0">
            <a:scrgbClr r="0" g="0" b="0"/>
          </a:effectRef>
          <a:fontRef idx="minor"/>
        </p:style>
      </p:sp>
      <p:pic>
        <p:nvPicPr>
          <p:cNvPr id="71" name="Picture 70"/>
          <p:cNvPicPr/>
          <p:nvPr/>
        </p:nvPicPr>
        <p:blipFill>
          <a:blip r:embed="rId2"/>
          <a:stretch/>
        </p:blipFill>
        <p:spPr bwMode="auto">
          <a:xfrm>
            <a:off x="247320" y="683758"/>
            <a:ext cx="2274840" cy="2342361"/>
          </a:xfrm>
          <a:prstGeom prst="rect">
            <a:avLst/>
          </a:prstGeom>
          <a:ln>
            <a:noFill/>
          </a:ln>
        </p:spPr>
      </p:pic>
      <p:sp>
        <p:nvSpPr>
          <p:cNvPr id="72" name="CustomShape 22"/>
          <p:cNvSpPr/>
          <p:nvPr/>
        </p:nvSpPr>
        <p:spPr bwMode="auto">
          <a:xfrm>
            <a:off x="2650940" y="1698487"/>
            <a:ext cx="2923021" cy="861774"/>
          </a:xfrm>
          <a:prstGeom prst="rect">
            <a:avLst/>
          </a:prstGeom>
          <a:noFill/>
          <a:ln>
            <a:noFill/>
          </a:ln>
        </p:spPr>
        <p:style>
          <a:lnRef idx="0">
            <a:scrgbClr r="0" g="0" b="0"/>
          </a:lnRef>
          <a:fillRef idx="0">
            <a:scrgbClr r="0" g="0" b="0"/>
          </a:fillRef>
          <a:effectRef idx="0">
            <a:scrgbClr r="0" g="0" b="0"/>
          </a:effectRef>
          <a:fontRef idx="minor"/>
        </p:style>
        <p:txBody>
          <a:bodyPr wrap="square">
            <a:spAutoFit/>
          </a:bodyPr>
          <a:lstStyle/>
          <a:p>
            <a:pPr>
              <a:lnSpc>
                <a:spcPct val="100000"/>
              </a:lnSpc>
              <a:defRPr/>
            </a:pPr>
            <a:r>
              <a:rPr lang="en-US" sz="5000" b="0" strike="noStrike" spc="-1" dirty="0" smtClean="0">
                <a:solidFill>
                  <a:srgbClr val="FFFFFF"/>
                </a:solidFill>
                <a:latin typeface="Calibri"/>
                <a:ea typeface="Arial"/>
              </a:rPr>
              <a:t>F24BS042</a:t>
            </a:r>
            <a:endParaRPr sz="5000" b="0" strike="noStrike" spc="-1" dirty="0">
              <a:latin typeface="Arial"/>
            </a:endParaRPr>
          </a:p>
        </p:txBody>
      </p:sp>
      <p:sp>
        <p:nvSpPr>
          <p:cNvPr id="73" name="CustomShape 23"/>
          <p:cNvSpPr/>
          <p:nvPr/>
        </p:nvSpPr>
        <p:spPr bwMode="auto">
          <a:xfrm>
            <a:off x="365759" y="26694707"/>
            <a:ext cx="10367283" cy="599801"/>
          </a:xfrm>
          <a:prstGeom prst="rect">
            <a:avLst/>
          </a:prstGeom>
          <a:noFill/>
          <a:ln>
            <a:noFill/>
          </a:ln>
        </p:spPr>
        <p:style>
          <a:lnRef idx="0">
            <a:scrgbClr r="0" g="0" b="0"/>
          </a:lnRef>
          <a:fillRef idx="0">
            <a:scrgbClr r="0" g="0" b="0"/>
          </a:fillRef>
          <a:effectRef idx="0">
            <a:scrgbClr r="0" g="0" b="0"/>
          </a:effectRef>
          <a:fontRef idx="minor"/>
        </p:style>
        <p:txBody>
          <a:bodyPr wrap="square" lIns="68400" tIns="68400" rIns="68400" bIns="68400">
            <a:spAutoFit/>
          </a:bodyPr>
          <a:lstStyle/>
          <a:p>
            <a:pPr marL="342720" indent="-342360">
              <a:lnSpc>
                <a:spcPct val="100000"/>
              </a:lnSpc>
              <a:buClr>
                <a:srgbClr val="000000"/>
              </a:buClr>
              <a:buFont typeface="Calibri Light"/>
              <a:buAutoNum type="arabicPeriod"/>
              <a:defRPr/>
            </a:pPr>
            <a:r>
              <a:rPr lang="en-US" sz="1000" spc="-1" dirty="0" smtClean="0">
                <a:solidFill>
                  <a:srgbClr val="000000"/>
                </a:solidFill>
                <a:latin typeface="Calibri"/>
                <a:ea typeface="Arial"/>
              </a:rPr>
              <a:t>“</a:t>
            </a:r>
            <a:r>
              <a:rPr lang="en-US" sz="1000" spc="-1" dirty="0">
                <a:solidFill>
                  <a:srgbClr val="000000"/>
                </a:solidFill>
                <a:latin typeface="Calibri"/>
                <a:ea typeface="Arial"/>
              </a:rPr>
              <a:t>Ralph3 Documentation,” *Ralph3 Official Site*. [Online]. Available: https://ralph3.readthedocs.io/. [Accessed: 20-Jan-2024].</a:t>
            </a:r>
            <a:endParaRPr sz="1000" b="0" strike="noStrike" spc="-1" dirty="0">
              <a:latin typeface="Arial"/>
            </a:endParaRPr>
          </a:p>
          <a:p>
            <a:pPr marL="342720" indent="-342360">
              <a:lnSpc>
                <a:spcPct val="100000"/>
              </a:lnSpc>
              <a:buClr>
                <a:srgbClr val="000000"/>
              </a:buClr>
              <a:buFont typeface="Calibri Light"/>
              <a:buAutoNum type="arabicPeriod"/>
              <a:defRPr/>
            </a:pPr>
            <a:r>
              <a:rPr lang="en-US" sz="1000" b="0" strike="noStrike" spc="-1" dirty="0">
                <a:solidFill>
                  <a:srgbClr val="000000"/>
                </a:solidFill>
                <a:latin typeface="Calibri"/>
                <a:ea typeface="Arial"/>
              </a:rPr>
              <a:t> </a:t>
            </a:r>
            <a:r>
              <a:rPr lang="en-GB" sz="1000" spc="-1" dirty="0">
                <a:solidFill>
                  <a:srgbClr val="000000"/>
                </a:solidFill>
                <a:latin typeface="Calibri"/>
                <a:ea typeface="Arial"/>
              </a:rPr>
              <a:t>“Snipe-IT Asset Management,” *Snipe-IT Official Documentation*. [Online]. Available: https://snipe-it.readme.io/. [Accessed: 20-Jan-2024].</a:t>
            </a:r>
            <a:endParaRPr sz="1000" b="0" strike="noStrike" spc="-1" dirty="0">
              <a:latin typeface="Arial"/>
            </a:endParaRPr>
          </a:p>
          <a:p>
            <a:pPr marL="342720" indent="-342360">
              <a:lnSpc>
                <a:spcPct val="100000"/>
              </a:lnSpc>
              <a:buClr>
                <a:srgbClr val="000000"/>
              </a:buClr>
              <a:buFont typeface="Calibri Light"/>
              <a:buAutoNum type="arabicPeriod"/>
              <a:defRPr/>
            </a:pPr>
            <a:r>
              <a:rPr lang="en-US" sz="1000" b="0" strike="noStrike" spc="-1" dirty="0">
                <a:solidFill>
                  <a:srgbClr val="000000"/>
                </a:solidFill>
                <a:latin typeface="Calibri"/>
                <a:ea typeface="Arial"/>
              </a:rPr>
              <a:t> </a:t>
            </a:r>
            <a:r>
              <a:rPr lang="en-US" sz="1000" b="0" strike="noStrike" spc="-1" dirty="0" smtClean="0">
                <a:solidFill>
                  <a:srgbClr val="000000"/>
                </a:solidFill>
                <a:latin typeface="Calibri"/>
                <a:ea typeface="Arial"/>
              </a:rPr>
              <a:t>  </a:t>
            </a:r>
            <a:r>
              <a:rPr lang="en-GB" sz="1000" spc="-1" dirty="0">
                <a:solidFill>
                  <a:srgbClr val="000000"/>
                </a:solidFill>
                <a:latin typeface="Calibri"/>
                <a:ea typeface="Arial"/>
              </a:rPr>
              <a:t>“Asset Tiger Review,” *Asset Tiger Blog*. [Online]. Available: https://www.assettiger.com/blog/. [Accessed: 19-Jan-2024].</a:t>
            </a:r>
            <a:endParaRPr sz="1000" b="0" strike="noStrike" spc="-1" dirty="0">
              <a:latin typeface="Arial"/>
            </a:endParaRPr>
          </a:p>
        </p:txBody>
      </p:sp>
      <p:sp>
        <p:nvSpPr>
          <p:cNvPr id="74" name="CustomShape 24"/>
          <p:cNvSpPr/>
          <p:nvPr/>
        </p:nvSpPr>
        <p:spPr bwMode="auto">
          <a:xfrm>
            <a:off x="7214593" y="18202840"/>
            <a:ext cx="3518449" cy="3455509"/>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wrap="square" lIns="137160" tIns="137160" rIns="137160" bIns="137160">
            <a:spAutoFit/>
          </a:bodyPr>
          <a:lstStyle/>
          <a:p>
            <a:pPr algn="just"/>
            <a:r>
              <a:rPr lang="en-GB" sz="1600" dirty="0" err="1"/>
              <a:t>AssetIn</a:t>
            </a:r>
            <a:r>
              <a:rPr lang="en-GB" sz="1600" dirty="0"/>
              <a:t> delivers a smart, scalable solution to modern asset management challenges by integrating real-time tracking, predictive analytics, and vendor coordination into a single cloud-based platform. Through thoughtful design choices and proven technologies, the system enhances efficiency, reduces operational costs, and supports informed decision-making for organizations of all sizes.</a:t>
            </a:r>
          </a:p>
        </p:txBody>
      </p:sp>
      <p:sp>
        <p:nvSpPr>
          <p:cNvPr id="75" name="CustomShape 25"/>
          <p:cNvSpPr/>
          <p:nvPr/>
        </p:nvSpPr>
        <p:spPr bwMode="auto">
          <a:xfrm>
            <a:off x="7214593" y="17791102"/>
            <a:ext cx="3528392" cy="381471"/>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p:style>
        <p:txBody>
          <a:bodyPr lIns="68400" tIns="34200" rIns="68400" bIns="34200" anchor="ctr">
            <a:noAutofit/>
          </a:bodyPr>
          <a:lstStyle/>
          <a:p>
            <a:pPr algn="ctr">
              <a:lnSpc>
                <a:spcPct val="100000"/>
              </a:lnSpc>
              <a:defRPr/>
            </a:pPr>
            <a:r>
              <a:rPr lang="en-US" sz="2000" b="1" strike="noStrike" spc="-1" dirty="0">
                <a:solidFill>
                  <a:srgbClr val="FFFFFF"/>
                </a:solidFill>
                <a:latin typeface="Calibri"/>
                <a:ea typeface="Arial"/>
              </a:rPr>
              <a:t>Conclusion</a:t>
            </a:r>
            <a:endParaRPr sz="2000" b="0" strike="noStrike" spc="-1" dirty="0">
              <a:latin typeface="Arial"/>
            </a:endParaRPr>
          </a:p>
        </p:txBody>
      </p:sp>
      <p:sp>
        <p:nvSpPr>
          <p:cNvPr id="1247752652" name="CustomShape 17"/>
          <p:cNvSpPr/>
          <p:nvPr/>
        </p:nvSpPr>
        <p:spPr bwMode="auto">
          <a:xfrm>
            <a:off x="8190628" y="13897228"/>
            <a:ext cx="2057059" cy="253734"/>
          </a:xfrm>
          <a:prstGeom prst="rect">
            <a:avLst/>
          </a:prstGeom>
          <a:noFill/>
          <a:ln>
            <a:noFill/>
          </a:ln>
        </p:spPr>
        <p:style>
          <a:lnRef idx="0">
            <a:scrgbClr r="0" g="0" b="0"/>
          </a:lnRef>
          <a:fillRef idx="0">
            <a:scrgbClr r="0" g="0" b="0"/>
          </a:fillRef>
          <a:effectRef idx="0">
            <a:scrgbClr r="0" g="0" b="0"/>
          </a:effectRef>
          <a:fontRef idx="minor"/>
        </p:style>
        <p:txBody>
          <a:bodyPr wrap="none" lIns="68400" tIns="34200" rIns="68400" bIns="34200">
            <a:spAutoFit/>
          </a:bodyPr>
          <a:lstStyle/>
          <a:p>
            <a:pPr>
              <a:lnSpc>
                <a:spcPct val="100000"/>
              </a:lnSpc>
              <a:defRPr/>
            </a:pPr>
            <a:r>
              <a:rPr lang="en-US" sz="1200" b="1" strike="noStrike" spc="0" dirty="0">
                <a:solidFill>
                  <a:srgbClr val="000000"/>
                </a:solidFill>
                <a:latin typeface="Calibri"/>
                <a:ea typeface="Arial"/>
              </a:rPr>
              <a:t>Figure 1.</a:t>
            </a:r>
            <a:r>
              <a:rPr lang="en-US" sz="1200" b="0" strike="noStrike" spc="0" dirty="0">
                <a:solidFill>
                  <a:srgbClr val="000000"/>
                </a:solidFill>
                <a:latin typeface="Calibri"/>
                <a:ea typeface="Arial"/>
              </a:rPr>
              <a:t> </a:t>
            </a:r>
            <a:r>
              <a:rPr lang="en-US" sz="1200" b="0" strike="noStrike" spc="0" dirty="0" smtClean="0">
                <a:solidFill>
                  <a:srgbClr val="000000"/>
                </a:solidFill>
                <a:latin typeface="Calibri"/>
                <a:ea typeface="Arial"/>
              </a:rPr>
              <a:t>Component Diagram.</a:t>
            </a:r>
            <a:endParaRPr sz="1200" b="0" strike="noStrike" spc="0" dirty="0">
              <a:latin typeface="Arial"/>
            </a:endParaRPr>
          </a:p>
        </p:txBody>
      </p:sp>
      <p:pic>
        <p:nvPicPr>
          <p:cNvPr id="31" name="Picture 3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79194" y="10125236"/>
            <a:ext cx="2563790" cy="3744898"/>
          </a:xfrm>
          <a:prstGeom prst="rect">
            <a:avLst/>
          </a:prstGeom>
          <a:noFill/>
          <a:ln>
            <a:noFill/>
          </a:ln>
        </p:spPr>
      </p:pic>
      <p:graphicFrame>
        <p:nvGraphicFramePr>
          <p:cNvPr id="2" name="Table 1"/>
          <p:cNvGraphicFramePr>
            <a:graphicFrameLocks noGrp="1"/>
          </p:cNvGraphicFramePr>
          <p:nvPr>
            <p:extLst>
              <p:ext uri="{D42A27DB-BD31-4B8C-83A1-F6EECF244321}">
                <p14:modId xmlns:p14="http://schemas.microsoft.com/office/powerpoint/2010/main" val="1082097941"/>
              </p:ext>
            </p:extLst>
          </p:nvPr>
        </p:nvGraphicFramePr>
        <p:xfrm>
          <a:off x="352733" y="10666058"/>
          <a:ext cx="7568913" cy="1920240"/>
        </p:xfrm>
        <a:graphic>
          <a:graphicData uri="http://schemas.openxmlformats.org/drawingml/2006/table">
            <a:tbl>
              <a:tblPr firstRow="1" bandRow="1">
                <a:tableStyleId>{5940675A-B579-460E-94D1-54222C63F5DA}</a:tableStyleId>
              </a:tblPr>
              <a:tblGrid>
                <a:gridCol w="3795626">
                  <a:extLst>
                    <a:ext uri="{9D8B030D-6E8A-4147-A177-3AD203B41FA5}">
                      <a16:colId xmlns:a16="http://schemas.microsoft.com/office/drawing/2014/main" val="2712204311"/>
                    </a:ext>
                  </a:extLst>
                </a:gridCol>
                <a:gridCol w="3773287">
                  <a:extLst>
                    <a:ext uri="{9D8B030D-6E8A-4147-A177-3AD203B41FA5}">
                      <a16:colId xmlns:a16="http://schemas.microsoft.com/office/drawing/2014/main" val="2779922839"/>
                    </a:ext>
                  </a:extLst>
                </a:gridCol>
              </a:tblGrid>
              <a:tr h="1793792">
                <a:tc>
                  <a:txBody>
                    <a:bodyPr/>
                    <a:lstStyle/>
                    <a:p>
                      <a:pPr rtl="0" eaLnBrk="1" latinLnBrk="0" hangingPunct="1"/>
                      <a:r>
                        <a:rPr lang="en-US" sz="1500" b="1" u="none" kern="1200" dirty="0" smtClean="0">
                          <a:effectLst/>
                        </a:rPr>
                        <a:t>Technology Stack</a:t>
                      </a:r>
                      <a:endParaRPr lang="en-US" sz="1500" b="1" u="none" dirty="0" smtClean="0">
                        <a:effectLst/>
                      </a:endParaRPr>
                    </a:p>
                    <a:p>
                      <a:pPr rtl="0" eaLnBrk="1" latinLnBrk="0" hangingPunct="1"/>
                      <a:r>
                        <a:rPr lang="en-US" sz="1500" u="sng" kern="1200" dirty="0" smtClean="0">
                          <a:effectLst/>
                        </a:rPr>
                        <a:t>Frontend:</a:t>
                      </a:r>
                      <a:r>
                        <a:rPr lang="en-US" sz="1500" kern="1200" baseline="0" dirty="0" smtClean="0">
                          <a:effectLst/>
                        </a:rPr>
                        <a:t> </a:t>
                      </a:r>
                      <a:r>
                        <a:rPr lang="en-US" sz="1500" kern="1200" dirty="0" smtClean="0">
                          <a:effectLst/>
                        </a:rPr>
                        <a:t>Angular 18 </a:t>
                      </a:r>
                      <a:endParaRPr lang="en-US" sz="1500" dirty="0" smtClean="0">
                        <a:effectLst/>
                      </a:endParaRPr>
                    </a:p>
                    <a:p>
                      <a:pPr rtl="0" eaLnBrk="1" latinLnBrk="0" hangingPunct="1"/>
                      <a:r>
                        <a:rPr lang="en-US" sz="1500" u="sng" kern="1200" dirty="0" smtClean="0">
                          <a:effectLst/>
                        </a:rPr>
                        <a:t>Backend:</a:t>
                      </a:r>
                      <a:r>
                        <a:rPr lang="en-US" sz="1500" kern="1200" dirty="0" smtClean="0">
                          <a:effectLst/>
                        </a:rPr>
                        <a:t> ASP.NET Core 8</a:t>
                      </a:r>
                      <a:endParaRPr lang="en-US" sz="1500" dirty="0" smtClean="0">
                        <a:effectLst/>
                      </a:endParaRPr>
                    </a:p>
                    <a:p>
                      <a:pPr rtl="0" eaLnBrk="1" latinLnBrk="0" hangingPunct="1"/>
                      <a:r>
                        <a:rPr lang="en-US" sz="1500" u="sng" kern="1200" dirty="0" smtClean="0">
                          <a:effectLst/>
                        </a:rPr>
                        <a:t>Database:</a:t>
                      </a:r>
                      <a:r>
                        <a:rPr lang="en-US" sz="1500" kern="1200" dirty="0" smtClean="0">
                          <a:effectLst/>
                        </a:rPr>
                        <a:t> MySQL</a:t>
                      </a:r>
                      <a:endParaRPr lang="en-US" sz="1500" dirty="0" smtClean="0">
                        <a:effectLst/>
                      </a:endParaRPr>
                    </a:p>
                    <a:p>
                      <a:pPr rtl="0" eaLnBrk="1" latinLnBrk="0" hangingPunct="1"/>
                      <a:r>
                        <a:rPr lang="en-US" sz="1500" u="sng" kern="1200" dirty="0" smtClean="0">
                          <a:effectLst/>
                        </a:rPr>
                        <a:t>Authentication:</a:t>
                      </a:r>
                      <a:r>
                        <a:rPr lang="en-US" sz="1500" kern="1200" dirty="0" smtClean="0">
                          <a:effectLst/>
                        </a:rPr>
                        <a:t> JWT &amp; Identity Framework (RBAC)</a:t>
                      </a:r>
                      <a:endParaRPr lang="en-US" sz="1500" dirty="0" smtClean="0">
                        <a:effectLst/>
                      </a:endParaRPr>
                    </a:p>
                    <a:p>
                      <a:pPr rtl="0" eaLnBrk="1" latinLnBrk="0" hangingPunct="1"/>
                      <a:r>
                        <a:rPr lang="en-US" sz="1500" u="sng" kern="1200" dirty="0" smtClean="0">
                          <a:effectLst/>
                        </a:rPr>
                        <a:t>Cloud Media Storage:</a:t>
                      </a:r>
                      <a:r>
                        <a:rPr lang="en-US" sz="1500" kern="1200" dirty="0" smtClean="0">
                          <a:effectLst/>
                        </a:rPr>
                        <a:t> </a:t>
                      </a:r>
                      <a:r>
                        <a:rPr lang="en-US" sz="1500" kern="1200" dirty="0" err="1" smtClean="0">
                          <a:effectLst/>
                        </a:rPr>
                        <a:t>Cloudinary</a:t>
                      </a:r>
                      <a:endParaRPr lang="en-US" sz="1500" dirty="0" smtClean="0">
                        <a:effectLst/>
                      </a:endParaRPr>
                    </a:p>
                    <a:p>
                      <a:pPr rtl="0" eaLnBrk="1" latinLnBrk="0" hangingPunct="1"/>
                      <a:r>
                        <a:rPr lang="en-US" sz="1500" u="sng" kern="1200" dirty="0" smtClean="0">
                          <a:effectLst/>
                        </a:rPr>
                        <a:t>API Testing:</a:t>
                      </a:r>
                      <a:r>
                        <a:rPr lang="en-US" sz="1500" kern="1200" dirty="0" smtClean="0">
                          <a:effectLst/>
                        </a:rPr>
                        <a:t> Postman &amp; Swagger </a:t>
                      </a:r>
                      <a:endParaRPr lang="en-US" sz="1500" dirty="0" smtClean="0">
                        <a:effectLst/>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1" u="none" dirty="0" smtClean="0"/>
                        <a:t>Architecture &amp; Design</a:t>
                      </a:r>
                    </a:p>
                    <a:p>
                      <a:pPr marL="285750" indent="-285750">
                        <a:buFont typeface="Arial" panose="020B0604020202020204" pitchFamily="34" charset="0"/>
                        <a:buChar char="•"/>
                      </a:pPr>
                      <a:r>
                        <a:rPr lang="en-US" sz="1500" dirty="0" smtClean="0"/>
                        <a:t>Client-server architecture with secure REST communication</a:t>
                      </a:r>
                    </a:p>
                    <a:p>
                      <a:pPr marL="285750" indent="-285750">
                        <a:buFont typeface="Arial" panose="020B0604020202020204" pitchFamily="34" charset="0"/>
                        <a:buChar char="•"/>
                      </a:pPr>
                      <a:r>
                        <a:rPr lang="en-US" sz="1500" dirty="0" smtClean="0"/>
                        <a:t>Angular shared modules and .NET services for maintainability</a:t>
                      </a:r>
                    </a:p>
                    <a:p>
                      <a:pPr marL="285750" indent="-285750">
                        <a:buFont typeface="Arial" panose="020B0604020202020204" pitchFamily="34" charset="0"/>
                        <a:buChar char="•"/>
                      </a:pPr>
                      <a:r>
                        <a:rPr lang="en-US" sz="1500" dirty="0" smtClean="0"/>
                        <a:t>Singleton, Scoped, and Transient service lifecycles based on use</a:t>
                      </a:r>
                      <a:r>
                        <a:rPr lang="en-US" sz="1500" dirty="0" smtClean="0">
                          <a:latin typeface="Times New Roman" panose="02020603050405020304" pitchFamily="18" charset="0"/>
                          <a:cs typeface="Times New Roman" panose="02020603050405020304" pitchFamily="18" charset="0"/>
                        </a:rPr>
                        <a:t>.</a:t>
                      </a:r>
                      <a:endParaRPr lang="en-US" sz="15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1274479"/>
                  </a:ext>
                </a:extLst>
              </a:tr>
            </a:tbl>
          </a:graphicData>
        </a:graphic>
      </p:graphicFrame>
      <p:pic>
        <p:nvPicPr>
          <p:cNvPr id="32" name="Picture 3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319" y="17791102"/>
            <a:ext cx="6872453" cy="7582763"/>
          </a:xfrm>
          <a:prstGeom prst="rect">
            <a:avLst/>
          </a:prstGeom>
          <a:noFill/>
          <a:ln>
            <a:noFill/>
          </a:ln>
        </p:spPr>
      </p:pic>
      <p:sp>
        <p:nvSpPr>
          <p:cNvPr id="33" name="CustomShape 17"/>
          <p:cNvSpPr/>
          <p:nvPr/>
        </p:nvSpPr>
        <p:spPr bwMode="auto">
          <a:xfrm>
            <a:off x="2967569" y="25395340"/>
            <a:ext cx="1431952" cy="253734"/>
          </a:xfrm>
          <a:prstGeom prst="rect">
            <a:avLst/>
          </a:prstGeom>
          <a:noFill/>
          <a:ln>
            <a:noFill/>
          </a:ln>
        </p:spPr>
        <p:style>
          <a:lnRef idx="0">
            <a:scrgbClr r="0" g="0" b="0"/>
          </a:lnRef>
          <a:fillRef idx="0">
            <a:scrgbClr r="0" g="0" b="0"/>
          </a:fillRef>
          <a:effectRef idx="0">
            <a:scrgbClr r="0" g="0" b="0"/>
          </a:effectRef>
          <a:fontRef idx="minor"/>
        </p:style>
        <p:txBody>
          <a:bodyPr wrap="none" lIns="68400" tIns="34200" rIns="68400" bIns="34200">
            <a:spAutoFit/>
          </a:bodyPr>
          <a:lstStyle/>
          <a:p>
            <a:pPr>
              <a:lnSpc>
                <a:spcPct val="100000"/>
              </a:lnSpc>
              <a:defRPr/>
            </a:pPr>
            <a:r>
              <a:rPr lang="en-US" sz="1200" b="1" strike="noStrike" spc="0" dirty="0">
                <a:solidFill>
                  <a:srgbClr val="000000"/>
                </a:solidFill>
                <a:latin typeface="Calibri"/>
                <a:ea typeface="Arial"/>
              </a:rPr>
              <a:t>Figure </a:t>
            </a:r>
            <a:r>
              <a:rPr lang="en-US" sz="1200" b="1" strike="noStrike" spc="0" dirty="0" smtClean="0">
                <a:solidFill>
                  <a:srgbClr val="000000"/>
                </a:solidFill>
                <a:latin typeface="Calibri"/>
                <a:ea typeface="Arial"/>
              </a:rPr>
              <a:t>2.</a:t>
            </a:r>
            <a:r>
              <a:rPr lang="en-US" sz="1200" b="0" strike="noStrike" spc="0" dirty="0" smtClean="0">
                <a:solidFill>
                  <a:srgbClr val="000000"/>
                </a:solidFill>
                <a:latin typeface="Calibri"/>
                <a:ea typeface="Arial"/>
              </a:rPr>
              <a:t> Swim Lane.</a:t>
            </a:r>
            <a:endParaRPr sz="1200" b="0" strike="noStrike" spc="0" dirty="0">
              <a:latin typeface="Arial"/>
            </a:endParaRPr>
          </a:p>
        </p:txBody>
      </p:sp>
      <p:sp>
        <p:nvSpPr>
          <p:cNvPr id="35" name="CustomShape 1"/>
          <p:cNvSpPr/>
          <p:nvPr/>
        </p:nvSpPr>
        <p:spPr bwMode="auto">
          <a:xfrm>
            <a:off x="247320" y="4204280"/>
            <a:ext cx="10495664" cy="3508653"/>
          </a:xfrm>
          <a:prstGeom prst="rect">
            <a:avLst/>
          </a:prstGeom>
          <a:solidFill>
            <a:schemeClr val="bg1"/>
          </a:solidFill>
          <a:ln w="12600">
            <a:solidFill>
              <a:schemeClr val="accent1">
                <a:lumMod val="75000"/>
              </a:schemeClr>
            </a:solidFill>
            <a:round/>
          </a:ln>
        </p:spPr>
        <p:style>
          <a:lnRef idx="0">
            <a:scrgbClr r="0" g="0" b="0"/>
          </a:lnRef>
          <a:fillRef idx="0">
            <a:scrgbClr r="0" g="0" b="0"/>
          </a:fillRef>
          <a:effectRef idx="0">
            <a:scrgbClr r="0" g="0" b="0"/>
          </a:effectRef>
          <a:fontRef idx="minor"/>
        </p:style>
        <p:txBody>
          <a:bodyPr wrap="square" lIns="137160" tIns="137160" rIns="137160" bIns="137160">
            <a:spAutoFit/>
          </a:bodyPr>
          <a:lstStyle/>
          <a:p>
            <a:pPr algn="just"/>
            <a:r>
              <a:rPr lang="en-GB" sz="1500" dirty="0"/>
              <a:t>Asset management plays an important role in organizations to stay operationally efficient but existing tools </a:t>
            </a:r>
            <a:r>
              <a:rPr lang="en-GB" sz="1500" dirty="0" smtClean="0"/>
              <a:t>have fragmented </a:t>
            </a:r>
            <a:r>
              <a:rPr lang="en-GB" sz="1500" dirty="0"/>
              <a:t>systems, poor usability, and lack of scalability. Such inefficiencies cause cost increment, </a:t>
            </a:r>
            <a:r>
              <a:rPr lang="en-GB" sz="1500" dirty="0" smtClean="0"/>
              <a:t>low utilization </a:t>
            </a:r>
            <a:r>
              <a:rPr lang="en-GB" sz="1500" dirty="0"/>
              <a:t>of assets, and problematic decision-making processes. Our project, </a:t>
            </a:r>
            <a:r>
              <a:rPr lang="en-GB" sz="1500" dirty="0" err="1"/>
              <a:t>AssetIn</a:t>
            </a:r>
            <a:r>
              <a:rPr lang="en-GB" sz="1500" dirty="0"/>
              <a:t> aims to address </a:t>
            </a:r>
            <a:r>
              <a:rPr lang="en-GB" sz="1500" dirty="0" smtClean="0"/>
              <a:t>these challenges </a:t>
            </a:r>
            <a:r>
              <a:rPr lang="en-GB" sz="1500" dirty="0"/>
              <a:t>by introducing an intuitive cloud-based asset management tool that would combine real-time </a:t>
            </a:r>
            <a:r>
              <a:rPr lang="en-GB" sz="1500" dirty="0" smtClean="0"/>
              <a:t>data, vendor </a:t>
            </a:r>
            <a:r>
              <a:rPr lang="en-GB" sz="1500" dirty="0"/>
              <a:t>management, and predictive </a:t>
            </a:r>
            <a:r>
              <a:rPr lang="en-GB" sz="1500" dirty="0" smtClean="0"/>
              <a:t>analytics.</a:t>
            </a:r>
          </a:p>
          <a:p>
            <a:pPr algn="just"/>
            <a:r>
              <a:rPr lang="en-GB" sz="1500" dirty="0" smtClean="0"/>
              <a:t>Leveraging </a:t>
            </a:r>
            <a:r>
              <a:rPr lang="en-GB" sz="1500" dirty="0"/>
              <a:t>modern technologies such as Angular, .NET, and MySQL, the tool offers a comprehensive </a:t>
            </a:r>
            <a:r>
              <a:rPr lang="en-GB" sz="1500" dirty="0" smtClean="0"/>
              <a:t>solution for </a:t>
            </a:r>
            <a:r>
              <a:rPr lang="en-GB" sz="1500" dirty="0"/>
              <a:t>tracking both fixed and variable assets, managing vendor relationships, and streamlining </a:t>
            </a:r>
            <a:r>
              <a:rPr lang="en-GB" sz="1500" dirty="0" smtClean="0"/>
              <a:t>maintenance schedules</a:t>
            </a:r>
            <a:r>
              <a:rPr lang="en-GB" sz="1500" dirty="0"/>
              <a:t>. The tool also incorporates cloud storage for secure and scalable media handling, allowing </a:t>
            </a:r>
            <a:r>
              <a:rPr lang="en-GB" sz="1500" dirty="0" smtClean="0"/>
              <a:t>organizations to </a:t>
            </a:r>
            <a:r>
              <a:rPr lang="en-GB" sz="1500" dirty="0"/>
              <a:t>store asset-related images, documents, and videos </a:t>
            </a:r>
            <a:r>
              <a:rPr lang="en-GB" sz="1500" dirty="0" smtClean="0"/>
              <a:t>efficiently.</a:t>
            </a:r>
          </a:p>
          <a:p>
            <a:pPr algn="just"/>
            <a:r>
              <a:rPr lang="en-GB" sz="1500" dirty="0" smtClean="0"/>
              <a:t>By </a:t>
            </a:r>
            <a:r>
              <a:rPr lang="en-GB" sz="1500" dirty="0"/>
              <a:t>addressing the shortcomings of existing tools such as Ralph3[1], </a:t>
            </a:r>
            <a:r>
              <a:rPr lang="en-GB" sz="1500" dirty="0" err="1"/>
              <a:t>SnipeIT</a:t>
            </a:r>
            <a:r>
              <a:rPr lang="en-GB" sz="1500" dirty="0"/>
              <a:t>[2], and Asset Tiger[3], </a:t>
            </a:r>
            <a:r>
              <a:rPr lang="en-GB" sz="1500" dirty="0" err="1"/>
              <a:t>AssetIn</a:t>
            </a:r>
            <a:r>
              <a:rPr lang="en-GB" sz="1500" dirty="0"/>
              <a:t> </a:t>
            </a:r>
            <a:r>
              <a:rPr lang="en-GB" sz="1500" dirty="0" smtClean="0"/>
              <a:t>is expected </a:t>
            </a:r>
            <a:r>
              <a:rPr lang="en-GB" sz="1500" dirty="0"/>
              <a:t>to significantly improve asset management workflows. This solution will improve user </a:t>
            </a:r>
            <a:r>
              <a:rPr lang="en-GB" sz="1500" dirty="0" smtClean="0"/>
              <a:t>experience, maximize </a:t>
            </a:r>
            <a:r>
              <a:rPr lang="en-GB" sz="1500" dirty="0"/>
              <a:t>asset utilization and lower the operational cost for the organizations. Cooperation with </a:t>
            </a:r>
            <a:r>
              <a:rPr lang="en-GB" sz="1500" dirty="0" err="1" smtClean="0"/>
              <a:t>Nextonix</a:t>
            </a:r>
            <a:r>
              <a:rPr lang="en-GB" sz="1500" dirty="0" smtClean="0"/>
              <a:t> guarantees </a:t>
            </a:r>
            <a:r>
              <a:rPr lang="en-GB" sz="1500" dirty="0"/>
              <a:t>the usage of industry standards, and the final product shall be tested in real life to deliver a </a:t>
            </a:r>
            <a:r>
              <a:rPr lang="en-GB" sz="1500" dirty="0" smtClean="0"/>
              <a:t>resilient and </a:t>
            </a:r>
            <a:r>
              <a:rPr lang="en-GB" sz="1500" dirty="0"/>
              <a:t>viable tool of asset management project.</a:t>
            </a:r>
            <a:endParaRPr lang="en-US" sz="1500" dirty="0">
              <a:effectLs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745</Words>
  <Application>Microsoft Office PowerPoint</Application>
  <DocSecurity>0</DocSecurity>
  <PresentationFormat>Custom</PresentationFormat>
  <Paragraphs>58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DejaVu Sans</vt:lpstr>
      <vt:lpstr>Symbol</vt:lpstr>
      <vt:lpstr>Times New Roman</vt:lpstr>
      <vt:lpstr>Wingdings</vt:lpstr>
      <vt:lpstr>Office Theme</vt:lpstr>
      <vt:lpstr>PowerPoint Presentation</vt:lpstr>
    </vt:vector>
  </TitlesOfParts>
  <Manager/>
  <Company>Genigraphics LLC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Template 36x48</dc:title>
  <dc:subject/>
  <dc:creator/>
  <cp:keywords/>
  <dc:description/>
  <cp:lastModifiedBy>Muhammad Burhan</cp:lastModifiedBy>
  <cp:revision>121</cp:revision>
  <dcterms:created xsi:type="dcterms:W3CDTF">2013-02-10T21:14:48Z</dcterms:created>
  <dcterms:modified xsi:type="dcterms:W3CDTF">2025-05-24T09:40:45Z</dcterms:modified>
  <cp:category/>
  <dc:identifier/>
  <cp:contentStatus/>
  <dc:language>en-US</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any">
    <vt:lpwstr>Genigraphics LLC</vt:lpwstr>
  </property>
  <property fmtid="{D5CDD505-2E9C-101B-9397-08002B2CF9AE}" pid="3" name="DocSecurity">
    <vt:i4>0</vt:i4>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2</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vt:i4>
  </property>
</Properties>
</file>