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58" r:id="rId7"/>
    <p:sldId id="259" r:id="rId8"/>
    <p:sldId id="276" r:id="rId9"/>
    <p:sldId id="277" r:id="rId10"/>
    <p:sldId id="278" r:id="rId11"/>
    <p:sldId id="279" r:id="rId12"/>
    <p:sldId id="286" r:id="rId13"/>
    <p:sldId id="287" r:id="rId14"/>
    <p:sldId id="288"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593A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718"/>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4/11/2022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4/11/2022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4/11/2022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4/11/2022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4/11/2022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4/11/2022</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4/11/2022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4/11/2022</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4/11/2022</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4/11/2022</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4/11/2022</a:t>
            </a:fld>
            <a:endParaRPr lang="en-US" dirty="0"/>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4/11/2022</a:t>
            </a:fld>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1167493" y="1122363"/>
            <a:ext cx="7096933" cy="1047096"/>
          </a:xfrm>
        </p:spPr>
        <p:txBody>
          <a:bodyPr/>
          <a:lstStyle/>
          <a:p>
            <a:r>
              <a:rPr lang="en-US" dirty="0">
                <a:latin typeface="Times New Roman" pitchFamily="18" charset="0"/>
                <a:cs typeface="Times New Roman" pitchFamily="18" charset="0"/>
              </a:rPr>
              <a:t>Course Project</a:t>
            </a:r>
          </a:p>
        </p:txBody>
      </p:sp>
      <p:sp>
        <p:nvSpPr>
          <p:cNvPr id="3" name="Subtitle 2">
            <a:extLst>
              <a:ext uri="{FF2B5EF4-FFF2-40B4-BE49-F238E27FC236}">
                <a16:creationId xmlns="" xmlns:a16="http://schemas.microsoft.com/office/drawing/2014/main" id="{A068D447-28D3-4F5F-B2DC-FD67E9015868}"/>
              </a:ext>
            </a:extLst>
          </p:cNvPr>
          <p:cNvSpPr>
            <a:spLocks noGrp="1"/>
          </p:cNvSpPr>
          <p:nvPr>
            <p:ph type="subTitle" idx="1"/>
          </p:nvPr>
        </p:nvSpPr>
        <p:spPr>
          <a:xfrm>
            <a:off x="262059" y="2169459"/>
            <a:ext cx="9446719" cy="620338"/>
          </a:xfrm>
        </p:spPr>
        <p:txBody>
          <a:bodyPr/>
          <a:lstStyle/>
          <a:p>
            <a:pPr algn="ctr"/>
            <a:r>
              <a:rPr lang="en-US" dirty="0">
                <a:latin typeface="Times New Roman" pitchFamily="18" charset="0"/>
                <a:cs typeface="Times New Roman" pitchFamily="18" charset="0"/>
              </a:rPr>
              <a:t>Team No. </a:t>
            </a: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140997FE-3FF8-4146-8253-25C108F1062D}"/>
              </a:ext>
            </a:extLst>
          </p:cNvPr>
          <p:cNvSpPr txBox="1"/>
          <p:nvPr/>
        </p:nvSpPr>
        <p:spPr>
          <a:xfrm>
            <a:off x="1166287" y="3482909"/>
            <a:ext cx="7942729" cy="1477328"/>
          </a:xfrm>
          <a:prstGeom prst="rect">
            <a:avLst/>
          </a:prstGeom>
          <a:noFill/>
        </p:spPr>
        <p:txBody>
          <a:bodyPr wrap="square" rtlCol="0">
            <a:spAutoFit/>
          </a:bodyPr>
          <a:lstStyle/>
          <a:p>
            <a:endParaRPr lang="en-IN" dirty="0"/>
          </a:p>
          <a:p>
            <a:pPr marL="342900" indent="-342900"/>
            <a:r>
              <a:rPr lang="en-IN" sz="1800" dirty="0">
                <a:latin typeface="Times New Roman" pitchFamily="18" charset="0"/>
                <a:cs typeface="Times New Roman" pitchFamily="18" charset="0"/>
              </a:rPr>
              <a:t>Ayushi Negi                                                          01FE19BEC218</a:t>
            </a:r>
          </a:p>
          <a:p>
            <a:r>
              <a:rPr lang="en-IN" sz="1800" dirty="0" smtClean="0">
                <a:latin typeface="Times New Roman" pitchFamily="18" charset="0"/>
                <a:cs typeface="Times New Roman" pitchFamily="18" charset="0"/>
              </a:rPr>
              <a:t>Burhan </a:t>
            </a:r>
            <a:r>
              <a:rPr lang="en-IN" sz="1800" dirty="0">
                <a:latin typeface="Times New Roman" pitchFamily="18" charset="0"/>
                <a:cs typeface="Times New Roman" pitchFamily="18" charset="0"/>
              </a:rPr>
              <a:t>Darugar                                                    </a:t>
            </a:r>
            <a:r>
              <a:rPr lang="en-IN" sz="1800" dirty="0" smtClean="0">
                <a:latin typeface="Times New Roman" pitchFamily="18" charset="0"/>
                <a:cs typeface="Times New Roman" pitchFamily="18" charset="0"/>
              </a:rPr>
              <a:t>01FE19BEC232</a:t>
            </a:r>
            <a:endParaRPr lang="en-IN" sz="18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A288C0B-041E-4B70-87F2-5D48368D8E63}"/>
              </a:ext>
            </a:extLst>
          </p:cNvPr>
          <p:cNvSpPr>
            <a:spLocks noGrp="1"/>
          </p:cNvSpPr>
          <p:nvPr>
            <p:ph type="dt" sz="half" idx="2"/>
          </p:nvPr>
        </p:nvSpPr>
        <p:spPr/>
        <p:txBody>
          <a:bodyPr/>
          <a:lstStyle/>
          <a:p>
            <a:fld id="{7E7AB22C-8B7E-9B4A-8C65-396C3C874D86}" type="datetime1">
              <a:rPr lang="en-US" smtClean="0"/>
              <a:pPr/>
              <a:t>4/11/2022</a:t>
            </a:fld>
            <a:endParaRPr lang="en-US" dirty="0"/>
          </a:p>
        </p:txBody>
      </p:sp>
      <p:sp>
        <p:nvSpPr>
          <p:cNvPr id="6" name="Slide Number Placeholder 5">
            <a:extLst>
              <a:ext uri="{FF2B5EF4-FFF2-40B4-BE49-F238E27FC236}">
                <a16:creationId xmlns="" xmlns:a16="http://schemas.microsoft.com/office/drawing/2014/main" id="{BE60B824-608C-4FB1-8EE2-8D18446AC45A}"/>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16" name="Picture 15">
            <a:extLst>
              <a:ext uri="{FF2B5EF4-FFF2-40B4-BE49-F238E27FC236}">
                <a16:creationId xmlns="" xmlns:a16="http://schemas.microsoft.com/office/drawing/2014/main" id="{0C35168F-0200-46C7-A7A7-74279562790B}"/>
              </a:ext>
            </a:extLst>
          </p:cNvPr>
          <p:cNvPicPr>
            <a:picLocks noChangeAspect="1"/>
          </p:cNvPicPr>
          <p:nvPr/>
        </p:nvPicPr>
        <p:blipFill rotWithShape="1">
          <a:blip r:embed="rId2"/>
          <a:srcRect l="50000" t="40135" r="25625" b="38451"/>
          <a:stretch/>
        </p:blipFill>
        <p:spPr>
          <a:xfrm>
            <a:off x="4188071" y="2455096"/>
            <a:ext cx="4699001" cy="3528291"/>
          </a:xfrm>
          <a:prstGeom prst="rect">
            <a:avLst/>
          </a:prstGeom>
        </p:spPr>
      </p:pic>
      <p:pic>
        <p:nvPicPr>
          <p:cNvPr id="17" name="Picture 16">
            <a:extLst>
              <a:ext uri="{FF2B5EF4-FFF2-40B4-BE49-F238E27FC236}">
                <a16:creationId xmlns="" xmlns:a16="http://schemas.microsoft.com/office/drawing/2014/main" id="{9C2E9034-F985-4268-A7CF-DE451606DCC9}"/>
              </a:ext>
            </a:extLst>
          </p:cNvPr>
          <p:cNvPicPr>
            <a:picLocks noChangeAspect="1"/>
          </p:cNvPicPr>
          <p:nvPr/>
        </p:nvPicPr>
        <p:blipFill rotWithShape="1">
          <a:blip r:embed="rId3"/>
          <a:srcRect l="49470" t="24242" r="23788" b="45320"/>
          <a:stretch/>
        </p:blipFill>
        <p:spPr>
          <a:xfrm>
            <a:off x="262793" y="297428"/>
            <a:ext cx="4699000" cy="3602182"/>
          </a:xfrm>
          <a:prstGeom prst="rect">
            <a:avLst/>
          </a:prstGeom>
        </p:spPr>
      </p:pic>
      <p:sp>
        <p:nvSpPr>
          <p:cNvPr id="18" name="TextBox 17"/>
          <p:cNvSpPr txBox="1"/>
          <p:nvPr/>
        </p:nvSpPr>
        <p:spPr>
          <a:xfrm>
            <a:off x="386861" y="4097215"/>
            <a:ext cx="4193931" cy="400110"/>
          </a:xfrm>
          <a:prstGeom prst="rect">
            <a:avLst/>
          </a:prstGeom>
          <a:noFill/>
        </p:spPr>
        <p:txBody>
          <a:bodyPr wrap="square" rtlCol="0">
            <a:spAutoFit/>
          </a:bodyPr>
          <a:lstStyle/>
          <a:p>
            <a:r>
              <a:rPr lang="en-IN" sz="2000" b="1" u="sng" dirty="0" smtClean="0">
                <a:latin typeface="Times New Roman" pitchFamily="18" charset="0"/>
                <a:cs typeface="Times New Roman" pitchFamily="18" charset="0"/>
              </a:rPr>
              <a:t>Process of Modified Booth Encoding</a:t>
            </a:r>
            <a:endParaRPr lang="en-US" sz="2000" b="1" u="sng"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4"/>
          <a:srcRect/>
          <a:stretch>
            <a:fillRect/>
          </a:stretch>
        </p:blipFill>
        <p:spPr bwMode="auto">
          <a:xfrm rot="16200000">
            <a:off x="5890901" y="5320825"/>
            <a:ext cx="517220" cy="235958"/>
          </a:xfrm>
          <a:prstGeom prst="rect">
            <a:avLst/>
          </a:prstGeom>
          <a:noFill/>
          <a:ln w="9525">
            <a:noFill/>
            <a:miter lim="800000"/>
            <a:headEnd/>
            <a:tailEnd/>
          </a:ln>
          <a:effectLst/>
        </p:spPr>
      </p:pic>
      <p:sp>
        <p:nvSpPr>
          <p:cNvPr id="20" name="TextBox 19"/>
          <p:cNvSpPr txBox="1"/>
          <p:nvPr/>
        </p:nvSpPr>
        <p:spPr>
          <a:xfrm>
            <a:off x="4791808" y="2074985"/>
            <a:ext cx="2699237" cy="400110"/>
          </a:xfrm>
          <a:prstGeom prst="rect">
            <a:avLst/>
          </a:prstGeom>
          <a:noFill/>
        </p:spPr>
        <p:txBody>
          <a:bodyPr wrap="square" rtlCol="0">
            <a:spAutoFit/>
          </a:bodyPr>
          <a:lstStyle/>
          <a:p>
            <a:r>
              <a:rPr lang="en-IN" sz="2000" b="1" u="sng" dirty="0" smtClean="0">
                <a:latin typeface="Times New Roman" pitchFamily="18" charset="0"/>
                <a:cs typeface="Times New Roman" pitchFamily="18" charset="0"/>
              </a:rPr>
              <a:t>Architecture</a:t>
            </a:r>
            <a:endParaRPr lang="en-US" sz="2000" b="1" u="sng" dirty="0">
              <a:latin typeface="Times New Roman" pitchFamily="18" charset="0"/>
              <a:cs typeface="Times New Roman" pitchFamily="18" charset="0"/>
            </a:endParaRPr>
          </a:p>
        </p:txBody>
      </p:sp>
      <p:pic>
        <p:nvPicPr>
          <p:cNvPr id="21" name="Picture 4"/>
          <p:cNvPicPr>
            <a:picLocks noChangeAspect="1" noChangeArrowheads="1"/>
          </p:cNvPicPr>
          <p:nvPr/>
        </p:nvPicPr>
        <p:blipFill>
          <a:blip r:embed="rId5"/>
          <a:srcRect/>
          <a:stretch>
            <a:fillRect/>
          </a:stretch>
        </p:blipFill>
        <p:spPr bwMode="auto">
          <a:xfrm>
            <a:off x="8582880" y="2224454"/>
            <a:ext cx="2582623" cy="2402377"/>
          </a:xfrm>
          <a:prstGeom prst="rect">
            <a:avLst/>
          </a:prstGeom>
          <a:noFill/>
          <a:ln w="9525">
            <a:noFill/>
            <a:miter lim="800000"/>
            <a:headEnd/>
            <a:tailEnd/>
          </a:ln>
          <a:effectLst/>
        </p:spPr>
      </p:pic>
      <p:sp>
        <p:nvSpPr>
          <p:cNvPr id="22" name="TextBox 21"/>
          <p:cNvSpPr txBox="1"/>
          <p:nvPr/>
        </p:nvSpPr>
        <p:spPr>
          <a:xfrm>
            <a:off x="9363807" y="4809392"/>
            <a:ext cx="2189285" cy="369332"/>
          </a:xfrm>
          <a:prstGeom prst="rect">
            <a:avLst/>
          </a:prstGeom>
          <a:noFill/>
        </p:spPr>
        <p:txBody>
          <a:bodyPr wrap="square" rtlCol="0">
            <a:spAutoFit/>
          </a:bodyPr>
          <a:lstStyle/>
          <a:p>
            <a:r>
              <a:rPr lang="en-IN" b="1" u="sng" dirty="0" smtClean="0">
                <a:latin typeface="Times New Roman" pitchFamily="18" charset="0"/>
                <a:cs typeface="Times New Roman" pitchFamily="18" charset="0"/>
              </a:rPr>
              <a:t>RTL </a:t>
            </a:r>
            <a:endParaRPr lang="en-US" b="1" u="sng" dirty="0">
              <a:latin typeface="Times New Roman" pitchFamily="18" charset="0"/>
              <a:cs typeface="Times New Roman" pitchFamily="18" charset="0"/>
            </a:endParaRPr>
          </a:p>
        </p:txBody>
      </p:sp>
      <p:sp>
        <p:nvSpPr>
          <p:cNvPr id="12" name="Footer Placeholder 4">
            <a:extLst>
              <a:ext uri="{FF2B5EF4-FFF2-40B4-BE49-F238E27FC236}">
                <a16:creationId xmlns=""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IN" dirty="0" smtClean="0"/>
              <a:t>Modified Booth’s Algorithm </a:t>
            </a:r>
            <a:endParaRPr lang="en-US" dirty="0" smtClean="0"/>
          </a:p>
          <a:p>
            <a:endParaRPr lang="en-US" dirty="0"/>
          </a:p>
        </p:txBody>
      </p:sp>
    </p:spTree>
    <p:extLst>
      <p:ext uri="{BB962C8B-B14F-4D97-AF65-F5344CB8AC3E}">
        <p14:creationId xmlns="" xmlns:p14="http://schemas.microsoft.com/office/powerpoint/2010/main" val="436729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7E7AB22C-8B7E-9B4A-8C65-396C3C874D86}" type="datetime1">
              <a:rPr lang="en-US" smtClean="0"/>
              <a:pPr/>
              <a:t>4/11/2022</a:t>
            </a:fld>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3074" name="Picture 2"/>
          <p:cNvPicPr>
            <a:picLocks noChangeAspect="1" noChangeArrowheads="1"/>
          </p:cNvPicPr>
          <p:nvPr/>
        </p:nvPicPr>
        <p:blipFill>
          <a:blip r:embed="rId2"/>
          <a:srcRect/>
          <a:stretch>
            <a:fillRect/>
          </a:stretch>
        </p:blipFill>
        <p:spPr bwMode="auto">
          <a:xfrm>
            <a:off x="926123" y="1587867"/>
            <a:ext cx="9237785" cy="3195666"/>
          </a:xfrm>
          <a:prstGeom prst="rect">
            <a:avLst/>
          </a:prstGeom>
          <a:noFill/>
          <a:ln w="9525">
            <a:noFill/>
            <a:miter lim="800000"/>
            <a:headEnd/>
            <a:tailEnd/>
          </a:ln>
          <a:effectLst/>
        </p:spPr>
      </p:pic>
      <p:sp>
        <p:nvSpPr>
          <p:cNvPr id="8" name="TextBox 7"/>
          <p:cNvSpPr txBox="1"/>
          <p:nvPr/>
        </p:nvSpPr>
        <p:spPr>
          <a:xfrm>
            <a:off x="597877" y="228601"/>
            <a:ext cx="5442438" cy="1169551"/>
          </a:xfrm>
          <a:prstGeom prst="rect">
            <a:avLst/>
          </a:prstGeom>
          <a:noFill/>
        </p:spPr>
        <p:txBody>
          <a:bodyPr wrap="square" rtlCol="0">
            <a:spAutoFit/>
          </a:bodyPr>
          <a:lstStyle/>
          <a:p>
            <a:r>
              <a:rPr lang="en-IN" sz="1400" dirty="0" smtClean="0">
                <a:latin typeface="Times New Roman" pitchFamily="18" charset="0"/>
                <a:cs typeface="Times New Roman" pitchFamily="18" charset="0"/>
              </a:rPr>
              <a:t>Result</a:t>
            </a:r>
          </a:p>
          <a:p>
            <a:r>
              <a:rPr lang="en-IN" sz="1400" dirty="0" smtClean="0">
                <a:latin typeface="Times New Roman" pitchFamily="18" charset="0"/>
                <a:cs typeface="Times New Roman" pitchFamily="18" charset="0"/>
              </a:rPr>
              <a:t> Choice = 0 </a:t>
            </a:r>
          </a:p>
          <a:p>
            <a:r>
              <a:rPr lang="en-IN" sz="140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sym typeface="Wingdings" pitchFamily="2" charset="2"/>
              </a:rPr>
              <a:t></a:t>
            </a:r>
            <a:r>
              <a:rPr lang="en-IN" sz="1400" dirty="0" smtClean="0">
                <a:latin typeface="Times New Roman" pitchFamily="18" charset="0"/>
                <a:cs typeface="Times New Roman" pitchFamily="18" charset="0"/>
              </a:rPr>
              <a:t> R0 = Store @(Multiplicand) R1 = Store@(Multiplier)</a:t>
            </a:r>
          </a:p>
          <a:p>
            <a:r>
              <a:rPr lang="en-IN" sz="1400" dirty="0" smtClean="0">
                <a:latin typeface="Times New Roman" pitchFamily="18" charset="0"/>
                <a:cs typeface="Times New Roman" pitchFamily="18" charset="0"/>
              </a:rPr>
              <a:t> Choice = 1</a:t>
            </a:r>
          </a:p>
          <a:p>
            <a:r>
              <a:rPr lang="en-IN" sz="140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sym typeface="Wingdings" pitchFamily="2" charset="2"/>
              </a:rPr>
              <a:t></a:t>
            </a:r>
            <a:r>
              <a:rPr lang="en-IN" sz="1400" dirty="0" smtClean="0">
                <a:latin typeface="Times New Roman" pitchFamily="18" charset="0"/>
                <a:cs typeface="Times New Roman" pitchFamily="18" charset="0"/>
              </a:rPr>
              <a:t>Product = [ R0 * R1 ]</a:t>
            </a:r>
            <a:endParaRPr lang="en-US" sz="14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srcRect/>
          <a:stretch>
            <a:fillRect/>
          </a:stretch>
        </p:blipFill>
        <p:spPr bwMode="auto">
          <a:xfrm>
            <a:off x="3931138" y="5116513"/>
            <a:ext cx="4876382" cy="668825"/>
          </a:xfrm>
          <a:prstGeom prst="rect">
            <a:avLst/>
          </a:prstGeom>
          <a:noFill/>
          <a:ln w="9525">
            <a:noFill/>
            <a:miter lim="800000"/>
            <a:headEnd/>
            <a:tailEnd/>
          </a:ln>
          <a:effectLst/>
        </p:spPr>
      </p:pic>
      <p:sp>
        <p:nvSpPr>
          <p:cNvPr id="10" name="TextBox 9"/>
          <p:cNvSpPr txBox="1"/>
          <p:nvPr/>
        </p:nvSpPr>
        <p:spPr>
          <a:xfrm>
            <a:off x="2963008" y="5697415"/>
            <a:ext cx="7332784" cy="369332"/>
          </a:xfrm>
          <a:prstGeom prst="rect">
            <a:avLst/>
          </a:prstGeom>
          <a:noFill/>
        </p:spPr>
        <p:txBody>
          <a:bodyPr wrap="square" rtlCol="0">
            <a:spAutoFit/>
          </a:bodyPr>
          <a:lstStyle/>
          <a:p>
            <a:r>
              <a:rPr lang="en-IN" dirty="0" smtClean="0">
                <a:latin typeface="Times New Roman" pitchFamily="18" charset="0"/>
                <a:cs typeface="Times New Roman" pitchFamily="18" charset="0"/>
              </a:rPr>
              <a:t>REPEATED ADDITION           BOOTH             MODIFIED BOOTH</a:t>
            </a:r>
            <a:endParaRPr lang="en-US" dirty="0">
              <a:latin typeface="Times New Roman" pitchFamily="18" charset="0"/>
              <a:cs typeface="Times New Roman" pitchFamily="18" charset="0"/>
            </a:endParaRPr>
          </a:p>
        </p:txBody>
      </p:sp>
      <p:sp>
        <p:nvSpPr>
          <p:cNvPr id="9" name="Footer Placeholder 4">
            <a:extLst>
              <a:ext uri="{FF2B5EF4-FFF2-40B4-BE49-F238E27FC236}">
                <a16:creationId xmlns=""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IN" dirty="0" smtClean="0"/>
              <a:t>Modified Booth’s Algorithm </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latin typeface="Times New Roman" pitchFamily="18" charset="0"/>
                <a:cs typeface="Times New Roman" pitchFamily="18" charset="0"/>
              </a:rPr>
              <a:t>Thank you</a:t>
            </a:r>
          </a:p>
        </p:txBody>
      </p:sp>
    </p:spTree>
    <p:extLst>
      <p:ext uri="{BB962C8B-B14F-4D97-AF65-F5344CB8AC3E}">
        <p14:creationId xmlns="" xmlns:p14="http://schemas.microsoft.com/office/powerpoint/2010/main" val="926184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latin typeface="Times New Roman" pitchFamily="18" charset="0"/>
                <a:cs typeface="Times New Roman" pitchFamily="18" charset="0"/>
              </a:rPr>
              <a:t>Agenda</a:t>
            </a:r>
          </a:p>
        </p:txBody>
      </p:sp>
      <p:sp>
        <p:nvSpPr>
          <p:cNvPr id="3" name="Content Placeholder 2">
            <a:extLst>
              <a:ext uri="{FF2B5EF4-FFF2-40B4-BE49-F238E27FC236}">
                <a16:creationId xmlns=""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IN" dirty="0">
                <a:latin typeface="Times New Roman" pitchFamily="18" charset="0"/>
                <a:cs typeface="Times New Roman" pitchFamily="18" charset="0"/>
              </a:rPr>
              <a:t>Problem statement</a:t>
            </a:r>
          </a:p>
          <a:p>
            <a:r>
              <a:rPr lang="en-IN" dirty="0">
                <a:latin typeface="Times New Roman" pitchFamily="18" charset="0"/>
                <a:cs typeface="Times New Roman" pitchFamily="18" charset="0"/>
              </a:rPr>
              <a:t>Architecture</a:t>
            </a:r>
          </a:p>
          <a:p>
            <a:r>
              <a:rPr lang="en-IN" dirty="0" smtClean="0">
                <a:latin typeface="Times New Roman" pitchFamily="18" charset="0"/>
                <a:cs typeface="Times New Roman" pitchFamily="18" charset="0"/>
              </a:rPr>
              <a:t>Simulation </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Synthesis </a:t>
            </a:r>
            <a:endParaRPr lang="en-US"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4/11/2022</a:t>
            </a:fld>
            <a:endParaRPr lang="en-US" dirty="0"/>
          </a:p>
        </p:txBody>
      </p:sp>
      <p:sp>
        <p:nvSpPr>
          <p:cNvPr id="5" name="Footer Placeholder 4">
            <a:extLst>
              <a:ext uri="{FF2B5EF4-FFF2-40B4-BE49-F238E27FC236}">
                <a16:creationId xmlns=""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IN" dirty="0" smtClean="0"/>
              <a:t>Modified Booth’s Algorithm </a:t>
            </a:r>
            <a:endParaRPr lang="en-US" dirty="0" smtClean="0"/>
          </a:p>
          <a:p>
            <a:endParaRPr lang="en-US" dirty="0"/>
          </a:p>
        </p:txBody>
      </p:sp>
      <p:sp>
        <p:nvSpPr>
          <p:cNvPr id="6" name="Slide Number Placeholder 5">
            <a:extLst>
              <a:ext uri="{FF2B5EF4-FFF2-40B4-BE49-F238E27FC236}">
                <a16:creationId xmlns=""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 xmlns:p14="http://schemas.microsoft.com/office/powerpoint/2010/main" val="1325608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latin typeface="Times New Roman" pitchFamily="18" charset="0"/>
                <a:cs typeface="Times New Roman" pitchFamily="18" charset="0"/>
              </a:rPr>
              <a:t>Problem Statement</a:t>
            </a:r>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latin typeface="Times New Roman" pitchFamily="18" charset="0"/>
                <a:cs typeface="Times New Roman" pitchFamily="18" charset="0"/>
              </a:rPr>
              <a:t>Parallel Multiplier – Accumulator Based on Radix – 2 Modified Booth Algorithm.</a:t>
            </a:r>
          </a:p>
        </p:txBody>
      </p:sp>
      <p:sp>
        <p:nvSpPr>
          <p:cNvPr id="4" name="Date Placeholder 3">
            <a:extLst>
              <a:ext uri="{FF2B5EF4-FFF2-40B4-BE49-F238E27FC236}">
                <a16:creationId xmlns=""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4/11/2022</a:t>
            </a:fld>
            <a:endParaRPr lang="en-US" dirty="0"/>
          </a:p>
        </p:txBody>
      </p:sp>
      <p:sp>
        <p:nvSpPr>
          <p:cNvPr id="5" name="Footer Placeholder 4">
            <a:extLst>
              <a:ext uri="{FF2B5EF4-FFF2-40B4-BE49-F238E27FC236}">
                <a16:creationId xmlns=""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IN" dirty="0" smtClean="0"/>
              <a:t>Modified Booth’s Algorithm </a:t>
            </a:r>
            <a:endParaRPr lang="en-US" dirty="0"/>
          </a:p>
        </p:txBody>
      </p:sp>
      <p:sp>
        <p:nvSpPr>
          <p:cNvPr id="6" name="Slide Number Placeholder 5">
            <a:extLst>
              <a:ext uri="{FF2B5EF4-FFF2-40B4-BE49-F238E27FC236}">
                <a16:creationId xmlns=""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 xmlns:p14="http://schemas.microsoft.com/office/powerpoint/2010/main" val="1639799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D51A6D85-3837-435F-A342-5A3F98172B12}"/>
              </a:ext>
            </a:extLst>
          </p:cNvPr>
          <p:cNvSpPr>
            <a:spLocks noGrp="1"/>
          </p:cNvSpPr>
          <p:nvPr>
            <p:ph type="subTitle" idx="1"/>
          </p:nvPr>
        </p:nvSpPr>
        <p:spPr>
          <a:xfrm>
            <a:off x="748910" y="422363"/>
            <a:ext cx="6245912" cy="1406101"/>
          </a:xfrm>
        </p:spPr>
        <p:txBody>
          <a:bodyPr vert="horz" lIns="91440" tIns="45720" rIns="91440" bIns="45720" rtlCol="0" anchor="t">
            <a:normAutofit/>
          </a:bodyPr>
          <a:lstStyle/>
          <a:p>
            <a:r>
              <a:rPr lang="en-US" dirty="0">
                <a:latin typeface="Times New Roman" pitchFamily="18" charset="0"/>
                <a:cs typeface="Times New Roman" pitchFamily="18" charset="0"/>
              </a:rPr>
              <a:t>Repeated Addition </a:t>
            </a:r>
          </a:p>
        </p:txBody>
      </p:sp>
      <p:sp>
        <p:nvSpPr>
          <p:cNvPr id="3" name="TextBox 2">
            <a:extLst>
              <a:ext uri="{FF2B5EF4-FFF2-40B4-BE49-F238E27FC236}">
                <a16:creationId xmlns="" xmlns:a16="http://schemas.microsoft.com/office/drawing/2014/main" id="{7241B801-B86D-4AE2-B753-7C1E47E4EC69}"/>
              </a:ext>
            </a:extLst>
          </p:cNvPr>
          <p:cNvSpPr txBox="1"/>
          <p:nvPr/>
        </p:nvSpPr>
        <p:spPr>
          <a:xfrm>
            <a:off x="567882" y="1192307"/>
            <a:ext cx="6465966" cy="2031325"/>
          </a:xfrm>
          <a:prstGeom prst="rect">
            <a:avLst/>
          </a:prstGeom>
          <a:noFill/>
        </p:spPr>
        <p:txBody>
          <a:bodyPr wrap="square" rtlCol="0">
            <a:spAutoFit/>
          </a:bodyPr>
          <a:lstStyle/>
          <a:p>
            <a:endParaRPr lang="en-IN" b="0" i="0" dirty="0" smtClean="0">
              <a:effectLst/>
              <a:latin typeface="Times New Roman" pitchFamily="18" charset="0"/>
              <a:cs typeface="Times New Roman" pitchFamily="18" charset="0"/>
            </a:endParaRPr>
          </a:p>
          <a:p>
            <a:r>
              <a:rPr lang="en-IN" b="0" i="0" dirty="0" smtClean="0">
                <a:solidFill>
                  <a:schemeClr val="bg1"/>
                </a:solidFill>
                <a:effectLst/>
                <a:latin typeface="Times New Roman" pitchFamily="18" charset="0"/>
                <a:cs typeface="Times New Roman" pitchFamily="18" charset="0"/>
              </a:rPr>
              <a:t>Repeated addition is adding </a:t>
            </a:r>
            <a:r>
              <a:rPr lang="en-IN" dirty="0" smtClean="0">
                <a:solidFill>
                  <a:schemeClr val="bg1"/>
                </a:solidFill>
                <a:latin typeface="Times New Roman" pitchFamily="18" charset="0"/>
                <a:cs typeface="Times New Roman" pitchFamily="18" charset="0"/>
              </a:rPr>
              <a:t>equal </a:t>
            </a:r>
            <a:r>
              <a:rPr lang="en-IN" b="0" i="0" dirty="0" smtClean="0">
                <a:solidFill>
                  <a:schemeClr val="bg1"/>
                </a:solidFill>
                <a:effectLst/>
                <a:latin typeface="Times New Roman" pitchFamily="18" charset="0"/>
                <a:cs typeface="Times New Roman" pitchFamily="18" charset="0"/>
              </a:rPr>
              <a:t>groups together. It is also known as multiplication. If the same </a:t>
            </a:r>
            <a:r>
              <a:rPr lang="en-IN" dirty="0" smtClean="0">
                <a:solidFill>
                  <a:schemeClr val="bg1"/>
                </a:solidFill>
                <a:latin typeface="Times New Roman" pitchFamily="18" charset="0"/>
                <a:cs typeface="Times New Roman" pitchFamily="18" charset="0"/>
              </a:rPr>
              <a:t>number</a:t>
            </a:r>
            <a:r>
              <a:rPr lang="en-IN" b="0" i="0" dirty="0" smtClean="0">
                <a:solidFill>
                  <a:schemeClr val="bg1"/>
                </a:solidFill>
                <a:effectLst/>
                <a:latin typeface="Times New Roman" pitchFamily="18" charset="0"/>
                <a:cs typeface="Times New Roman" pitchFamily="18" charset="0"/>
              </a:rPr>
              <a:t> is repeated.</a:t>
            </a:r>
          </a:p>
          <a:p>
            <a:endParaRPr lang="en-IN" dirty="0" smtClean="0">
              <a:solidFill>
                <a:schemeClr val="bg1"/>
              </a:solidFill>
              <a:latin typeface="Times New Roman" pitchFamily="18" charset="0"/>
              <a:cs typeface="Times New Roman" pitchFamily="18" charset="0"/>
            </a:endParaRPr>
          </a:p>
          <a:p>
            <a:r>
              <a:rPr lang="en-IN" dirty="0" smtClean="0">
                <a:solidFill>
                  <a:schemeClr val="bg1"/>
                </a:solidFill>
                <a:latin typeface="Times New Roman" pitchFamily="18" charset="0"/>
                <a:cs typeface="Times New Roman" pitchFamily="18" charset="0"/>
              </a:rPr>
              <a:t>The number to be added is the multiplicand, the number of times that it is added is the multiplier, and the result is the product</a:t>
            </a:r>
            <a:r>
              <a:rPr lang="en-IN" dirty="0" smtClean="0">
                <a:latin typeface="Times New Roman" pitchFamily="18" charset="0"/>
                <a:cs typeface="Times New Roman" pitchFamily="18" charset="0"/>
              </a:rPr>
              <a:t>.</a:t>
            </a:r>
          </a:p>
          <a:p>
            <a:endParaRPr lang="en-IN" dirty="0" smtClean="0">
              <a:latin typeface="Times New Roman" pitchFamily="18" charset="0"/>
              <a:cs typeface="Times New Roman" pitchFamily="18" charset="0"/>
            </a:endParaRPr>
          </a:p>
        </p:txBody>
      </p:sp>
      <p:sp>
        <p:nvSpPr>
          <p:cNvPr id="5" name="TextBox 4"/>
          <p:cNvSpPr txBox="1"/>
          <p:nvPr/>
        </p:nvSpPr>
        <p:spPr>
          <a:xfrm>
            <a:off x="0" y="3261946"/>
            <a:ext cx="7675685" cy="923330"/>
          </a:xfrm>
          <a:prstGeom prst="rect">
            <a:avLst/>
          </a:prstGeom>
          <a:noFill/>
        </p:spPr>
        <p:txBody>
          <a:bodyPr wrap="square" rtlCol="0">
            <a:spAutoFit/>
          </a:bodyPr>
          <a:lstStyle/>
          <a:p>
            <a:r>
              <a:rPr lang="en-IN" dirty="0" smtClean="0"/>
              <a:t>           </a:t>
            </a:r>
            <a:r>
              <a:rPr lang="en-IN" dirty="0" smtClean="0">
                <a:solidFill>
                  <a:schemeClr val="bg1"/>
                </a:solidFill>
              </a:rPr>
              <a:t>1010 x1010 = 1010 +1010 +1010 + .......+1010 [1010] times</a:t>
            </a:r>
          </a:p>
          <a:p>
            <a:endParaRPr lang="en-IN" dirty="0" smtClean="0">
              <a:solidFill>
                <a:schemeClr val="bg1"/>
              </a:solidFill>
            </a:endParaRPr>
          </a:p>
          <a:p>
            <a:r>
              <a:rPr lang="en-IN" dirty="0" smtClean="0">
                <a:solidFill>
                  <a:schemeClr val="bg1"/>
                </a:solidFill>
              </a:rPr>
              <a:t>                  2^N -1 Cycles for N bit input</a:t>
            </a:r>
            <a:endParaRPr lang="en-US" dirty="0">
              <a:solidFill>
                <a:schemeClr val="bg1"/>
              </a:solidFill>
            </a:endParaRPr>
          </a:p>
        </p:txBody>
      </p:sp>
      <p:sp>
        <p:nvSpPr>
          <p:cNvPr id="6" name="Footer Placeholder 4">
            <a:extLst>
              <a:ext uri="{FF2B5EF4-FFF2-40B4-BE49-F238E27FC236}">
                <a16:creationId xmlns="" xmlns:a16="http://schemas.microsoft.com/office/drawing/2014/main" id="{6209FEB4-4C5C-EB43-9696-7B42453DB79B}"/>
              </a:ext>
            </a:extLst>
          </p:cNvPr>
          <p:cNvSpPr txBox="1">
            <a:spLocks/>
          </p:cNvSpPr>
          <p:nvPr/>
        </p:nvSpPr>
        <p:spPr>
          <a:xfrm>
            <a:off x="6315808" y="6312388"/>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Modified Booth’s Algorithm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446797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E17AC87-1C06-4ECB-AD83-AF801743FB7E}"/>
              </a:ext>
            </a:extLst>
          </p:cNvPr>
          <p:cNvSpPr>
            <a:spLocks noGrp="1"/>
          </p:cNvSpPr>
          <p:nvPr>
            <p:ph type="subTitle" idx="1"/>
          </p:nvPr>
        </p:nvSpPr>
        <p:spPr>
          <a:xfrm>
            <a:off x="340846" y="347467"/>
            <a:ext cx="6245912" cy="1406101"/>
          </a:xfrm>
        </p:spPr>
        <p:txBody>
          <a:bodyPr/>
          <a:lstStyle/>
          <a:p>
            <a:r>
              <a:rPr lang="en-IN" dirty="0">
                <a:latin typeface="Times New Roman" pitchFamily="18" charset="0"/>
                <a:cs typeface="Times New Roman" pitchFamily="18" charset="0"/>
              </a:rPr>
              <a:t>Booth </a:t>
            </a:r>
            <a:r>
              <a:rPr lang="en-IN" dirty="0" smtClean="0">
                <a:latin typeface="Times New Roman" pitchFamily="18" charset="0"/>
                <a:cs typeface="Times New Roman" pitchFamily="18" charset="0"/>
              </a:rPr>
              <a:t>Multiplication</a:t>
            </a: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Booth's multiplication algorithm is a multiplication algorithm that multiplies two signed binary numbers in two's complement notation.</a:t>
            </a:r>
          </a:p>
          <a:p>
            <a:endParaRPr lang="en-IN" dirty="0">
              <a:latin typeface="Times New Roman" pitchFamily="18" charset="0"/>
              <a:cs typeface="Times New Roman" pitchFamily="18" charset="0"/>
            </a:endParaRPr>
          </a:p>
        </p:txBody>
      </p:sp>
      <p:sp>
        <p:nvSpPr>
          <p:cNvPr id="4" name="Footer Placeholder 4">
            <a:extLst>
              <a:ext uri="{FF2B5EF4-FFF2-40B4-BE49-F238E27FC236}">
                <a16:creationId xmlns="" xmlns:a16="http://schemas.microsoft.com/office/drawing/2014/main" id="{6209FEB4-4C5C-EB43-9696-7B42453DB79B}"/>
              </a:ext>
            </a:extLst>
          </p:cNvPr>
          <p:cNvSpPr txBox="1">
            <a:spLocks/>
          </p:cNvSpPr>
          <p:nvPr/>
        </p:nvSpPr>
        <p:spPr>
          <a:xfrm>
            <a:off x="6474069" y="6299444"/>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smtClean="0">
                <a:ln>
                  <a:noFill/>
                </a:ln>
                <a:solidFill>
                  <a:schemeClr val="tx1"/>
                </a:solidFill>
                <a:effectLst/>
                <a:uLnTx/>
                <a:uFillTx/>
                <a:latin typeface="+mn-lt"/>
                <a:ea typeface="+mn-ea"/>
                <a:cs typeface="+mn-cs"/>
              </a:rPr>
              <a:t>Modified Booth’s Algorithm </a:t>
            </a:r>
            <a:endParaRPr kumimoji="0" lang="en-US" sz="18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937308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04C4339-3BCB-4125-B907-B09636A17B59}"/>
              </a:ext>
            </a:extLst>
          </p:cNvPr>
          <p:cNvSpPr>
            <a:spLocks noGrp="1"/>
          </p:cNvSpPr>
          <p:nvPr>
            <p:ph idx="1"/>
          </p:nvPr>
        </p:nvSpPr>
        <p:spPr>
          <a:xfrm>
            <a:off x="728222" y="635278"/>
            <a:ext cx="10199754" cy="4734581"/>
          </a:xfrm>
        </p:spPr>
        <p:txBody>
          <a:bodyPr/>
          <a:lstStyle/>
          <a:p>
            <a:endParaRPr lang="en-IN" sz="2000" dirty="0">
              <a:solidFill>
                <a:srgbClr val="333333"/>
              </a:solidFill>
              <a:latin typeface="inter-regular"/>
            </a:endParaRPr>
          </a:p>
          <a:p>
            <a:endParaRPr lang="en-IN" sz="2000" dirty="0"/>
          </a:p>
        </p:txBody>
      </p:sp>
      <p:sp>
        <p:nvSpPr>
          <p:cNvPr id="4" name="Date Placeholder 3">
            <a:extLst>
              <a:ext uri="{FF2B5EF4-FFF2-40B4-BE49-F238E27FC236}">
                <a16:creationId xmlns="" xmlns:a16="http://schemas.microsoft.com/office/drawing/2014/main" id="{0A288C0B-041E-4B70-87F2-5D48368D8E63}"/>
              </a:ext>
            </a:extLst>
          </p:cNvPr>
          <p:cNvSpPr>
            <a:spLocks noGrp="1"/>
          </p:cNvSpPr>
          <p:nvPr>
            <p:ph type="dt" sz="half" idx="2"/>
          </p:nvPr>
        </p:nvSpPr>
        <p:spPr/>
        <p:txBody>
          <a:bodyPr/>
          <a:lstStyle/>
          <a:p>
            <a:fld id="{7E7AB22C-8B7E-9B4A-8C65-396C3C874D86}" type="datetime1">
              <a:rPr lang="en-US" smtClean="0"/>
              <a:pPr/>
              <a:t>4/11/2022</a:t>
            </a:fld>
            <a:endParaRPr lang="en-US" dirty="0"/>
          </a:p>
        </p:txBody>
      </p:sp>
      <p:sp>
        <p:nvSpPr>
          <p:cNvPr id="5" name="Footer Placeholder 4">
            <a:extLst>
              <a:ext uri="{FF2B5EF4-FFF2-40B4-BE49-F238E27FC236}">
                <a16:creationId xmlns="" xmlns:a16="http://schemas.microsoft.com/office/drawing/2014/main" id="{337FAF11-40C8-4874-A873-77D29E9F247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BE60B824-608C-4FB1-8EE2-8D18446AC45A}"/>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TextBox 7">
            <a:extLst>
              <a:ext uri="{FF2B5EF4-FFF2-40B4-BE49-F238E27FC236}">
                <a16:creationId xmlns="" xmlns:a16="http://schemas.microsoft.com/office/drawing/2014/main" id="{62CD31E9-E9C3-4C94-B69D-A825EEA4C576}"/>
              </a:ext>
            </a:extLst>
          </p:cNvPr>
          <p:cNvSpPr txBox="1"/>
          <p:nvPr/>
        </p:nvSpPr>
        <p:spPr>
          <a:xfrm>
            <a:off x="1644161" y="194637"/>
            <a:ext cx="8581293" cy="6832640"/>
          </a:xfrm>
          <a:prstGeom prst="rect">
            <a:avLst/>
          </a:prstGeom>
          <a:noFill/>
        </p:spPr>
        <p:txBody>
          <a:bodyPr wrap="square">
            <a:spAutoFit/>
          </a:bodyPr>
          <a:lstStyle/>
          <a:p>
            <a:pPr algn="ctr"/>
            <a:r>
              <a:rPr lang="en-IN" sz="2800" b="0" i="0" dirty="0" smtClean="0">
                <a:solidFill>
                  <a:srgbClr val="610B4B"/>
                </a:solidFill>
                <a:effectLst/>
                <a:latin typeface="Times New Roman" pitchFamily="18" charset="0"/>
                <a:cs typeface="Times New Roman" pitchFamily="18" charset="0"/>
              </a:rPr>
              <a:t>Working </a:t>
            </a:r>
            <a:r>
              <a:rPr lang="en-IN" sz="2800" b="0" i="0" dirty="0">
                <a:solidFill>
                  <a:srgbClr val="610B4B"/>
                </a:solidFill>
                <a:effectLst/>
                <a:latin typeface="Times New Roman" pitchFamily="18" charset="0"/>
                <a:cs typeface="Times New Roman" pitchFamily="18" charset="0"/>
              </a:rPr>
              <a:t>of the Booth Algorithm</a:t>
            </a:r>
          </a:p>
          <a:p>
            <a:pPr algn="ctr"/>
            <a:endParaRPr lang="en-IN" b="0" i="0" dirty="0">
              <a:solidFill>
                <a:srgbClr val="610B4B"/>
              </a:solidFill>
              <a:effectLst/>
              <a:latin typeface="Times New Roman" pitchFamily="18" charset="0"/>
              <a:cs typeface="Times New Roman" pitchFamily="18" charset="0"/>
            </a:endParaRPr>
          </a:p>
          <a:p>
            <a:pPr algn="just"/>
            <a:r>
              <a:rPr lang="en-IN" sz="1500" b="0" i="0" dirty="0" smtClean="0">
                <a:solidFill>
                  <a:srgbClr val="000000"/>
                </a:solidFill>
                <a:effectLst/>
                <a:latin typeface="Times New Roman" pitchFamily="18" charset="0"/>
                <a:cs typeface="Times New Roman" pitchFamily="18" charset="0"/>
                <a:sym typeface="Wingdings" pitchFamily="2" charset="2"/>
              </a:rPr>
              <a:t> </a:t>
            </a:r>
            <a:r>
              <a:rPr lang="en-IN" sz="1550" b="0" i="0" dirty="0" smtClean="0">
                <a:solidFill>
                  <a:srgbClr val="000000"/>
                </a:solidFill>
                <a:effectLst/>
                <a:latin typeface="Times New Roman" pitchFamily="18" charset="0"/>
                <a:cs typeface="Times New Roman" pitchFamily="18" charset="0"/>
              </a:rPr>
              <a:t>Set </a:t>
            </a:r>
            <a:r>
              <a:rPr lang="en-IN" sz="1550" b="0" i="0" dirty="0">
                <a:solidFill>
                  <a:srgbClr val="000000"/>
                </a:solidFill>
                <a:effectLst/>
                <a:latin typeface="Times New Roman" pitchFamily="18" charset="0"/>
                <a:cs typeface="Times New Roman" pitchFamily="18" charset="0"/>
              </a:rPr>
              <a:t>the Multiplicand and Multiplier binary bits as M and Q, respectively.</a:t>
            </a:r>
          </a:p>
          <a:p>
            <a:pPr algn="just">
              <a:buFont typeface="+mj-lt"/>
              <a:buAutoNum type="arabicPeriod"/>
            </a:pPr>
            <a:endParaRPr lang="en-IN" sz="1550" b="0" i="0" dirty="0">
              <a:solidFill>
                <a:srgbClr val="000000"/>
              </a:solidFill>
              <a:effectLst/>
              <a:latin typeface="Times New Roman" pitchFamily="18" charset="0"/>
              <a:cs typeface="Times New Roman" pitchFamily="18" charset="0"/>
            </a:endParaRPr>
          </a:p>
          <a:p>
            <a:pPr algn="just"/>
            <a:r>
              <a:rPr lang="en-IN" sz="1550" b="0" i="0" dirty="0" smtClean="0">
                <a:solidFill>
                  <a:srgbClr val="000000"/>
                </a:solidFill>
                <a:effectLst/>
                <a:latin typeface="Times New Roman" pitchFamily="18" charset="0"/>
                <a:cs typeface="Times New Roman" pitchFamily="18" charset="0"/>
                <a:sym typeface="Wingdings" pitchFamily="2" charset="2"/>
              </a:rPr>
              <a:t>  </a:t>
            </a:r>
            <a:r>
              <a:rPr lang="en-IN" sz="1550" b="0" i="0" dirty="0" smtClean="0">
                <a:solidFill>
                  <a:srgbClr val="000000"/>
                </a:solidFill>
                <a:effectLst/>
                <a:latin typeface="Times New Roman" pitchFamily="18" charset="0"/>
                <a:cs typeface="Times New Roman" pitchFamily="18" charset="0"/>
              </a:rPr>
              <a:t>Initially</a:t>
            </a:r>
            <a:r>
              <a:rPr lang="en-IN" sz="1550" b="0" i="0" dirty="0">
                <a:solidFill>
                  <a:srgbClr val="000000"/>
                </a:solidFill>
                <a:effectLst/>
                <a:latin typeface="Times New Roman" pitchFamily="18" charset="0"/>
                <a:cs typeface="Times New Roman" pitchFamily="18" charset="0"/>
              </a:rPr>
              <a:t>, we set the AC and Q</a:t>
            </a:r>
            <a:r>
              <a:rPr lang="en-IN" sz="1550" b="0" i="0" baseline="-25000" dirty="0">
                <a:solidFill>
                  <a:srgbClr val="000000"/>
                </a:solidFill>
                <a:effectLst/>
                <a:latin typeface="Times New Roman" pitchFamily="18" charset="0"/>
                <a:cs typeface="Times New Roman" pitchFamily="18" charset="0"/>
              </a:rPr>
              <a:t>n + 1</a:t>
            </a:r>
            <a:r>
              <a:rPr lang="en-IN" sz="1550" b="0" i="0" dirty="0">
                <a:solidFill>
                  <a:srgbClr val="000000"/>
                </a:solidFill>
                <a:effectLst/>
                <a:latin typeface="Times New Roman" pitchFamily="18" charset="0"/>
                <a:cs typeface="Times New Roman" pitchFamily="18" charset="0"/>
              </a:rPr>
              <a:t> registers value to 0.</a:t>
            </a:r>
          </a:p>
          <a:p>
            <a:pPr algn="just">
              <a:buFont typeface="+mj-lt"/>
              <a:buAutoNum type="arabicPeriod"/>
            </a:pPr>
            <a:endParaRPr lang="en-IN" sz="1550" b="0" i="0" dirty="0">
              <a:solidFill>
                <a:srgbClr val="000000"/>
              </a:solidFill>
              <a:effectLst/>
              <a:latin typeface="Times New Roman" pitchFamily="18" charset="0"/>
              <a:cs typeface="Times New Roman" pitchFamily="18" charset="0"/>
            </a:endParaRPr>
          </a:p>
          <a:p>
            <a:pPr algn="just"/>
            <a:r>
              <a:rPr lang="en-IN" sz="1550" b="0" i="0" dirty="0" smtClean="0">
                <a:solidFill>
                  <a:srgbClr val="000000"/>
                </a:solidFill>
                <a:effectLst/>
                <a:latin typeface="Times New Roman" pitchFamily="18" charset="0"/>
                <a:cs typeface="Times New Roman" pitchFamily="18" charset="0"/>
                <a:sym typeface="Wingdings" pitchFamily="2" charset="2"/>
              </a:rPr>
              <a:t> </a:t>
            </a:r>
            <a:r>
              <a:rPr lang="en-IN" sz="1550" b="0" i="0" dirty="0" smtClean="0">
                <a:solidFill>
                  <a:srgbClr val="000000"/>
                </a:solidFill>
                <a:effectLst/>
                <a:latin typeface="Times New Roman" pitchFamily="18" charset="0"/>
                <a:cs typeface="Times New Roman" pitchFamily="18" charset="0"/>
              </a:rPr>
              <a:t>SC </a:t>
            </a:r>
            <a:r>
              <a:rPr lang="en-IN" sz="1550" b="0" i="0" dirty="0">
                <a:solidFill>
                  <a:srgbClr val="000000"/>
                </a:solidFill>
                <a:effectLst/>
                <a:latin typeface="Times New Roman" pitchFamily="18" charset="0"/>
                <a:cs typeface="Times New Roman" pitchFamily="18" charset="0"/>
              </a:rPr>
              <a:t>represents the number of Multiplier bits (Q), and it is a sequence counter that is continuously decremented till equal to the number of bits (n) or reached to 0.</a:t>
            </a:r>
          </a:p>
          <a:p>
            <a:pPr algn="just">
              <a:buFont typeface="+mj-lt"/>
              <a:buAutoNum type="arabicPeriod"/>
            </a:pPr>
            <a:endParaRPr lang="en-IN" sz="1550" b="0" i="0" dirty="0">
              <a:solidFill>
                <a:srgbClr val="000000"/>
              </a:solidFill>
              <a:effectLst/>
              <a:latin typeface="Times New Roman" pitchFamily="18" charset="0"/>
              <a:cs typeface="Times New Roman" pitchFamily="18" charset="0"/>
            </a:endParaRPr>
          </a:p>
          <a:p>
            <a:pPr algn="just"/>
            <a:r>
              <a:rPr lang="en-IN" sz="1550" b="0" i="0" dirty="0" smtClean="0">
                <a:solidFill>
                  <a:srgbClr val="000000"/>
                </a:solidFill>
                <a:effectLst/>
                <a:latin typeface="Times New Roman" pitchFamily="18" charset="0"/>
                <a:cs typeface="Times New Roman" pitchFamily="18" charset="0"/>
                <a:sym typeface="Wingdings" pitchFamily="2" charset="2"/>
              </a:rPr>
              <a:t> </a:t>
            </a:r>
            <a:r>
              <a:rPr lang="en-IN" sz="1550" b="0" i="0" dirty="0" smtClean="0">
                <a:solidFill>
                  <a:srgbClr val="000000"/>
                </a:solidFill>
                <a:effectLst/>
                <a:latin typeface="Times New Roman" pitchFamily="18" charset="0"/>
                <a:cs typeface="Times New Roman" pitchFamily="18" charset="0"/>
              </a:rPr>
              <a:t>A </a:t>
            </a:r>
            <a:r>
              <a:rPr lang="en-IN" sz="1550" b="0" i="0" dirty="0">
                <a:solidFill>
                  <a:srgbClr val="000000"/>
                </a:solidFill>
                <a:effectLst/>
                <a:latin typeface="Times New Roman" pitchFamily="18" charset="0"/>
                <a:cs typeface="Times New Roman" pitchFamily="18" charset="0"/>
              </a:rPr>
              <a:t>Qn represents the last bit of the Q, and the Q</a:t>
            </a:r>
            <a:r>
              <a:rPr lang="en-IN" sz="1550" b="0" i="0" baseline="-25000" dirty="0">
                <a:solidFill>
                  <a:srgbClr val="000000"/>
                </a:solidFill>
                <a:effectLst/>
                <a:latin typeface="Times New Roman" pitchFamily="18" charset="0"/>
                <a:cs typeface="Times New Roman" pitchFamily="18" charset="0"/>
              </a:rPr>
              <a:t>n+1</a:t>
            </a:r>
            <a:r>
              <a:rPr lang="en-IN" sz="1550" b="0" i="0" dirty="0">
                <a:solidFill>
                  <a:srgbClr val="000000"/>
                </a:solidFill>
                <a:effectLst/>
                <a:latin typeface="Times New Roman" pitchFamily="18" charset="0"/>
                <a:cs typeface="Times New Roman" pitchFamily="18" charset="0"/>
              </a:rPr>
              <a:t> shows the incremented bit of Qn by 1.</a:t>
            </a:r>
          </a:p>
          <a:p>
            <a:pPr algn="just">
              <a:buFont typeface="+mj-lt"/>
              <a:buAutoNum type="arabicPeriod"/>
            </a:pPr>
            <a:endParaRPr lang="en-IN" sz="1550" b="0" i="0" dirty="0">
              <a:solidFill>
                <a:srgbClr val="000000"/>
              </a:solidFill>
              <a:effectLst/>
              <a:latin typeface="Times New Roman" pitchFamily="18" charset="0"/>
              <a:cs typeface="Times New Roman" pitchFamily="18" charset="0"/>
            </a:endParaRPr>
          </a:p>
          <a:p>
            <a:pPr algn="just"/>
            <a:r>
              <a:rPr lang="en-IN" sz="1550" b="0" i="0" dirty="0" smtClean="0">
                <a:solidFill>
                  <a:srgbClr val="000000"/>
                </a:solidFill>
                <a:effectLst/>
                <a:latin typeface="Times New Roman" pitchFamily="18" charset="0"/>
                <a:cs typeface="Times New Roman" pitchFamily="18" charset="0"/>
                <a:sym typeface="Wingdings" pitchFamily="2" charset="2"/>
              </a:rPr>
              <a:t> </a:t>
            </a:r>
            <a:r>
              <a:rPr lang="en-IN" sz="1550" b="0" i="0" dirty="0" smtClean="0">
                <a:solidFill>
                  <a:srgbClr val="000000"/>
                </a:solidFill>
                <a:effectLst/>
                <a:latin typeface="Times New Roman" pitchFamily="18" charset="0"/>
                <a:cs typeface="Times New Roman" pitchFamily="18" charset="0"/>
              </a:rPr>
              <a:t>On </a:t>
            </a:r>
            <a:r>
              <a:rPr lang="en-IN" sz="1550" b="0" i="0" dirty="0">
                <a:solidFill>
                  <a:srgbClr val="000000"/>
                </a:solidFill>
                <a:effectLst/>
                <a:latin typeface="Times New Roman" pitchFamily="18" charset="0"/>
                <a:cs typeface="Times New Roman" pitchFamily="18" charset="0"/>
              </a:rPr>
              <a:t>each cycle of the booth algorithm, Q</a:t>
            </a:r>
            <a:r>
              <a:rPr lang="en-IN" sz="1550" b="0" i="0" baseline="-25000" dirty="0">
                <a:solidFill>
                  <a:srgbClr val="000000"/>
                </a:solidFill>
                <a:effectLst/>
                <a:latin typeface="Times New Roman" pitchFamily="18" charset="0"/>
                <a:cs typeface="Times New Roman" pitchFamily="18" charset="0"/>
              </a:rPr>
              <a:t>n</a:t>
            </a:r>
            <a:r>
              <a:rPr lang="en-IN" sz="1550" b="0" i="0" dirty="0">
                <a:solidFill>
                  <a:srgbClr val="000000"/>
                </a:solidFill>
                <a:effectLst/>
                <a:latin typeface="Times New Roman" pitchFamily="18" charset="0"/>
                <a:cs typeface="Times New Roman" pitchFamily="18" charset="0"/>
              </a:rPr>
              <a:t> and Q</a:t>
            </a:r>
            <a:r>
              <a:rPr lang="en-IN" sz="1550" b="0" i="0" baseline="-25000" dirty="0">
                <a:solidFill>
                  <a:srgbClr val="000000"/>
                </a:solidFill>
                <a:effectLst/>
                <a:latin typeface="Times New Roman" pitchFamily="18" charset="0"/>
                <a:cs typeface="Times New Roman" pitchFamily="18" charset="0"/>
              </a:rPr>
              <a:t>n + 1</a:t>
            </a:r>
            <a:r>
              <a:rPr lang="en-IN" sz="1550" b="0" i="0" dirty="0">
                <a:solidFill>
                  <a:srgbClr val="000000"/>
                </a:solidFill>
                <a:effectLst/>
                <a:latin typeface="Times New Roman" pitchFamily="18" charset="0"/>
                <a:cs typeface="Times New Roman" pitchFamily="18" charset="0"/>
              </a:rPr>
              <a:t> bits will be checked on the following parameters as follows</a:t>
            </a:r>
            <a:r>
              <a:rPr lang="en-IN" sz="1550" b="0" i="0" dirty="0" smtClean="0">
                <a:solidFill>
                  <a:srgbClr val="000000"/>
                </a:solidFill>
                <a:effectLst/>
                <a:latin typeface="Times New Roman" pitchFamily="18" charset="0"/>
                <a:cs typeface="Times New Roman" pitchFamily="18" charset="0"/>
              </a:rPr>
              <a:t>:</a:t>
            </a:r>
          </a:p>
          <a:p>
            <a:pPr lvl="1" algn="just"/>
            <a:r>
              <a:rPr lang="en-IN" sz="1550" dirty="0" smtClean="0">
                <a:solidFill>
                  <a:srgbClr val="000000"/>
                </a:solidFill>
                <a:latin typeface="Times New Roman" pitchFamily="18" charset="0"/>
                <a:cs typeface="Times New Roman" pitchFamily="18" charset="0"/>
                <a:sym typeface="Wingdings" pitchFamily="2" charset="2"/>
              </a:rPr>
              <a:t> </a:t>
            </a:r>
            <a:r>
              <a:rPr lang="en-IN" sz="1550" dirty="0" smtClean="0">
                <a:solidFill>
                  <a:srgbClr val="000000"/>
                </a:solidFill>
                <a:latin typeface="Times New Roman" pitchFamily="18" charset="0"/>
                <a:cs typeface="Times New Roman" pitchFamily="18" charset="0"/>
              </a:rPr>
              <a:t>When two bits Q</a:t>
            </a:r>
            <a:r>
              <a:rPr lang="en-IN" sz="1550" baseline="-25000" dirty="0" smtClean="0">
                <a:solidFill>
                  <a:srgbClr val="000000"/>
                </a:solidFill>
                <a:latin typeface="Times New Roman" pitchFamily="18" charset="0"/>
                <a:cs typeface="Times New Roman" pitchFamily="18" charset="0"/>
              </a:rPr>
              <a:t>n</a:t>
            </a:r>
            <a:r>
              <a:rPr lang="en-IN" sz="1550" dirty="0" smtClean="0">
                <a:solidFill>
                  <a:srgbClr val="000000"/>
                </a:solidFill>
                <a:latin typeface="Times New Roman" pitchFamily="18" charset="0"/>
                <a:cs typeface="Times New Roman" pitchFamily="18" charset="0"/>
              </a:rPr>
              <a:t> and Q</a:t>
            </a:r>
            <a:r>
              <a:rPr lang="en-IN" sz="1550" baseline="-25000" dirty="0" smtClean="0">
                <a:solidFill>
                  <a:srgbClr val="000000"/>
                </a:solidFill>
                <a:latin typeface="Times New Roman" pitchFamily="18" charset="0"/>
                <a:cs typeface="Times New Roman" pitchFamily="18" charset="0"/>
              </a:rPr>
              <a:t>n + 1</a:t>
            </a:r>
            <a:r>
              <a:rPr lang="en-IN" sz="1550" dirty="0" smtClean="0">
                <a:solidFill>
                  <a:srgbClr val="000000"/>
                </a:solidFill>
                <a:latin typeface="Times New Roman" pitchFamily="18" charset="0"/>
                <a:cs typeface="Times New Roman" pitchFamily="18" charset="0"/>
              </a:rPr>
              <a:t> are 00 or 11, we simply perform the arithmetic shift right operation (ASR) to the partial product AC. And the bits of Qn and Q</a:t>
            </a:r>
            <a:r>
              <a:rPr lang="en-IN" sz="1550" baseline="-25000" dirty="0" smtClean="0">
                <a:solidFill>
                  <a:srgbClr val="000000"/>
                </a:solidFill>
                <a:latin typeface="Times New Roman" pitchFamily="18" charset="0"/>
                <a:cs typeface="Times New Roman" pitchFamily="18" charset="0"/>
              </a:rPr>
              <a:t>n + 1</a:t>
            </a:r>
            <a:r>
              <a:rPr lang="en-IN" sz="1550" dirty="0" smtClean="0">
                <a:solidFill>
                  <a:srgbClr val="000000"/>
                </a:solidFill>
                <a:latin typeface="Times New Roman" pitchFamily="18" charset="0"/>
                <a:cs typeface="Times New Roman" pitchFamily="18" charset="0"/>
              </a:rPr>
              <a:t> is incremented by 1 bit.</a:t>
            </a:r>
          </a:p>
          <a:p>
            <a:pPr lvl="1" algn="just"/>
            <a:r>
              <a:rPr lang="en-IN" sz="1550" dirty="0" smtClean="0">
                <a:solidFill>
                  <a:srgbClr val="000000"/>
                </a:solidFill>
                <a:latin typeface="Times New Roman" pitchFamily="18" charset="0"/>
                <a:cs typeface="Times New Roman" pitchFamily="18" charset="0"/>
                <a:sym typeface="Wingdings" pitchFamily="2" charset="2"/>
              </a:rPr>
              <a:t></a:t>
            </a:r>
            <a:r>
              <a:rPr lang="en-IN" sz="1550" dirty="0" smtClean="0">
                <a:solidFill>
                  <a:srgbClr val="000000"/>
                </a:solidFill>
                <a:latin typeface="Times New Roman" pitchFamily="18" charset="0"/>
                <a:cs typeface="Times New Roman" pitchFamily="18" charset="0"/>
              </a:rPr>
              <a:t> If the bits of Q</a:t>
            </a:r>
            <a:r>
              <a:rPr lang="en-IN" sz="1550" baseline="-25000" dirty="0" smtClean="0">
                <a:solidFill>
                  <a:srgbClr val="000000"/>
                </a:solidFill>
                <a:latin typeface="Times New Roman" pitchFamily="18" charset="0"/>
                <a:cs typeface="Times New Roman" pitchFamily="18" charset="0"/>
              </a:rPr>
              <a:t>n</a:t>
            </a:r>
            <a:r>
              <a:rPr lang="en-IN" sz="1550" dirty="0" smtClean="0">
                <a:solidFill>
                  <a:srgbClr val="000000"/>
                </a:solidFill>
                <a:latin typeface="Times New Roman" pitchFamily="18" charset="0"/>
                <a:cs typeface="Times New Roman" pitchFamily="18" charset="0"/>
              </a:rPr>
              <a:t> and Q</a:t>
            </a:r>
            <a:r>
              <a:rPr lang="en-IN" sz="1550" baseline="-25000" dirty="0" smtClean="0">
                <a:solidFill>
                  <a:srgbClr val="000000"/>
                </a:solidFill>
                <a:latin typeface="Times New Roman" pitchFamily="18" charset="0"/>
                <a:cs typeface="Times New Roman" pitchFamily="18" charset="0"/>
              </a:rPr>
              <a:t>n + 1</a:t>
            </a:r>
            <a:r>
              <a:rPr lang="en-IN" sz="1550" dirty="0" smtClean="0">
                <a:solidFill>
                  <a:srgbClr val="000000"/>
                </a:solidFill>
                <a:latin typeface="Times New Roman" pitchFamily="18" charset="0"/>
                <a:cs typeface="Times New Roman" pitchFamily="18" charset="0"/>
              </a:rPr>
              <a:t> is shows to 01, the multiplicand bits (M) will be added to the AC (Accumulator register). After that, we perform the right shift operation to the AC and QR bits by 1.</a:t>
            </a:r>
          </a:p>
          <a:p>
            <a:pPr lvl="1" algn="just"/>
            <a:r>
              <a:rPr lang="en-IN" sz="1550" dirty="0" smtClean="0">
                <a:solidFill>
                  <a:srgbClr val="000000"/>
                </a:solidFill>
                <a:latin typeface="Times New Roman" pitchFamily="18" charset="0"/>
                <a:cs typeface="Times New Roman" pitchFamily="18" charset="0"/>
                <a:sym typeface="Wingdings" pitchFamily="2" charset="2"/>
              </a:rPr>
              <a:t></a:t>
            </a:r>
            <a:r>
              <a:rPr lang="en-IN" sz="1550" dirty="0" smtClean="0">
                <a:solidFill>
                  <a:srgbClr val="000000"/>
                </a:solidFill>
                <a:latin typeface="Times New Roman" pitchFamily="18" charset="0"/>
                <a:cs typeface="Times New Roman" pitchFamily="18" charset="0"/>
              </a:rPr>
              <a:t> If the bits of Q</a:t>
            </a:r>
            <a:r>
              <a:rPr lang="en-IN" sz="1550" baseline="-25000" dirty="0" smtClean="0">
                <a:solidFill>
                  <a:srgbClr val="000000"/>
                </a:solidFill>
                <a:latin typeface="Times New Roman" pitchFamily="18" charset="0"/>
                <a:cs typeface="Times New Roman" pitchFamily="18" charset="0"/>
              </a:rPr>
              <a:t>n</a:t>
            </a:r>
            <a:r>
              <a:rPr lang="en-IN" sz="1550" dirty="0" smtClean="0">
                <a:solidFill>
                  <a:srgbClr val="000000"/>
                </a:solidFill>
                <a:latin typeface="Times New Roman" pitchFamily="18" charset="0"/>
                <a:cs typeface="Times New Roman" pitchFamily="18" charset="0"/>
              </a:rPr>
              <a:t> and Q</a:t>
            </a:r>
            <a:r>
              <a:rPr lang="en-IN" sz="1550" baseline="-25000" dirty="0" smtClean="0">
                <a:solidFill>
                  <a:srgbClr val="000000"/>
                </a:solidFill>
                <a:latin typeface="Times New Roman" pitchFamily="18" charset="0"/>
                <a:cs typeface="Times New Roman" pitchFamily="18" charset="0"/>
              </a:rPr>
              <a:t>n + 1</a:t>
            </a:r>
            <a:r>
              <a:rPr lang="en-IN" sz="1550" dirty="0" smtClean="0">
                <a:solidFill>
                  <a:srgbClr val="000000"/>
                </a:solidFill>
                <a:latin typeface="Times New Roman" pitchFamily="18" charset="0"/>
                <a:cs typeface="Times New Roman" pitchFamily="18" charset="0"/>
              </a:rPr>
              <a:t> is shows to 10, the multiplicand bits (M) will be subtracted from the AC (Accumulator register). After that, we perform the right shift operation to the AC and QR bits by 1.</a:t>
            </a:r>
          </a:p>
          <a:p>
            <a:pPr lvl="1" algn="just"/>
            <a:endParaRPr lang="en-IN" sz="1550" dirty="0" smtClean="0">
              <a:solidFill>
                <a:srgbClr val="000000"/>
              </a:solidFill>
              <a:latin typeface="Times New Roman" pitchFamily="18" charset="0"/>
              <a:cs typeface="Times New Roman" pitchFamily="18" charset="0"/>
            </a:endParaRPr>
          </a:p>
          <a:p>
            <a:pPr algn="just"/>
            <a:r>
              <a:rPr lang="en-IN" sz="1550" dirty="0" smtClean="0">
                <a:solidFill>
                  <a:srgbClr val="000000"/>
                </a:solidFill>
                <a:latin typeface="Times New Roman" pitchFamily="18" charset="0"/>
                <a:cs typeface="Times New Roman" pitchFamily="18" charset="0"/>
                <a:sym typeface="Wingdings" pitchFamily="2" charset="2"/>
              </a:rPr>
              <a:t></a:t>
            </a:r>
            <a:r>
              <a:rPr lang="en-IN" sz="1550" dirty="0" smtClean="0">
                <a:solidFill>
                  <a:srgbClr val="000000"/>
                </a:solidFill>
                <a:latin typeface="Times New Roman" pitchFamily="18" charset="0"/>
                <a:cs typeface="Times New Roman" pitchFamily="18" charset="0"/>
              </a:rPr>
              <a:t> The operation continuously works till we reached n - 1 bit in the booth algorithm.</a:t>
            </a:r>
          </a:p>
          <a:p>
            <a:pPr algn="just">
              <a:buFont typeface="+mj-lt"/>
              <a:buAutoNum type="arabicPeriod"/>
            </a:pPr>
            <a:endParaRPr lang="en-IN" sz="1550" dirty="0" smtClean="0">
              <a:solidFill>
                <a:srgbClr val="000000"/>
              </a:solidFill>
              <a:latin typeface="Times New Roman" pitchFamily="18" charset="0"/>
              <a:cs typeface="Times New Roman" pitchFamily="18" charset="0"/>
            </a:endParaRPr>
          </a:p>
          <a:p>
            <a:pPr algn="just"/>
            <a:r>
              <a:rPr lang="en-IN" sz="1550" dirty="0" smtClean="0">
                <a:solidFill>
                  <a:srgbClr val="000000"/>
                </a:solidFill>
                <a:latin typeface="Times New Roman" pitchFamily="18" charset="0"/>
                <a:cs typeface="Times New Roman" pitchFamily="18" charset="0"/>
                <a:sym typeface="Wingdings" pitchFamily="2" charset="2"/>
              </a:rPr>
              <a:t></a:t>
            </a:r>
            <a:r>
              <a:rPr lang="en-IN" sz="1550" dirty="0" smtClean="0">
                <a:solidFill>
                  <a:srgbClr val="000000"/>
                </a:solidFill>
                <a:latin typeface="Times New Roman" pitchFamily="18" charset="0"/>
                <a:cs typeface="Times New Roman" pitchFamily="18" charset="0"/>
              </a:rPr>
              <a:t> Results of the Multiplication binary bits will be stored in the AC and QR registers.</a:t>
            </a:r>
          </a:p>
          <a:p>
            <a:pPr algn="just">
              <a:buFont typeface="+mj-lt"/>
              <a:buAutoNum type="arabicPeriod"/>
            </a:pPr>
            <a:endParaRPr lang="en-IN" sz="1500" b="0" i="0" dirty="0">
              <a:solidFill>
                <a:srgbClr val="000000"/>
              </a:solidFill>
              <a:effectLst/>
              <a:latin typeface="Times New Roman" pitchFamily="18" charset="0"/>
              <a:cs typeface="Times New Roman" pitchFamily="18" charset="0"/>
            </a:endParaRPr>
          </a:p>
          <a:p>
            <a:pPr algn="just">
              <a:buFont typeface="+mj-lt"/>
              <a:buAutoNum type="arabicPeriod"/>
            </a:pPr>
            <a:endParaRPr lang="en-IN" b="0" i="0" dirty="0">
              <a:solidFill>
                <a:srgbClr val="000000"/>
              </a:solidFill>
              <a:effectLst/>
              <a:latin typeface="inter-regular"/>
            </a:endParaRPr>
          </a:p>
          <a:p>
            <a:endParaRPr lang="en-IN" dirty="0"/>
          </a:p>
        </p:txBody>
      </p:sp>
    </p:spTree>
    <p:extLst>
      <p:ext uri="{BB962C8B-B14F-4D97-AF65-F5344CB8AC3E}">
        <p14:creationId xmlns="" xmlns:p14="http://schemas.microsoft.com/office/powerpoint/2010/main" val="436729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4D51275-0755-46A7-B5FB-0733ACC7E10B}"/>
              </a:ext>
            </a:extLst>
          </p:cNvPr>
          <p:cNvSpPr>
            <a:spLocks noGrp="1"/>
          </p:cNvSpPr>
          <p:nvPr>
            <p:ph type="dt" sz="half" idx="2"/>
          </p:nvPr>
        </p:nvSpPr>
        <p:spPr/>
        <p:txBody>
          <a:bodyPr/>
          <a:lstStyle/>
          <a:p>
            <a:fld id="{7E7AB22C-8B7E-9B4A-8C65-396C3C874D86}" type="datetime1">
              <a:rPr lang="en-US" smtClean="0"/>
              <a:pPr/>
              <a:t>4/11/2022</a:t>
            </a:fld>
            <a:endParaRPr lang="en-US" dirty="0"/>
          </a:p>
        </p:txBody>
      </p:sp>
      <p:sp>
        <p:nvSpPr>
          <p:cNvPr id="6" name="Slide Number Placeholder 5">
            <a:extLst>
              <a:ext uri="{FF2B5EF4-FFF2-40B4-BE49-F238E27FC236}">
                <a16:creationId xmlns="" xmlns:a16="http://schemas.microsoft.com/office/drawing/2014/main" id="{B84F13E9-02F4-4088-A536-0CE246D6EB4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9" name="Picture 8">
            <a:extLst>
              <a:ext uri="{FF2B5EF4-FFF2-40B4-BE49-F238E27FC236}">
                <a16:creationId xmlns="" xmlns:a16="http://schemas.microsoft.com/office/drawing/2014/main" id="{FE463F3F-12D7-4A7F-A9E0-6495B902BB74}"/>
              </a:ext>
            </a:extLst>
          </p:cNvPr>
          <p:cNvPicPr>
            <a:picLocks noChangeAspect="1"/>
          </p:cNvPicPr>
          <p:nvPr/>
        </p:nvPicPr>
        <p:blipFill rotWithShape="1">
          <a:blip r:embed="rId2"/>
          <a:srcRect l="17794" t="17517" r="50515" b="11764"/>
          <a:stretch/>
        </p:blipFill>
        <p:spPr>
          <a:xfrm>
            <a:off x="565466" y="339798"/>
            <a:ext cx="3863788" cy="4849906"/>
          </a:xfrm>
          <a:prstGeom prst="rect">
            <a:avLst/>
          </a:prstGeom>
        </p:spPr>
      </p:pic>
      <p:sp>
        <p:nvSpPr>
          <p:cNvPr id="10" name="TextBox 9"/>
          <p:cNvSpPr txBox="1"/>
          <p:nvPr/>
        </p:nvSpPr>
        <p:spPr>
          <a:xfrm>
            <a:off x="4976446" y="1424354"/>
            <a:ext cx="2804746" cy="2031325"/>
          </a:xfrm>
          <a:prstGeom prst="rect">
            <a:avLst/>
          </a:prstGeom>
          <a:noFill/>
        </p:spPr>
        <p:txBody>
          <a:bodyPr wrap="square" rtlCol="0">
            <a:spAutoFit/>
          </a:bodyPr>
          <a:lstStyle/>
          <a:p>
            <a:r>
              <a:rPr lang="en-IN" dirty="0" smtClean="0"/>
              <a:t>                                1010</a:t>
            </a:r>
          </a:p>
          <a:p>
            <a:r>
              <a:rPr lang="en-IN" dirty="0" smtClean="0"/>
              <a:t>                            X  1010</a:t>
            </a:r>
          </a:p>
          <a:p>
            <a:r>
              <a:rPr lang="en-IN" dirty="0" smtClean="0"/>
              <a:t>                                0000</a:t>
            </a:r>
          </a:p>
          <a:p>
            <a:r>
              <a:rPr lang="en-IN" dirty="0" smtClean="0"/>
              <a:t>                              1010x</a:t>
            </a:r>
          </a:p>
          <a:p>
            <a:r>
              <a:rPr lang="en-IN" dirty="0" smtClean="0"/>
              <a:t>                            0000xx</a:t>
            </a:r>
          </a:p>
          <a:p>
            <a:r>
              <a:rPr lang="en-IN" dirty="0" smtClean="0"/>
              <a:t>                          1010xxx</a:t>
            </a:r>
          </a:p>
          <a:p>
            <a:r>
              <a:rPr lang="en-IN" dirty="0" smtClean="0"/>
              <a:t>                        01010100</a:t>
            </a:r>
            <a:endParaRPr lang="en-US" dirty="0"/>
          </a:p>
        </p:txBody>
      </p:sp>
      <p:cxnSp>
        <p:nvCxnSpPr>
          <p:cNvPr id="12" name="Straight Connector 11"/>
          <p:cNvCxnSpPr/>
          <p:nvPr/>
        </p:nvCxnSpPr>
        <p:spPr>
          <a:xfrm flipV="1">
            <a:off x="6312877" y="2022231"/>
            <a:ext cx="1459523" cy="175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289431" y="3089031"/>
            <a:ext cx="1459523" cy="175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72399" y="1380392"/>
            <a:ext cx="1890347" cy="2031325"/>
          </a:xfrm>
          <a:prstGeom prst="rect">
            <a:avLst/>
          </a:prstGeom>
          <a:noFill/>
        </p:spPr>
        <p:txBody>
          <a:bodyPr wrap="square" rtlCol="0">
            <a:spAutoFit/>
          </a:bodyPr>
          <a:lstStyle/>
          <a:p>
            <a:r>
              <a:rPr lang="en-IN" dirty="0" smtClean="0"/>
              <a:t>Multiplicand</a:t>
            </a:r>
          </a:p>
          <a:p>
            <a:r>
              <a:rPr lang="en-IN" dirty="0" smtClean="0"/>
              <a:t>Multiplier</a:t>
            </a:r>
          </a:p>
          <a:p>
            <a:r>
              <a:rPr lang="en-IN" dirty="0" smtClean="0"/>
              <a:t>Partial 1</a:t>
            </a:r>
          </a:p>
          <a:p>
            <a:r>
              <a:rPr lang="en-IN" dirty="0" smtClean="0"/>
              <a:t>Partial 2</a:t>
            </a:r>
          </a:p>
          <a:p>
            <a:r>
              <a:rPr lang="en-IN" dirty="0" smtClean="0"/>
              <a:t>Partial 3</a:t>
            </a:r>
          </a:p>
          <a:p>
            <a:r>
              <a:rPr lang="en-IN" dirty="0" smtClean="0"/>
              <a:t>Partial 4</a:t>
            </a:r>
          </a:p>
          <a:p>
            <a:r>
              <a:rPr lang="en-IN" dirty="0" smtClean="0"/>
              <a:t>Product</a:t>
            </a:r>
            <a:endParaRPr lang="en-US" dirty="0"/>
          </a:p>
        </p:txBody>
      </p:sp>
      <p:sp>
        <p:nvSpPr>
          <p:cNvPr id="17" name="TextBox 16"/>
          <p:cNvSpPr txBox="1"/>
          <p:nvPr/>
        </p:nvSpPr>
        <p:spPr>
          <a:xfrm>
            <a:off x="5020408" y="879230"/>
            <a:ext cx="3754315"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N clock cycles for a N bit number</a:t>
            </a:r>
            <a:endParaRPr lang="en-US" b="1" dirty="0">
              <a:latin typeface="Times New Roman" pitchFamily="18" charset="0"/>
              <a:cs typeface="Times New Roman" pitchFamily="18" charset="0"/>
            </a:endParaRPr>
          </a:p>
        </p:txBody>
      </p:sp>
      <p:sp>
        <p:nvSpPr>
          <p:cNvPr id="18" name="TextBox 17"/>
          <p:cNvSpPr txBox="1"/>
          <p:nvPr/>
        </p:nvSpPr>
        <p:spPr>
          <a:xfrm>
            <a:off x="5099537" y="3683978"/>
            <a:ext cx="6268916" cy="2677656"/>
          </a:xfrm>
          <a:prstGeom prst="rect">
            <a:avLst/>
          </a:prstGeom>
          <a:noFill/>
        </p:spPr>
        <p:txBody>
          <a:bodyPr wrap="square" rtlCol="0">
            <a:spAutoFit/>
          </a:bodyPr>
          <a:lstStyle/>
          <a:p>
            <a:r>
              <a:rPr lang="en-IN" b="1" dirty="0" smtClean="0">
                <a:solidFill>
                  <a:srgbClr val="000000"/>
                </a:solidFill>
                <a:latin typeface="Times New Roman" pitchFamily="18" charset="0"/>
                <a:cs typeface="Times New Roman" pitchFamily="18" charset="0"/>
                <a:sym typeface="Wingdings" pitchFamily="2" charset="2"/>
              </a:rPr>
              <a:t>DRAWBACKS</a:t>
            </a:r>
          </a:p>
          <a:p>
            <a:endParaRPr lang="en-IN" dirty="0" smtClean="0">
              <a:solidFill>
                <a:srgbClr val="000000"/>
              </a:solidFill>
              <a:latin typeface="Calibri" panose="020F0502020204030204" pitchFamily="34" charset="0"/>
              <a:cs typeface="Calibri" panose="020F0502020204030204" pitchFamily="34" charset="0"/>
              <a:sym typeface="Wingdings" pitchFamily="2" charset="2"/>
            </a:endParaRPr>
          </a:p>
          <a:p>
            <a:r>
              <a:rPr lang="en-IN" dirty="0" smtClean="0">
                <a:solidFill>
                  <a:srgbClr val="000000"/>
                </a:solidFill>
                <a:latin typeface="Calibri" panose="020F0502020204030204" pitchFamily="34" charset="0"/>
                <a:cs typeface="Calibri" panose="020F0502020204030204" pitchFamily="34" charset="0"/>
                <a:sym typeface="Wingdings" pitchFamily="2" charset="2"/>
              </a:rPr>
              <a:t></a:t>
            </a:r>
            <a:r>
              <a:rPr lang="en-IN" dirty="0" smtClean="0">
                <a:solidFill>
                  <a:srgbClr val="000000"/>
                </a:solidFill>
                <a:latin typeface="Calibri" panose="020F0502020204030204" pitchFamily="34" charset="0"/>
                <a:cs typeface="Calibri" panose="020F0502020204030204" pitchFamily="34" charset="0"/>
              </a:rPr>
              <a:t> </a:t>
            </a:r>
            <a:r>
              <a:rPr lang="en-IN" sz="1600" dirty="0" smtClean="0">
                <a:solidFill>
                  <a:srgbClr val="202124"/>
                </a:solidFill>
                <a:latin typeface="Times New Roman" pitchFamily="18" charset="0"/>
                <a:cs typeface="Times New Roman" pitchFamily="18" charset="0"/>
              </a:rPr>
              <a:t>Inefficiency of the circuit when isolated 1's are encountered and difficulty in designing parallel multipliers as number of shift-and-add operations vary.</a:t>
            </a:r>
            <a:endParaRPr lang="en-IN" sz="1600" dirty="0" smtClean="0">
              <a:solidFill>
                <a:srgbClr val="000000"/>
              </a:solidFill>
              <a:latin typeface="Times New Roman" pitchFamily="18" charset="0"/>
              <a:cs typeface="Times New Roman" pitchFamily="18" charset="0"/>
            </a:endParaRPr>
          </a:p>
          <a:p>
            <a:endParaRPr lang="en-IN" sz="1600" dirty="0" smtClean="0">
              <a:solidFill>
                <a:srgbClr val="000000"/>
              </a:solidFill>
              <a:latin typeface="Times New Roman" pitchFamily="18" charset="0"/>
              <a:cs typeface="Times New Roman" pitchFamily="18" charset="0"/>
            </a:endParaRPr>
          </a:p>
          <a:p>
            <a:r>
              <a:rPr lang="en-IN" sz="1600" dirty="0" smtClean="0">
                <a:solidFill>
                  <a:srgbClr val="000000"/>
                </a:solidFill>
                <a:latin typeface="Times New Roman" pitchFamily="18" charset="0"/>
                <a:cs typeface="Times New Roman" pitchFamily="18" charset="0"/>
                <a:sym typeface="Wingdings" pitchFamily="2" charset="2"/>
              </a:rPr>
              <a:t></a:t>
            </a:r>
            <a:r>
              <a:rPr lang="en-IN" sz="1600" dirty="0" smtClean="0">
                <a:solidFill>
                  <a:srgbClr val="000000"/>
                </a:solidFill>
                <a:latin typeface="Times New Roman" pitchFamily="18" charset="0"/>
                <a:cs typeface="Times New Roman" pitchFamily="18" charset="0"/>
              </a:rPr>
              <a:t>It is time consuming.</a:t>
            </a:r>
          </a:p>
          <a:p>
            <a:endParaRPr lang="en-IN" sz="1600" dirty="0" smtClean="0">
              <a:solidFill>
                <a:srgbClr val="000000"/>
              </a:solidFill>
              <a:latin typeface="Times New Roman" pitchFamily="18" charset="0"/>
              <a:cs typeface="Times New Roman" pitchFamily="18" charset="0"/>
            </a:endParaRPr>
          </a:p>
          <a:p>
            <a:r>
              <a:rPr lang="en-IN" sz="1600" dirty="0" smtClean="0">
                <a:solidFill>
                  <a:srgbClr val="000000"/>
                </a:solidFill>
                <a:latin typeface="Times New Roman" pitchFamily="18" charset="0"/>
                <a:cs typeface="Times New Roman" pitchFamily="18" charset="0"/>
                <a:sym typeface="Wingdings" pitchFamily="2" charset="2"/>
              </a:rPr>
              <a:t></a:t>
            </a:r>
            <a:r>
              <a:rPr lang="en-IN" sz="1600" dirty="0" smtClean="0">
                <a:solidFill>
                  <a:srgbClr val="000000"/>
                </a:solidFill>
                <a:latin typeface="Times New Roman" pitchFamily="18" charset="0"/>
                <a:cs typeface="Times New Roman" pitchFamily="18" charset="0"/>
              </a:rPr>
              <a:t>If digital gates are more, chip area would be large.</a:t>
            </a:r>
          </a:p>
          <a:p>
            <a:endParaRPr lang="en-US" dirty="0"/>
          </a:p>
        </p:txBody>
      </p:sp>
      <p:sp>
        <p:nvSpPr>
          <p:cNvPr id="13" name="Footer Placeholder 4">
            <a:extLst>
              <a:ext uri="{FF2B5EF4-FFF2-40B4-BE49-F238E27FC236}">
                <a16:creationId xmlns=""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IN" dirty="0" smtClean="0"/>
              <a:t>Modified Booth’s Algorithm </a:t>
            </a:r>
            <a:endParaRPr lang="en-US" dirty="0" smtClean="0"/>
          </a:p>
          <a:p>
            <a:endParaRPr lang="en-US" dirty="0"/>
          </a:p>
        </p:txBody>
      </p:sp>
    </p:spTree>
    <p:extLst>
      <p:ext uri="{BB962C8B-B14F-4D97-AF65-F5344CB8AC3E}">
        <p14:creationId xmlns="" xmlns:p14="http://schemas.microsoft.com/office/powerpoint/2010/main" val="2325073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12F45804-9C51-4FC4-B77B-186EEA013F60}"/>
              </a:ext>
            </a:extLst>
          </p:cNvPr>
          <p:cNvSpPr>
            <a:spLocks noGrp="1"/>
          </p:cNvSpPr>
          <p:nvPr>
            <p:ph type="subTitle" idx="1"/>
          </p:nvPr>
        </p:nvSpPr>
        <p:spPr>
          <a:xfrm>
            <a:off x="401356" y="395987"/>
            <a:ext cx="6245912" cy="1406101"/>
          </a:xfrm>
        </p:spPr>
        <p:txBody>
          <a:bodyPr/>
          <a:lstStyle/>
          <a:p>
            <a:r>
              <a:rPr lang="en-IN" dirty="0">
                <a:latin typeface="Times New Roman" pitchFamily="18" charset="0"/>
                <a:cs typeface="Times New Roman" pitchFamily="18" charset="0"/>
              </a:rPr>
              <a:t>Modified Booth Algorithm</a:t>
            </a:r>
          </a:p>
        </p:txBody>
      </p:sp>
      <p:sp>
        <p:nvSpPr>
          <p:cNvPr id="4" name="Rectangle 3"/>
          <p:cNvSpPr/>
          <p:nvPr/>
        </p:nvSpPr>
        <p:spPr>
          <a:xfrm>
            <a:off x="524608" y="1778031"/>
            <a:ext cx="6096000" cy="2308324"/>
          </a:xfrm>
          <a:prstGeom prst="rect">
            <a:avLst/>
          </a:prstGeom>
        </p:spPr>
        <p:txBody>
          <a:bodyPr>
            <a:spAutoFit/>
          </a:bodyPr>
          <a:lstStyle/>
          <a:p>
            <a:r>
              <a:rPr lang="en-IN" dirty="0" smtClean="0">
                <a:solidFill>
                  <a:schemeClr val="bg1"/>
                </a:solidFill>
                <a:latin typeface="Times New Roman" pitchFamily="18" charset="0"/>
                <a:cs typeface="Times New Roman" pitchFamily="18" charset="0"/>
              </a:rPr>
              <a:t>In order to achieve high-speed, multiplication algorithms using parallel counters, such as the modified Booth algorithm has been proposed, and some multipliers based on the algorithms have been implemented for practical use. </a:t>
            </a:r>
          </a:p>
          <a:p>
            <a:endParaRPr lang="en-IN" dirty="0" smtClean="0">
              <a:solidFill>
                <a:schemeClr val="bg1"/>
              </a:solidFill>
              <a:latin typeface="Times New Roman" pitchFamily="18" charset="0"/>
              <a:cs typeface="Times New Roman" pitchFamily="18" charset="0"/>
            </a:endParaRPr>
          </a:p>
          <a:p>
            <a:r>
              <a:rPr lang="en-IN" dirty="0" smtClean="0">
                <a:solidFill>
                  <a:schemeClr val="bg1"/>
                </a:solidFill>
                <a:latin typeface="Times New Roman" pitchFamily="18" charset="0"/>
                <a:cs typeface="Times New Roman" pitchFamily="18" charset="0"/>
              </a:rPr>
              <a:t>This type of multiplier operates much faster than an array multiplier for longer operands because its computation time is proportional to the logarithm of the word length of operands. </a:t>
            </a:r>
            <a:endParaRPr lang="en-IN"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739034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A288C0B-041E-4B70-87F2-5D48368D8E63}"/>
              </a:ext>
            </a:extLst>
          </p:cNvPr>
          <p:cNvSpPr>
            <a:spLocks noGrp="1"/>
          </p:cNvSpPr>
          <p:nvPr>
            <p:ph type="dt" sz="half" idx="2"/>
          </p:nvPr>
        </p:nvSpPr>
        <p:spPr/>
        <p:txBody>
          <a:bodyPr/>
          <a:lstStyle/>
          <a:p>
            <a:fld id="{7E7AB22C-8B7E-9B4A-8C65-396C3C874D86}" type="datetime1">
              <a:rPr lang="en-US" smtClean="0"/>
              <a:pPr/>
              <a:t>4/11/2022</a:t>
            </a:fld>
            <a:endParaRPr lang="en-US" dirty="0"/>
          </a:p>
        </p:txBody>
      </p:sp>
      <p:sp>
        <p:nvSpPr>
          <p:cNvPr id="6" name="Slide Number Placeholder 5">
            <a:extLst>
              <a:ext uri="{FF2B5EF4-FFF2-40B4-BE49-F238E27FC236}">
                <a16:creationId xmlns="" xmlns:a16="http://schemas.microsoft.com/office/drawing/2014/main" id="{BE60B824-608C-4FB1-8EE2-8D18446AC45A}"/>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Rectangle 6"/>
          <p:cNvSpPr/>
          <p:nvPr/>
        </p:nvSpPr>
        <p:spPr>
          <a:xfrm>
            <a:off x="733827" y="307702"/>
            <a:ext cx="5491127" cy="369332"/>
          </a:xfrm>
          <a:prstGeom prst="rect">
            <a:avLst/>
          </a:prstGeom>
        </p:spPr>
        <p:txBody>
          <a:bodyPr wrap="square">
            <a:spAutoFit/>
          </a:bodyPr>
          <a:lstStyle/>
          <a:p>
            <a:r>
              <a:rPr lang="en-IN" b="1" dirty="0" smtClean="0">
                <a:latin typeface="Times New Roman" pitchFamily="18" charset="0"/>
                <a:cs typeface="Times New Roman" pitchFamily="18" charset="0"/>
              </a:rPr>
              <a:t>STEP 1: Booth Encoding</a:t>
            </a:r>
            <a:endParaRPr lang="en-IN" b="1" dirty="0">
              <a:latin typeface="Times New Roman" pitchFamily="18" charset="0"/>
              <a:cs typeface="Times New Roman" pitchFamily="18" charset="0"/>
            </a:endParaRPr>
          </a:p>
        </p:txBody>
      </p:sp>
      <p:sp>
        <p:nvSpPr>
          <p:cNvPr id="9" name="Rectangle 8"/>
          <p:cNvSpPr/>
          <p:nvPr/>
        </p:nvSpPr>
        <p:spPr>
          <a:xfrm>
            <a:off x="749989" y="1573794"/>
            <a:ext cx="5464125" cy="646331"/>
          </a:xfrm>
          <a:prstGeom prst="rect">
            <a:avLst/>
          </a:prstGeom>
        </p:spPr>
        <p:txBody>
          <a:bodyPr wrap="none">
            <a:spAutoFit/>
          </a:bodyPr>
          <a:lstStyle/>
          <a:p>
            <a:r>
              <a:rPr lang="en-IN" b="1" dirty="0" smtClean="0">
                <a:latin typeface="Times New Roman" pitchFamily="18" charset="0"/>
                <a:cs typeface="Times New Roman" pitchFamily="18" charset="0"/>
              </a:rPr>
              <a:t>STEP 2: Partial Product Summation &amp; Accumulation</a:t>
            </a:r>
          </a:p>
          <a:p>
            <a:endParaRPr lang="en-IN" b="1" dirty="0">
              <a:latin typeface="Times New Roman" pitchFamily="18" charset="0"/>
              <a:cs typeface="Times New Roman" pitchFamily="18" charset="0"/>
            </a:endParaRPr>
          </a:p>
        </p:txBody>
      </p:sp>
      <p:sp>
        <p:nvSpPr>
          <p:cNvPr id="10" name="Rectangle 9"/>
          <p:cNvSpPr/>
          <p:nvPr/>
        </p:nvSpPr>
        <p:spPr>
          <a:xfrm>
            <a:off x="868745" y="3877380"/>
            <a:ext cx="2486706" cy="369332"/>
          </a:xfrm>
          <a:prstGeom prst="rect">
            <a:avLst/>
          </a:prstGeom>
        </p:spPr>
        <p:txBody>
          <a:bodyPr wrap="none">
            <a:spAutoFit/>
          </a:bodyPr>
          <a:lstStyle/>
          <a:p>
            <a:r>
              <a:rPr lang="en-IN" b="1" dirty="0" smtClean="0">
                <a:latin typeface="Times New Roman" pitchFamily="18" charset="0"/>
                <a:cs typeface="Times New Roman" pitchFamily="18" charset="0"/>
              </a:rPr>
              <a:t>STEP 3: Final Addition</a:t>
            </a:r>
            <a:endParaRPr lang="en-IN"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834896" y="656637"/>
            <a:ext cx="4554789" cy="876376"/>
          </a:xfrm>
          <a:prstGeom prst="rect">
            <a:avLst/>
          </a:prstGeom>
          <a:noFill/>
          <a:ln w="9525">
            <a:noFill/>
            <a:miter lim="800000"/>
            <a:headEnd/>
            <a:tailEnd/>
          </a:ln>
          <a:effectLst/>
        </p:spPr>
      </p:pic>
      <p:sp>
        <p:nvSpPr>
          <p:cNvPr id="11" name="TextBox 10"/>
          <p:cNvSpPr txBox="1"/>
          <p:nvPr/>
        </p:nvSpPr>
        <p:spPr>
          <a:xfrm>
            <a:off x="5407269" y="738554"/>
            <a:ext cx="3420207" cy="646331"/>
          </a:xfrm>
          <a:prstGeom prst="rect">
            <a:avLst/>
          </a:prstGeom>
          <a:noFill/>
        </p:spPr>
        <p:txBody>
          <a:bodyPr wrap="square" rtlCol="0">
            <a:spAutoFit/>
          </a:bodyPr>
          <a:lstStyle/>
          <a:p>
            <a:r>
              <a:rPr lang="en-IN" dirty="0" smtClean="0">
                <a:latin typeface="Times New Roman" pitchFamily="18" charset="0"/>
                <a:cs typeface="Times New Roman" pitchFamily="18" charset="0"/>
              </a:rPr>
              <a:t>Here Rather than Single bit we are using Three bits at a time</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srcRect/>
          <a:stretch>
            <a:fillRect/>
          </a:stretch>
        </p:blipFill>
        <p:spPr bwMode="auto">
          <a:xfrm>
            <a:off x="6438046" y="1557339"/>
            <a:ext cx="2169623" cy="2700279"/>
          </a:xfrm>
          <a:prstGeom prst="rect">
            <a:avLst/>
          </a:prstGeom>
          <a:noFill/>
          <a:ln w="9525">
            <a:noFill/>
            <a:miter lim="800000"/>
            <a:headEnd/>
            <a:tailEnd/>
          </a:ln>
          <a:effectLst/>
        </p:spPr>
      </p:pic>
      <p:sp>
        <p:nvSpPr>
          <p:cNvPr id="13" name="TextBox 12"/>
          <p:cNvSpPr txBox="1"/>
          <p:nvPr/>
        </p:nvSpPr>
        <p:spPr>
          <a:xfrm>
            <a:off x="923191" y="2206867"/>
            <a:ext cx="4492871" cy="1200329"/>
          </a:xfrm>
          <a:prstGeom prst="rect">
            <a:avLst/>
          </a:prstGeom>
          <a:noFill/>
        </p:spPr>
        <p:txBody>
          <a:bodyPr wrap="square" rtlCol="0">
            <a:spAutoFit/>
          </a:bodyPr>
          <a:lstStyle/>
          <a:p>
            <a:pPr>
              <a:buFont typeface="Wingdings"/>
              <a:buChar char="à"/>
            </a:pPr>
            <a:r>
              <a:rPr lang="en-IN" dirty="0" smtClean="0">
                <a:latin typeface="Times New Roman" pitchFamily="18" charset="0"/>
                <a:cs typeface="Times New Roman" pitchFamily="18" charset="0"/>
                <a:sym typeface="Wingdings" pitchFamily="2" charset="2"/>
              </a:rPr>
              <a:t>Partial product is generated on the basis of the bit</a:t>
            </a:r>
          </a:p>
          <a:p>
            <a:pPr>
              <a:buFont typeface="Wingdings"/>
              <a:buChar char="à"/>
            </a:pPr>
            <a:r>
              <a:rPr lang="en-IN" dirty="0" smtClean="0">
                <a:latin typeface="Times New Roman" pitchFamily="18" charset="0"/>
                <a:cs typeface="Times New Roman" pitchFamily="18" charset="0"/>
                <a:sym typeface="Wingdings" pitchFamily="2" charset="2"/>
              </a:rPr>
              <a:t>Here we can see in the booth encoding for N bit no N/2 Partial products are generated</a:t>
            </a:r>
            <a:endParaRPr lang="en-US" dirty="0">
              <a:latin typeface="Times New Roman" pitchFamily="18" charset="0"/>
              <a:cs typeface="Times New Roman" pitchFamily="18" charset="0"/>
            </a:endParaRPr>
          </a:p>
        </p:txBody>
      </p:sp>
      <p:sp>
        <p:nvSpPr>
          <p:cNvPr id="14" name="TextBox 13"/>
          <p:cNvSpPr txBox="1"/>
          <p:nvPr/>
        </p:nvSpPr>
        <p:spPr>
          <a:xfrm>
            <a:off x="1046284" y="4352192"/>
            <a:ext cx="5257800" cy="923330"/>
          </a:xfrm>
          <a:prstGeom prst="rect">
            <a:avLst/>
          </a:prstGeom>
          <a:noFill/>
        </p:spPr>
        <p:txBody>
          <a:bodyPr wrap="square" rtlCol="0">
            <a:spAutoFit/>
          </a:bodyPr>
          <a:lstStyle/>
          <a:p>
            <a:r>
              <a:rPr lang="en-IN" dirty="0" smtClean="0">
                <a:latin typeface="Times New Roman" pitchFamily="18" charset="0"/>
                <a:cs typeface="Times New Roman" pitchFamily="18" charset="0"/>
              </a:rPr>
              <a:t>In our module in a single clock cycle all the Accumulated partial products are added using CLA adder</a:t>
            </a:r>
            <a:endParaRPr lang="en-US" dirty="0">
              <a:latin typeface="Times New Roman" pitchFamily="18" charset="0"/>
              <a:cs typeface="Times New Roman" pitchFamily="18" charset="0"/>
            </a:endParaRPr>
          </a:p>
        </p:txBody>
      </p:sp>
      <p:sp>
        <p:nvSpPr>
          <p:cNvPr id="15" name="Footer Placeholder 4">
            <a:extLst>
              <a:ext uri="{FF2B5EF4-FFF2-40B4-BE49-F238E27FC236}">
                <a16:creationId xmlns=""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IN" dirty="0" smtClean="0"/>
              <a:t>Modified Booth’s Algorithm </a:t>
            </a:r>
            <a:endParaRPr lang="en-US" dirty="0" smtClean="0"/>
          </a:p>
          <a:p>
            <a:endParaRPr lang="en-US" dirty="0"/>
          </a:p>
        </p:txBody>
      </p:sp>
    </p:spTree>
    <p:extLst>
      <p:ext uri="{BB962C8B-B14F-4D97-AF65-F5344CB8AC3E}">
        <p14:creationId xmlns="" xmlns:p14="http://schemas.microsoft.com/office/powerpoint/2010/main" val="436729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1188</TotalTime>
  <Words>409</Words>
  <Application>Microsoft Office PowerPoint</Application>
  <PresentationFormat>Custom</PresentationFormat>
  <Paragraphs>109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Course Project</vt:lpstr>
      <vt:lpstr>Agenda</vt:lpstr>
      <vt:lpstr>Problem Statement</vt:lpstr>
      <vt:lpstr>Slide 4</vt:lpstr>
      <vt:lpstr>Slide 5</vt:lpstr>
      <vt:lpstr>Slide 6</vt:lpstr>
      <vt:lpstr>Slide 7</vt:lpstr>
      <vt:lpstr>Slide 8</vt:lpstr>
      <vt:lpstr>Slide 9</vt:lpstr>
      <vt:lpstr>Slide 10</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dc:title>
  <dc:creator>01fe19bec218</dc:creator>
  <cp:lastModifiedBy>Darugar</cp:lastModifiedBy>
  <cp:revision>16</cp:revision>
  <dcterms:created xsi:type="dcterms:W3CDTF">2022-04-08T15:51:48Z</dcterms:created>
  <dcterms:modified xsi:type="dcterms:W3CDTF">2022-04-11T05:40:35Z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