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56" r:id="rId2"/>
    <p:sldId id="260" r:id="rId3"/>
    <p:sldId id="275" r:id="rId4"/>
    <p:sldId id="295" r:id="rId5"/>
    <p:sldId id="297" r:id="rId6"/>
    <p:sldId id="296" r:id="rId7"/>
    <p:sldId id="299" r:id="rId8"/>
    <p:sldId id="298" r:id="rId9"/>
    <p:sldId id="262" r:id="rId10"/>
    <p:sldId id="274" r:id="rId11"/>
  </p:sldIdLst>
  <p:sldSz cx="9144000" cy="5143500" type="screen16x9"/>
  <p:notesSz cx="6858000" cy="9144000"/>
  <p:embeddedFontLst>
    <p:embeddedFont>
      <p:font typeface="Bree Serif" panose="020B0604020202020204" charset="0"/>
      <p:regular r:id="rId13"/>
    </p:embeddedFon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Roboto Black" panose="020B0604020202020204" charset="0"/>
      <p:bold r:id="rId20"/>
      <p:boldItalic r:id="rId21"/>
    </p:embeddedFont>
    <p:embeddedFont>
      <p:font typeface="Roboto Light" panose="020B0604020202020204" charset="0"/>
      <p:regular r:id="rId22"/>
      <p:bold r:id="rId23"/>
      <p:italic r:id="rId24"/>
      <p:boldItalic r:id="rId25"/>
    </p:embeddedFont>
    <p:embeddedFont>
      <p:font typeface="Roboto Mono Thin" panose="020B0604020202020204" charset="0"/>
      <p:regular r:id="rId26"/>
      <p:bold r:id="rId27"/>
      <p:italic r:id="rId28"/>
      <p:boldItalic r:id="rId29"/>
    </p:embeddedFont>
    <p:embeddedFont>
      <p:font typeface="Roboto Thin" panose="020B0604020202020204" charset="0"/>
      <p:regular r:id="rId30"/>
      <p:bold r:id="rId31"/>
      <p:italic r:id="rId32"/>
      <p:boldItalic r:id="rId33"/>
    </p:embeddedFont>
    <p:embeddedFont>
      <p:font typeface="Trebuchet MS" panose="020B0603020202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ADD15E-BAA1-4666-9202-A623B32D96D2}">
  <a:tblStyle styleId="{96ADD15E-BAA1-4666-9202-A623B32D96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60" autoAdjust="0"/>
  </p:normalViewPr>
  <p:slideViewPr>
    <p:cSldViewPr snapToGrid="0">
      <p:cViewPr varScale="1">
        <p:scale>
          <a:sx n="102" d="100"/>
          <a:sy n="102" d="100"/>
        </p:scale>
        <p:origin x="8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010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77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507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488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271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60" r:id="rId4"/>
    <p:sldLayoutId id="2147483661" r:id="rId5"/>
    <p:sldLayoutId id="214748366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606672" y="79894"/>
            <a:ext cx="4416006" cy="1610617"/>
          </a:xfrm>
          <a:prstGeom prst="rect">
            <a:avLst/>
          </a:prstGeom>
          <a:ln>
            <a:noFill/>
          </a:ln>
          <a:effectLst>
            <a:outerShdw blurRad="149987" dist="250190" dir="8460000" algn="ctr">
              <a:schemeClr val="bg1">
                <a:alpha val="0"/>
              </a:schemeClr>
            </a:outerShdw>
          </a:effectLst>
        </p:spPr>
        <p:txBody>
          <a:bodyPr spcFirstLastPara="1" wrap="square" lIns="91425" tIns="91425" rIns="91425" bIns="91425" anchor="b" anchorCtr="0">
            <a:noAutofit/>
          </a:bodyPr>
          <a:lstStyle/>
          <a:p>
            <a:pPr marL="0" lvl="0" indent="0" algn="r" rtl="0">
              <a:spcBef>
                <a:spcPts val="0"/>
              </a:spcBef>
              <a:spcAft>
                <a:spcPts val="0"/>
              </a:spcAft>
              <a:buNone/>
            </a:pPr>
            <a:r>
              <a:rPr lang="en-IN" sz="2800" u="sng" dirty="0"/>
              <a:t>Customer Segmentation Using K-Means Clustering </a:t>
            </a:r>
            <a:endParaRPr sz="2800" u="sng" dirty="0"/>
          </a:p>
        </p:txBody>
      </p:sp>
      <p:sp>
        <p:nvSpPr>
          <p:cNvPr id="4" name="TextBox 3"/>
          <p:cNvSpPr txBox="1"/>
          <p:nvPr/>
        </p:nvSpPr>
        <p:spPr>
          <a:xfrm>
            <a:off x="6814675" y="4734048"/>
            <a:ext cx="2658961" cy="307777"/>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IN" i="1" dirty="0">
                <a:solidFill>
                  <a:schemeClr val="bg1"/>
                </a:solidFill>
              </a:rPr>
              <a:t>Burhan Nabi </a:t>
            </a:r>
            <a:r>
              <a:rPr lang="en-IN" sz="1200" i="1" dirty="0">
                <a:solidFill>
                  <a:schemeClr val="bg1"/>
                </a:solidFill>
                <a:latin typeface="Calibri Light" panose="020F0302020204030204" pitchFamily="34" charset="0"/>
                <a:cs typeface="Calibri Light" panose="020F0302020204030204" pitchFamily="34" charset="0"/>
              </a:rPr>
              <a:t>(B.E/CSE)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824" y="4000804"/>
            <a:ext cx="987511" cy="887132"/>
          </a:xfrm>
          <a:prstGeom prst="rect">
            <a:avLst/>
          </a:prstGeom>
        </p:spPr>
      </p:pic>
      <p:sp>
        <p:nvSpPr>
          <p:cNvPr id="6" name="TextBox 5"/>
          <p:cNvSpPr txBox="1"/>
          <p:nvPr/>
        </p:nvSpPr>
        <p:spPr>
          <a:xfrm>
            <a:off x="6712335" y="4213537"/>
            <a:ext cx="2341904" cy="461665"/>
          </a:xfrm>
          <a:prstGeom prst="rect">
            <a:avLst/>
          </a:prstGeom>
          <a:noFill/>
        </p:spPr>
        <p:txBody>
          <a:bodyPr wrap="square" rtlCol="0">
            <a:spAutoFit/>
          </a:bodyPr>
          <a:lstStyle/>
          <a:p>
            <a:r>
              <a:rPr lang="en-IN" sz="1200" dirty="0">
                <a:solidFill>
                  <a:schemeClr val="bg1"/>
                </a:solidFill>
              </a:rPr>
              <a:t>SSM College Of </a:t>
            </a:r>
            <a:r>
              <a:rPr lang="en-IN" sz="1200" dirty="0" err="1">
                <a:solidFill>
                  <a:schemeClr val="bg1"/>
                </a:solidFill>
              </a:rPr>
              <a:t>Engg</a:t>
            </a:r>
            <a:r>
              <a:rPr lang="en-IN" sz="1200" dirty="0">
                <a:solidFill>
                  <a:schemeClr val="bg1"/>
                </a:solidFill>
              </a:rPr>
              <a:t>. &amp; Tech.</a:t>
            </a:r>
          </a:p>
          <a:p>
            <a:r>
              <a:rPr lang="en-IN" sz="1100" dirty="0" err="1">
                <a:solidFill>
                  <a:schemeClr val="bg1"/>
                </a:solidFill>
                <a:latin typeface="Calibri Light" panose="020F0302020204030204" pitchFamily="34" charset="0"/>
                <a:cs typeface="Calibri Light" panose="020F0302020204030204" pitchFamily="34" charset="0"/>
              </a:rPr>
              <a:t>Parihaspora</a:t>
            </a:r>
            <a:r>
              <a:rPr lang="en-IN" sz="1100" dirty="0">
                <a:solidFill>
                  <a:schemeClr val="bg1"/>
                </a:solidFill>
                <a:latin typeface="Calibri Light" panose="020F0302020204030204" pitchFamily="34" charset="0"/>
                <a:cs typeface="Calibri Light" panose="020F0302020204030204" pitchFamily="34" charset="0"/>
              </a:rPr>
              <a:t>, </a:t>
            </a:r>
            <a:r>
              <a:rPr lang="en-IN" sz="1100" dirty="0" err="1">
                <a:solidFill>
                  <a:schemeClr val="bg1"/>
                </a:solidFill>
                <a:latin typeface="Calibri Light" panose="020F0302020204030204" pitchFamily="34" charset="0"/>
                <a:cs typeface="Calibri Light" panose="020F0302020204030204" pitchFamily="34" charset="0"/>
              </a:rPr>
              <a:t>Pattan</a:t>
            </a:r>
            <a:endParaRPr lang="en-IN" sz="1100" dirty="0">
              <a:solidFill>
                <a:schemeClr val="bg1"/>
              </a:solidFill>
              <a:latin typeface="Calibri Light" panose="020F0302020204030204" pitchFamily="34" charset="0"/>
              <a:cs typeface="Calibri Light" panose="020F0302020204030204" pitchFamily="34" charset="0"/>
            </a:endParaRPr>
          </a:p>
        </p:txBody>
      </p:sp>
      <p:sp>
        <p:nvSpPr>
          <p:cNvPr id="2" name="TextBox 1">
            <a:extLst>
              <a:ext uri="{FF2B5EF4-FFF2-40B4-BE49-F238E27FC236}">
                <a16:creationId xmlns:a16="http://schemas.microsoft.com/office/drawing/2014/main" id="{CD02486B-2452-41FB-9903-BBD98A5C2050}"/>
              </a:ext>
            </a:extLst>
          </p:cNvPr>
          <p:cNvSpPr txBox="1"/>
          <p:nvPr/>
        </p:nvSpPr>
        <p:spPr>
          <a:xfrm>
            <a:off x="5605294" y="1770405"/>
            <a:ext cx="3448945" cy="461665"/>
          </a:xfrm>
          <a:prstGeom prst="rect">
            <a:avLst/>
          </a:prstGeom>
          <a:noFill/>
        </p:spPr>
        <p:txBody>
          <a:bodyPr wrap="square" rtlCol="0">
            <a:spAutoFit/>
          </a:bodyPr>
          <a:lstStyle/>
          <a:p>
            <a:r>
              <a:rPr lang="en-IN" sz="2400" i="1" u="sng" dirty="0" err="1">
                <a:solidFill>
                  <a:srgbClr val="FFC000"/>
                </a:solidFill>
                <a:latin typeface="Roboto Black"/>
                <a:ea typeface="Roboto Black"/>
                <a:sym typeface="Roboto Black"/>
              </a:rPr>
              <a:t>Exposys</a:t>
            </a:r>
            <a:r>
              <a:rPr lang="en-IN" sz="2400" i="1" u="sng" dirty="0">
                <a:solidFill>
                  <a:srgbClr val="FFC000"/>
                </a:solidFill>
              </a:rPr>
              <a:t> </a:t>
            </a:r>
            <a:r>
              <a:rPr lang="en-IN" sz="2400" i="1" u="sng" dirty="0">
                <a:solidFill>
                  <a:srgbClr val="FFC000"/>
                </a:solidFill>
                <a:latin typeface="Roboto Black"/>
                <a:ea typeface="Roboto Black"/>
                <a:sym typeface="Roboto Black"/>
              </a:rPr>
              <a:t>Data</a:t>
            </a:r>
            <a:r>
              <a:rPr lang="en-IN" sz="2400" i="1" u="sng" dirty="0">
                <a:solidFill>
                  <a:srgbClr val="FFC000"/>
                </a:solidFill>
              </a:rPr>
              <a:t> </a:t>
            </a:r>
            <a:r>
              <a:rPr lang="en-IN" sz="2400" i="1" u="sng" dirty="0">
                <a:solidFill>
                  <a:srgbClr val="FFC000"/>
                </a:solidFill>
                <a:latin typeface="Roboto Black"/>
                <a:ea typeface="Roboto Black"/>
                <a:sym typeface="Roboto Black"/>
              </a:rPr>
              <a:t>Labs</a:t>
            </a:r>
          </a:p>
        </p:txBody>
      </p:sp>
      <p:pic>
        <p:nvPicPr>
          <p:cNvPr id="9" name="Picture 8">
            <a:extLst>
              <a:ext uri="{FF2B5EF4-FFF2-40B4-BE49-F238E27FC236}">
                <a16:creationId xmlns:a16="http://schemas.microsoft.com/office/drawing/2014/main" id="{79381CF2-9F77-4A18-B36B-439004D55F84}"/>
              </a:ext>
            </a:extLst>
          </p:cNvPr>
          <p:cNvPicPr>
            <a:picLocks noChangeAspect="1"/>
          </p:cNvPicPr>
          <p:nvPr/>
        </p:nvPicPr>
        <p:blipFill>
          <a:blip r:embed="rId4">
            <a:clrChange>
              <a:clrFrom>
                <a:srgbClr val="F1F6F9"/>
              </a:clrFrom>
              <a:clrTo>
                <a:srgbClr val="F1F6F9">
                  <a:alpha val="0"/>
                </a:srgbClr>
              </a:clrTo>
            </a:clrChange>
          </a:blip>
          <a:stretch>
            <a:fillRect/>
          </a:stretch>
        </p:blipFill>
        <p:spPr>
          <a:xfrm>
            <a:off x="0" y="0"/>
            <a:ext cx="4714407"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441401" y="574786"/>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b="1" dirty="0">
                <a:solidFill>
                  <a:schemeClr val="accent1">
                    <a:lumMod val="75000"/>
                  </a:schemeClr>
                </a:solidFill>
                <a:latin typeface="Times New Roman" panose="02020603050405020304" pitchFamily="18" charset="0"/>
                <a:cs typeface="Times New Roman" panose="02020603050405020304" pitchFamily="18" charset="0"/>
              </a:rPr>
              <a:t>CONCLUSION</a:t>
            </a:r>
            <a:endParaRPr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27" name="Google Shape;1127;p40"/>
          <p:cNvSpPr txBox="1">
            <a:spLocks noGrp="1"/>
          </p:cNvSpPr>
          <p:nvPr>
            <p:ph type="subTitle" idx="1"/>
          </p:nvPr>
        </p:nvSpPr>
        <p:spPr>
          <a:xfrm>
            <a:off x="3746733" y="878086"/>
            <a:ext cx="4470900" cy="2274933"/>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IN" sz="14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K means clustering is one of the most popular clustering algorithms and usually the first thing practitioners apply when solving clustering tasks to get an idea of the structure of the dataset. </a:t>
            </a:r>
          </a:p>
          <a:p>
            <a:pPr marL="285750" indent="-285750">
              <a:buFont typeface="Arial" panose="020B0604020202020204" pitchFamily="34" charset="0"/>
              <a:buChar char="•"/>
            </a:pPr>
            <a:r>
              <a:rPr lang="en-IN" sz="14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rPr>
              <a:t>The goal of K means is to group data points into distinct non-overlapping subgroups. One of the major application of K means clustering is segmentation of customers to get a better understanding of them which in turn could be used to increase the revenue of the company.</a:t>
            </a:r>
            <a:endParaRPr sz="1400" dirty="0"/>
          </a:p>
          <a:p>
            <a:pPr marL="0" lvl="0" indent="0" algn="l" rtl="0">
              <a:spcBef>
                <a:spcPts val="0"/>
              </a:spcBef>
              <a:spcAft>
                <a:spcPts val="0"/>
              </a:spcAft>
              <a:buNone/>
            </a:pPr>
            <a:r>
              <a:rPr lang="es" sz="1000" dirty="0">
                <a:uFill>
                  <a:noFill/>
                </a:uFill>
                <a:hlinkClick r:id="rId3"/>
              </a:rPr>
              <a:t>addyouremail@freepik.com</a:t>
            </a:r>
            <a:endParaRPr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26"/>
          <p:cNvSpPr txBox="1">
            <a:spLocks noGrp="1"/>
          </p:cNvSpPr>
          <p:nvPr>
            <p:ph type="subTitle" idx="1"/>
          </p:nvPr>
        </p:nvSpPr>
        <p:spPr>
          <a:xfrm>
            <a:off x="4979350" y="1735892"/>
            <a:ext cx="3530400" cy="2843574"/>
          </a:xfrm>
          <a:prstGeom prst="rect">
            <a:avLst/>
          </a:prstGeom>
        </p:spPr>
        <p:txBody>
          <a:bodyPr spcFirstLastPara="1" wrap="square" lIns="91425" tIns="91425" rIns="91425" bIns="91425" anchor="t" anchorCtr="0">
            <a:noAutofit/>
          </a:bodyPr>
          <a:lstStyle/>
          <a:p>
            <a:r>
              <a:rPr lang="en-IN" sz="1600" b="1" dirty="0">
                <a:solidFill>
                  <a:schemeClr val="accent1">
                    <a:lumMod val="75000"/>
                  </a:schemeClr>
                </a:solidFill>
                <a:latin typeface="Times New Roman" panose="02020603050405020304" pitchFamily="18" charset="0"/>
                <a:cs typeface="Times New Roman" panose="02020603050405020304" pitchFamily="18" charset="0"/>
              </a:rPr>
              <a:t>CONTENTS:</a:t>
            </a:r>
          </a:p>
          <a:p>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a:p>
            <a:pPr indent="-45720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Introduction</a:t>
            </a:r>
          </a:p>
          <a:p>
            <a:pPr indent="-457200">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a:p>
            <a:pPr indent="-45720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Objective</a:t>
            </a:r>
          </a:p>
          <a:p>
            <a:pPr indent="-457200">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a:p>
            <a:pPr indent="-45720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Existing Method</a:t>
            </a:r>
          </a:p>
          <a:p>
            <a:pPr indent="-457200">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a:p>
            <a:pPr indent="-45720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Proposed Method With Architecture</a:t>
            </a:r>
          </a:p>
          <a:p>
            <a:pPr indent="-457200">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a:p>
            <a:pPr indent="-45720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Implementation</a:t>
            </a:r>
          </a:p>
          <a:p>
            <a:pPr indent="-457200">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a:p>
            <a:pPr indent="-45720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Outcome And Result</a:t>
            </a:r>
          </a:p>
          <a:p>
            <a:pPr indent="-457200">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a:p>
            <a:pPr indent="-45720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Conclusion</a:t>
            </a:r>
          </a:p>
          <a:p>
            <a:pPr marL="0" indent="0">
              <a:buSzPct val="150000"/>
            </a:pPr>
            <a:endParaRPr b="1" i="1" dirty="0">
              <a:solidFill>
                <a:srgbClr val="FFFFFF"/>
              </a:solidFill>
              <a:latin typeface="Roboto Light" panose="020B0604020202020204" charset="0"/>
              <a:ea typeface="Roboto Light" panose="020B0604020202020204" charset="0"/>
            </a:endParaRPr>
          </a:p>
        </p:txBody>
      </p:sp>
      <p:cxnSp>
        <p:nvCxnSpPr>
          <p:cNvPr id="298" name="Google Shape;298;p26"/>
          <p:cNvCxnSpPr/>
          <p:nvPr/>
        </p:nvCxnSpPr>
        <p:spPr>
          <a:xfrm>
            <a:off x="4979350" y="1536587"/>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5922;p52"/>
          <p:cNvGrpSpPr/>
          <p:nvPr/>
        </p:nvGrpSpPr>
        <p:grpSpPr>
          <a:xfrm>
            <a:off x="1332425" y="1871173"/>
            <a:ext cx="339253" cy="339253"/>
            <a:chOff x="900750" y="1436075"/>
            <a:chExt cx="481825" cy="481825"/>
          </a:xfrm>
        </p:grpSpPr>
        <p:sp>
          <p:nvSpPr>
            <p:cNvPr id="80" name="Google Shape;5923;p52"/>
            <p:cNvSpPr/>
            <p:nvPr/>
          </p:nvSpPr>
          <p:spPr>
            <a:xfrm>
              <a:off x="900750" y="1627500"/>
              <a:ext cx="481825" cy="290400"/>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81" name="Google Shape;5924;p52"/>
            <p:cNvSpPr/>
            <p:nvPr/>
          </p:nvSpPr>
          <p:spPr>
            <a:xfrm>
              <a:off x="1296950" y="1549900"/>
              <a:ext cx="71550" cy="105850"/>
            </a:xfrm>
            <a:custGeom>
              <a:avLst/>
              <a:gdLst/>
              <a:ahLst/>
              <a:cxnLst/>
              <a:rect l="l" t="t" r="r" b="b"/>
              <a:pathLst>
                <a:path w="2862" h="4234" extrusionOk="0">
                  <a:moveTo>
                    <a:pt x="0" y="0"/>
                  </a:moveTo>
                  <a:lnTo>
                    <a:pt x="0" y="4234"/>
                  </a:lnTo>
                  <a:lnTo>
                    <a:pt x="2861" y="2117"/>
                  </a:lnTo>
                  <a:lnTo>
                    <a:pt x="0" y="0"/>
                  </a:ln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82" name="Google Shape;5925;p52"/>
            <p:cNvSpPr/>
            <p:nvPr/>
          </p:nvSpPr>
          <p:spPr>
            <a:xfrm>
              <a:off x="914900" y="1549900"/>
              <a:ext cx="71550" cy="105850"/>
            </a:xfrm>
            <a:custGeom>
              <a:avLst/>
              <a:gdLst/>
              <a:ahLst/>
              <a:cxnLst/>
              <a:rect l="l" t="t" r="r" b="b"/>
              <a:pathLst>
                <a:path w="2862" h="4234" extrusionOk="0">
                  <a:moveTo>
                    <a:pt x="2861" y="0"/>
                  </a:moveTo>
                  <a:lnTo>
                    <a:pt x="0" y="2117"/>
                  </a:lnTo>
                  <a:lnTo>
                    <a:pt x="2861" y="4234"/>
                  </a:lnTo>
                  <a:lnTo>
                    <a:pt x="2861" y="0"/>
                  </a:ln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83" name="Google Shape;5926;p52"/>
            <p:cNvSpPr/>
            <p:nvPr/>
          </p:nvSpPr>
          <p:spPr>
            <a:xfrm>
              <a:off x="1014650" y="1436075"/>
              <a:ext cx="254100" cy="336150"/>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grpSp>
      <p:grpSp>
        <p:nvGrpSpPr>
          <p:cNvPr id="87" name="Google Shape;8697;p58"/>
          <p:cNvGrpSpPr/>
          <p:nvPr/>
        </p:nvGrpSpPr>
        <p:grpSpPr>
          <a:xfrm>
            <a:off x="1171652" y="3463500"/>
            <a:ext cx="421927" cy="370882"/>
            <a:chOff x="-3030525" y="3973150"/>
            <a:chExt cx="293025" cy="257575"/>
          </a:xfrm>
        </p:grpSpPr>
        <p:sp>
          <p:nvSpPr>
            <p:cNvPr id="88" name="Google Shape;8698;p58"/>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8699;p58"/>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Google Shape;8833;p58"/>
          <p:cNvGrpSpPr/>
          <p:nvPr/>
        </p:nvGrpSpPr>
        <p:grpSpPr>
          <a:xfrm>
            <a:off x="2664267" y="1213329"/>
            <a:ext cx="425310" cy="419659"/>
            <a:chOff x="-1951475" y="3597450"/>
            <a:chExt cx="295375" cy="291450"/>
          </a:xfrm>
        </p:grpSpPr>
        <p:sp>
          <p:nvSpPr>
            <p:cNvPr id="91" name="Google Shape;8834;p58"/>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8835;p58"/>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8836;p58"/>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8837;p58"/>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5" name="Google Shape;7197;p55"/>
          <p:cNvGrpSpPr/>
          <p:nvPr/>
        </p:nvGrpSpPr>
        <p:grpSpPr>
          <a:xfrm>
            <a:off x="3407884" y="1914609"/>
            <a:ext cx="354586" cy="355557"/>
            <a:chOff x="-33645475" y="3944800"/>
            <a:chExt cx="292225" cy="293025"/>
          </a:xfrm>
        </p:grpSpPr>
        <p:sp>
          <p:nvSpPr>
            <p:cNvPr id="96" name="Google Shape;7198;p55"/>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7" name="Google Shape;7199;p55"/>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Google Shape;7200;p55"/>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9" name="Google Shape;7201;p55"/>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Google Shape;7202;p55"/>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7203;p55"/>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 name="Google Shape;7204;p55"/>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7205;p55"/>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7206;p55"/>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7207;p55"/>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06" name="Google Shape;7237;p55"/>
          <p:cNvGrpSpPr/>
          <p:nvPr/>
        </p:nvGrpSpPr>
        <p:grpSpPr>
          <a:xfrm>
            <a:off x="3158362" y="3459344"/>
            <a:ext cx="354586" cy="353221"/>
            <a:chOff x="-35123050" y="3561225"/>
            <a:chExt cx="292225" cy="291100"/>
          </a:xfrm>
        </p:grpSpPr>
        <p:sp>
          <p:nvSpPr>
            <p:cNvPr id="107" name="Google Shape;7238;p55"/>
            <p:cNvSpPr/>
            <p:nvPr/>
          </p:nvSpPr>
          <p:spPr>
            <a:xfrm>
              <a:off x="-35123050" y="3629750"/>
              <a:ext cx="205575" cy="222575"/>
            </a:xfrm>
            <a:custGeom>
              <a:avLst/>
              <a:gdLst/>
              <a:ahLst/>
              <a:cxnLst/>
              <a:rect l="l" t="t" r="r" b="b"/>
              <a:pathLst>
                <a:path w="8223" h="8903" extrusionOk="0">
                  <a:moveTo>
                    <a:pt x="2080" y="2710"/>
                  </a:moveTo>
                  <a:cubicBezTo>
                    <a:pt x="2458" y="2710"/>
                    <a:pt x="2741" y="3056"/>
                    <a:pt x="2741" y="3403"/>
                  </a:cubicBezTo>
                  <a:cubicBezTo>
                    <a:pt x="2741" y="3781"/>
                    <a:pt x="2426" y="4065"/>
                    <a:pt x="2080" y="4065"/>
                  </a:cubicBezTo>
                  <a:cubicBezTo>
                    <a:pt x="1733" y="4065"/>
                    <a:pt x="1418" y="3750"/>
                    <a:pt x="1418" y="3403"/>
                  </a:cubicBezTo>
                  <a:cubicBezTo>
                    <a:pt x="1418" y="3056"/>
                    <a:pt x="1670" y="2710"/>
                    <a:pt x="2080" y="2710"/>
                  </a:cubicBezTo>
                  <a:close/>
                  <a:moveTo>
                    <a:pt x="4127" y="2710"/>
                  </a:moveTo>
                  <a:cubicBezTo>
                    <a:pt x="4506" y="2710"/>
                    <a:pt x="4789" y="3056"/>
                    <a:pt x="4789" y="3403"/>
                  </a:cubicBezTo>
                  <a:cubicBezTo>
                    <a:pt x="4789" y="3781"/>
                    <a:pt x="4474" y="4065"/>
                    <a:pt x="4127" y="4065"/>
                  </a:cubicBezTo>
                  <a:cubicBezTo>
                    <a:pt x="3718" y="4065"/>
                    <a:pt x="3466" y="3750"/>
                    <a:pt x="3466" y="3403"/>
                  </a:cubicBezTo>
                  <a:cubicBezTo>
                    <a:pt x="3466" y="3056"/>
                    <a:pt x="3718" y="2710"/>
                    <a:pt x="4127" y="2710"/>
                  </a:cubicBezTo>
                  <a:close/>
                  <a:moveTo>
                    <a:pt x="6207" y="2710"/>
                  </a:moveTo>
                  <a:cubicBezTo>
                    <a:pt x="6616" y="2710"/>
                    <a:pt x="6868" y="3056"/>
                    <a:pt x="6868" y="3403"/>
                  </a:cubicBezTo>
                  <a:cubicBezTo>
                    <a:pt x="6868" y="3781"/>
                    <a:pt x="6553" y="4065"/>
                    <a:pt x="6207" y="4065"/>
                  </a:cubicBezTo>
                  <a:cubicBezTo>
                    <a:pt x="5829" y="4065"/>
                    <a:pt x="5545" y="3750"/>
                    <a:pt x="5545" y="3403"/>
                  </a:cubicBezTo>
                  <a:cubicBezTo>
                    <a:pt x="5514" y="3056"/>
                    <a:pt x="5829" y="2710"/>
                    <a:pt x="6207" y="2710"/>
                  </a:cubicBezTo>
                  <a:close/>
                  <a:moveTo>
                    <a:pt x="1733" y="0"/>
                  </a:moveTo>
                  <a:cubicBezTo>
                    <a:pt x="788" y="0"/>
                    <a:pt x="0" y="757"/>
                    <a:pt x="0" y="1702"/>
                  </a:cubicBezTo>
                  <a:lnTo>
                    <a:pt x="0" y="5136"/>
                  </a:lnTo>
                  <a:cubicBezTo>
                    <a:pt x="0" y="5955"/>
                    <a:pt x="630" y="6616"/>
                    <a:pt x="1418" y="6774"/>
                  </a:cubicBezTo>
                  <a:lnTo>
                    <a:pt x="1418" y="8570"/>
                  </a:lnTo>
                  <a:cubicBezTo>
                    <a:pt x="1418" y="8696"/>
                    <a:pt x="1481" y="8822"/>
                    <a:pt x="1607" y="8885"/>
                  </a:cubicBezTo>
                  <a:cubicBezTo>
                    <a:pt x="1649" y="8895"/>
                    <a:pt x="1695" y="8902"/>
                    <a:pt x="1739" y="8902"/>
                  </a:cubicBezTo>
                  <a:cubicBezTo>
                    <a:pt x="1828" y="8902"/>
                    <a:pt x="1912" y="8874"/>
                    <a:pt x="1954" y="8790"/>
                  </a:cubicBezTo>
                  <a:lnTo>
                    <a:pt x="3938" y="6837"/>
                  </a:lnTo>
                  <a:lnTo>
                    <a:pt x="6522" y="6837"/>
                  </a:lnTo>
                  <a:cubicBezTo>
                    <a:pt x="7467" y="6837"/>
                    <a:pt x="8223" y="6081"/>
                    <a:pt x="8223" y="5136"/>
                  </a:cubicBezTo>
                  <a:lnTo>
                    <a:pt x="8223" y="1702"/>
                  </a:lnTo>
                  <a:cubicBezTo>
                    <a:pt x="8223" y="757"/>
                    <a:pt x="7467" y="0"/>
                    <a:pt x="6522"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7239;p55"/>
            <p:cNvSpPr/>
            <p:nvPr/>
          </p:nvSpPr>
          <p:spPr>
            <a:xfrm>
              <a:off x="-35053750" y="3561225"/>
              <a:ext cx="222925" cy="221825"/>
            </a:xfrm>
            <a:custGeom>
              <a:avLst/>
              <a:gdLst/>
              <a:ahLst/>
              <a:cxnLst/>
              <a:rect l="l" t="t" r="r" b="b"/>
              <a:pathLst>
                <a:path w="8917" h="8873" extrusionOk="0">
                  <a:moveTo>
                    <a:pt x="1702" y="1"/>
                  </a:moveTo>
                  <a:cubicBezTo>
                    <a:pt x="757" y="1"/>
                    <a:pt x="1" y="725"/>
                    <a:pt x="1" y="1702"/>
                  </a:cubicBezTo>
                  <a:lnTo>
                    <a:pt x="1" y="2048"/>
                  </a:lnTo>
                  <a:lnTo>
                    <a:pt x="3781" y="2048"/>
                  </a:lnTo>
                  <a:cubicBezTo>
                    <a:pt x="5136" y="2048"/>
                    <a:pt x="6207" y="3088"/>
                    <a:pt x="6207" y="4443"/>
                  </a:cubicBezTo>
                  <a:lnTo>
                    <a:pt x="6207" y="7877"/>
                  </a:lnTo>
                  <a:lnTo>
                    <a:pt x="6207" y="8003"/>
                  </a:lnTo>
                  <a:lnTo>
                    <a:pt x="6995" y="8790"/>
                  </a:lnTo>
                  <a:cubicBezTo>
                    <a:pt x="7055" y="8850"/>
                    <a:pt x="7127" y="8872"/>
                    <a:pt x="7205" y="8872"/>
                  </a:cubicBezTo>
                  <a:cubicBezTo>
                    <a:pt x="7249" y="8872"/>
                    <a:pt x="7295" y="8865"/>
                    <a:pt x="7341" y="8853"/>
                  </a:cubicBezTo>
                  <a:cubicBezTo>
                    <a:pt x="7467" y="8822"/>
                    <a:pt x="7530" y="8664"/>
                    <a:pt x="7530" y="8538"/>
                  </a:cubicBezTo>
                  <a:lnTo>
                    <a:pt x="7530" y="6806"/>
                  </a:lnTo>
                  <a:cubicBezTo>
                    <a:pt x="8318" y="6648"/>
                    <a:pt x="8917" y="5955"/>
                    <a:pt x="8917" y="5104"/>
                  </a:cubicBezTo>
                  <a:lnTo>
                    <a:pt x="8917" y="1702"/>
                  </a:lnTo>
                  <a:cubicBezTo>
                    <a:pt x="8917" y="725"/>
                    <a:pt x="8129" y="1"/>
                    <a:pt x="7184" y="1"/>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1282" name="Google Shape;1282;p41"/>
          <p:cNvSpPr txBox="1">
            <a:spLocks noGrp="1"/>
          </p:cNvSpPr>
          <p:nvPr>
            <p:ph type="body" idx="1"/>
          </p:nvPr>
        </p:nvSpPr>
        <p:spPr>
          <a:xfrm>
            <a:off x="0" y="1708857"/>
            <a:ext cx="6400800" cy="2790093"/>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IN" sz="1200" dirty="0">
                <a:latin typeface="Times New Roman" panose="02020603050405020304" pitchFamily="18" charset="0"/>
                <a:ea typeface="Calibri" panose="020F0502020204030204" pitchFamily="34" charset="0"/>
              </a:rPr>
              <a:t>Over the years, the competition amongst businesses is increased and the large historical data that is available has resulted in the widespread use of data mining techniques in extracting the meaningful and strategic information from the database of the organisation. </a:t>
            </a:r>
          </a:p>
          <a:p>
            <a:pPr marL="285750" indent="-285750">
              <a:buFont typeface="Arial" panose="020B0604020202020204" pitchFamily="34" charset="0"/>
              <a:buChar char="•"/>
            </a:pPr>
            <a:r>
              <a:rPr lang="en-IN" sz="1200" dirty="0">
                <a:latin typeface="Times New Roman" panose="02020603050405020304" pitchFamily="18" charset="0"/>
                <a:ea typeface="Calibri" panose="020F0502020204030204" pitchFamily="34" charset="0"/>
              </a:rPr>
              <a:t>Data mining is the process where methods are applied to extract data patterns in order to present it in the human readable format which can be used for the purpose of decision support.</a:t>
            </a:r>
          </a:p>
          <a:p>
            <a:pPr marL="285750" indent="-285750">
              <a:buFont typeface="Arial" panose="020B0604020202020204" pitchFamily="34" charset="0"/>
              <a:buChar char="•"/>
            </a:pPr>
            <a:r>
              <a:rPr lang="en-IN" sz="1200" dirty="0">
                <a:latin typeface="Times New Roman" panose="02020603050405020304" pitchFamily="18" charset="0"/>
                <a:ea typeface="Calibri" panose="020F0502020204030204" pitchFamily="34" charset="0"/>
              </a:rPr>
              <a:t> Today where the world is being recognized as global village marketing has become vital ingredient for every business success. It is almost become difficult to every competitor to survive in market for a prolonged period because competition is cut to throat. </a:t>
            </a:r>
          </a:p>
          <a:p>
            <a:pPr marL="285750" indent="-285750">
              <a:buFont typeface="Arial" panose="020B0604020202020204" pitchFamily="34" charset="0"/>
              <a:buChar char="•"/>
            </a:pPr>
            <a:r>
              <a:rPr lang="en-IN" sz="1200" dirty="0">
                <a:latin typeface="Times New Roman" panose="02020603050405020304" pitchFamily="18" charset="0"/>
                <a:ea typeface="Calibri" panose="020F0502020204030204" pitchFamily="34" charset="0"/>
              </a:rPr>
              <a:t>Change or die is the core faith of marketing. That is why development of right marketing strategy over time is required</a:t>
            </a:r>
            <a:endParaRPr sz="1200" dirty="0">
              <a:solidFill>
                <a:schemeClr val="dk1"/>
              </a:solidFill>
            </a:endParaRPr>
          </a:p>
        </p:txBody>
      </p:sp>
      <p:grpSp>
        <p:nvGrpSpPr>
          <p:cNvPr id="4" name="Google Shape;8867;p58"/>
          <p:cNvGrpSpPr/>
          <p:nvPr/>
        </p:nvGrpSpPr>
        <p:grpSpPr>
          <a:xfrm>
            <a:off x="395863" y="738038"/>
            <a:ext cx="319874" cy="419623"/>
            <a:chOff x="-3365275" y="3253275"/>
            <a:chExt cx="222150" cy="291425"/>
          </a:xfrm>
        </p:grpSpPr>
        <p:sp>
          <p:nvSpPr>
            <p:cNvPr id="5" name="Google Shape;8868;p58"/>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Google Shape;8869;p58"/>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a:t>
            </a:r>
          </a:p>
        </p:txBody>
      </p:sp>
      <p:sp>
        <p:nvSpPr>
          <p:cNvPr id="1282" name="Google Shape;1282;p41"/>
          <p:cNvSpPr txBox="1">
            <a:spLocks noGrp="1"/>
          </p:cNvSpPr>
          <p:nvPr>
            <p:ph type="body" idx="1"/>
          </p:nvPr>
        </p:nvSpPr>
        <p:spPr>
          <a:xfrm>
            <a:off x="0" y="1646140"/>
            <a:ext cx="6534138" cy="2852810"/>
          </a:xfrm>
          <a:prstGeom prst="rect">
            <a:avLst/>
          </a:prstGeom>
        </p:spPr>
        <p:txBody>
          <a:bodyPr spcFirstLastPara="1" wrap="square" lIns="91425" tIns="91425" rIns="91425" bIns="91425" anchor="t" anchorCtr="0">
            <a:noAutofit/>
          </a:bodyPr>
          <a:lstStyle/>
          <a:p>
            <a:pPr marL="165100" indent="0">
              <a:buNone/>
            </a:pPr>
            <a:endParaRPr lang="en-IN" b="1" dirty="0"/>
          </a:p>
          <a:p>
            <a:pPr marL="0" lvl="0" indent="0" defTabSz="457200">
              <a:lnSpc>
                <a:spcPct val="100000"/>
              </a:lnSpc>
              <a:buClrTx/>
              <a:buSzTx/>
              <a:buNone/>
            </a:pPr>
            <a:endParaRPr lang="en-IN" sz="1800" kern="1200" dirty="0">
              <a:solidFill>
                <a:prstClr val="black"/>
              </a:solidFill>
              <a:latin typeface="Trebuchet MS" panose="020B0603020202020204"/>
              <a:ea typeface="+mn-ea"/>
              <a:cs typeface="+mn-cs"/>
            </a:endParaRPr>
          </a:p>
          <a:p>
            <a:pPr marL="285750" indent="-285750" defTabSz="457200">
              <a:lnSpc>
                <a:spcPct val="100000"/>
              </a:lnSpc>
              <a:buClrTx/>
              <a:buSzTx/>
            </a:pPr>
            <a:r>
              <a:rPr lang="en-US" sz="1800" kern="1200" dirty="0">
                <a:solidFill>
                  <a:srgbClr val="212121"/>
                </a:solidFill>
                <a:latin typeface="Times New Roman" panose="02020603050405020304" pitchFamily="18" charset="0"/>
                <a:ea typeface="+mn-ea"/>
                <a:cs typeface="Times New Roman" panose="02020603050405020304" pitchFamily="18" charset="0"/>
              </a:rPr>
              <a:t>This case requires to develop a customer segmentation to understand customers behavior and separate them in different groups or cluster according to their preferences, and once the division is done, this information can be given to marketing team so they can plan the strategy accordingly.</a:t>
            </a:r>
            <a:endParaRPr lang="en" dirty="0"/>
          </a:p>
          <a:p>
            <a:pPr marL="165100" indent="0">
              <a:buNone/>
            </a:pPr>
            <a:endParaRPr dirty="0">
              <a:solidFill>
                <a:schemeClr val="dk1"/>
              </a:solidFill>
            </a:endParaRPr>
          </a:p>
        </p:txBody>
      </p:sp>
      <p:grpSp>
        <p:nvGrpSpPr>
          <p:cNvPr id="4" name="Google Shape;8853;p58"/>
          <p:cNvGrpSpPr/>
          <p:nvPr/>
        </p:nvGrpSpPr>
        <p:grpSpPr>
          <a:xfrm>
            <a:off x="351361" y="737174"/>
            <a:ext cx="427578" cy="421351"/>
            <a:chOff x="-5254775" y="3631325"/>
            <a:chExt cx="296950" cy="292625"/>
          </a:xfrm>
        </p:grpSpPr>
        <p:sp>
          <p:nvSpPr>
            <p:cNvPr id="5" name="Google Shape;8854;p58"/>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Google Shape;8855;p58"/>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Google Shape;8856;p58"/>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Google Shape;8857;p58"/>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Google Shape;8858;p58"/>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8859;p58"/>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8860;p58"/>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421114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EXISTING</a:t>
            </a:r>
            <a:r>
              <a:rPr lang="en-IN" sz="3200" b="1" dirty="0">
                <a:solidFill>
                  <a:srgbClr val="00B0F0"/>
                </a:solidFill>
                <a:latin typeface="Times New Roman" panose="02020603050405020304" pitchFamily="18" charset="0"/>
                <a:cs typeface="Times New Roman" panose="02020603050405020304" pitchFamily="18" charset="0"/>
              </a:rPr>
              <a:t> </a:t>
            </a:r>
            <a:r>
              <a:rPr lang="en-IN" sz="3200" b="1" dirty="0">
                <a:solidFill>
                  <a:schemeClr val="accent1">
                    <a:lumMod val="75000"/>
                  </a:schemeClr>
                </a:solidFill>
                <a:latin typeface="Times New Roman" panose="02020603050405020304" pitchFamily="18" charset="0"/>
                <a:cs typeface="Times New Roman" panose="02020603050405020304" pitchFamily="18" charset="0"/>
              </a:rPr>
              <a:t>METHOD</a:t>
            </a:r>
          </a:p>
        </p:txBody>
      </p:sp>
      <p:sp>
        <p:nvSpPr>
          <p:cNvPr id="1282" name="Google Shape;1282;p41"/>
          <p:cNvSpPr txBox="1">
            <a:spLocks noGrp="1"/>
          </p:cNvSpPr>
          <p:nvPr>
            <p:ph type="body" idx="1"/>
          </p:nvPr>
        </p:nvSpPr>
        <p:spPr>
          <a:xfrm>
            <a:off x="0" y="1614261"/>
            <a:ext cx="6483246" cy="2954217"/>
          </a:xfrm>
          <a:prstGeom prst="rect">
            <a:avLst/>
          </a:prstGeom>
        </p:spPr>
        <p:txBody>
          <a:bodyPr spcFirstLastPara="1" wrap="square" lIns="91425" tIns="91425" rIns="91425" bIns="91425" anchor="t" anchorCtr="0">
            <a:noAutofit/>
          </a:bodyPr>
          <a:lstStyle/>
          <a:p>
            <a:pPr marL="165100" indent="0">
              <a:buNone/>
            </a:pP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Depending on the products and brand you are marketing, one method of customer segmentation might prove more effective than another.</a:t>
            </a:r>
            <a:r>
              <a:rPr lang="en-IN" sz="1200" dirty="0">
                <a:latin typeface="Times New Roman" panose="02020603050405020304" pitchFamily="18" charset="0"/>
                <a:ea typeface="Calibri" panose="020F0502020204030204" pitchFamily="34" charset="0"/>
                <a:cs typeface="Times New Roman" panose="02020603050405020304" pitchFamily="18" charset="0"/>
              </a:rPr>
              <a:t> There are various customer segmentation techniques are there. We’ll analyse few of them.</a:t>
            </a:r>
          </a:p>
          <a:p>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r>
              <a:rPr lang="en-IN" sz="1200" dirty="0">
                <a:latin typeface="Times New Roman" panose="02020603050405020304" pitchFamily="18" charset="0"/>
                <a:ea typeface="Arial" panose="020B0604020202020204" pitchFamily="34" charset="0"/>
                <a:cs typeface="Times New Roman" panose="02020603050405020304" pitchFamily="18" charset="0"/>
              </a:rPr>
              <a:t>Segmenting Clusters based on there needs</a:t>
            </a:r>
          </a:p>
          <a:p>
            <a:pPr marL="342900" indent="-342900">
              <a:buFont typeface="+mj-lt"/>
              <a:buAutoNum type="arabicPeriod"/>
            </a:pP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r>
              <a:rPr lang="en-US" sz="12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Segmenting Clusters based on Customer Sophistication</a:t>
            </a:r>
          </a:p>
          <a:p>
            <a:pPr marL="342900" indent="-342900">
              <a:buFont typeface="+mj-lt"/>
              <a:buAutoNum type="arabicPeriod"/>
            </a:pPr>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r>
              <a:rPr lang="en-IN" sz="1200" dirty="0">
                <a:latin typeface="Times New Roman" panose="02020603050405020304" pitchFamily="18" charset="0"/>
                <a:ea typeface="Arial" panose="020B0604020202020204" pitchFamily="34" charset="0"/>
                <a:cs typeface="Times New Roman" panose="02020603050405020304" pitchFamily="18" charset="0"/>
              </a:rPr>
              <a:t>Segmenting Clusters based on Behaviour</a:t>
            </a:r>
          </a:p>
          <a:p>
            <a:pPr marL="342900" indent="-342900">
              <a:buFont typeface="+mj-lt"/>
              <a:buAutoNum type="arabicPeriod"/>
            </a:pPr>
            <a:endParaRPr lang="en-IN" sz="1200" dirty="0">
              <a:latin typeface="Times New Roman" panose="02020603050405020304" pitchFamily="18" charset="0"/>
              <a:ea typeface="Arial" panose="020B0604020202020204" pitchFamily="34" charset="0"/>
              <a:cs typeface="Times New Roman" panose="02020603050405020304" pitchFamily="18" charset="0"/>
            </a:endParaRPr>
          </a:p>
          <a:p>
            <a:pPr marL="342900" indent="-342900"/>
            <a:r>
              <a:rPr lang="en-IN" sz="1200" dirty="0">
                <a:latin typeface="Times New Roman" panose="02020603050405020304" pitchFamily="18" charset="0"/>
                <a:ea typeface="Arial" panose="020B0604020202020204" pitchFamily="34" charset="0"/>
                <a:cs typeface="Times New Roman" panose="02020603050405020304" pitchFamily="18" charset="0"/>
              </a:rPr>
              <a:t>Segmenting Clusters based on Firmographics</a:t>
            </a:r>
          </a:p>
          <a:p>
            <a:pPr marL="342900" indent="-342900">
              <a:buFont typeface="+mj-lt"/>
              <a:buAutoNum type="arabicPeriod"/>
            </a:pPr>
            <a:endParaRPr lang="en-IN" sz="1200" dirty="0">
              <a:latin typeface="Times New Roman" panose="02020603050405020304" pitchFamily="18" charset="0"/>
              <a:ea typeface="Arial" panose="020B0604020202020204" pitchFamily="34" charset="0"/>
              <a:cs typeface="Times New Roman" panose="02020603050405020304" pitchFamily="18" charset="0"/>
            </a:endParaRPr>
          </a:p>
          <a:p>
            <a:pPr marL="342900" indent="-342900"/>
            <a:r>
              <a:rPr lang="en-US" sz="12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Segmenting Clusters based on Tiering</a:t>
            </a:r>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a:p>
            <a:endParaRPr dirty="0">
              <a:solidFill>
                <a:schemeClr val="dk1"/>
              </a:solidFill>
            </a:endParaRPr>
          </a:p>
        </p:txBody>
      </p:sp>
      <p:grpSp>
        <p:nvGrpSpPr>
          <p:cNvPr id="4" name="Google Shape;8753;p58"/>
          <p:cNvGrpSpPr/>
          <p:nvPr/>
        </p:nvGrpSpPr>
        <p:grpSpPr>
          <a:xfrm>
            <a:off x="377729" y="738596"/>
            <a:ext cx="420811" cy="418507"/>
            <a:chOff x="-5971525" y="3273750"/>
            <a:chExt cx="292250" cy="290650"/>
          </a:xfrm>
        </p:grpSpPr>
        <p:sp>
          <p:nvSpPr>
            <p:cNvPr id="5" name="Google Shape;8754;p58"/>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Google Shape;8755;p58"/>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98117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ARCHITECTURE</a:t>
            </a:r>
          </a:p>
        </p:txBody>
      </p:sp>
      <p:sp>
        <p:nvSpPr>
          <p:cNvPr id="1282" name="Google Shape;1282;p41"/>
          <p:cNvSpPr txBox="1">
            <a:spLocks noGrp="1"/>
          </p:cNvSpPr>
          <p:nvPr>
            <p:ph type="body" idx="1"/>
          </p:nvPr>
        </p:nvSpPr>
        <p:spPr>
          <a:xfrm>
            <a:off x="0" y="1328257"/>
            <a:ext cx="6447693" cy="3236248"/>
          </a:xfrm>
          <a:prstGeom prst="rect">
            <a:avLst/>
          </a:prstGeom>
        </p:spPr>
        <p:txBody>
          <a:bodyPr spcFirstLastPara="1" wrap="square" lIns="91425" tIns="91425" rIns="91425" bIns="91425" anchor="t" anchorCtr="0">
            <a:noAutofit/>
          </a:bodyPr>
          <a:lstStyle/>
          <a:p>
            <a:pPr marL="165100" indent="0">
              <a:buNone/>
            </a:pPr>
            <a:endParaRPr lang="en-IN" dirty="0"/>
          </a:p>
          <a:p>
            <a:pPr marL="165100" indent="0">
              <a:spcAft>
                <a:spcPts val="1575"/>
              </a:spcAft>
              <a:buNone/>
            </a:pP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Clustering algorithms try to find natural clusters in data, the various aspects of how the algorithms to cluster data can be tuned and modified. Clustering is based on the principle that items within the same cluster must be similar to each other. The data is grouped in such a way that related elements are close to each other. In this project we’ll use K – Means clustering algorithm to segment the cluster.</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575"/>
              </a:spcAft>
            </a:pPr>
            <a:r>
              <a:rPr lang="en-IN" sz="1200" b="1"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K-Means Clustering</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1575"/>
              </a:spcAft>
              <a:buFont typeface="Arial" panose="020B0604020202020204" pitchFamily="34" charset="0"/>
              <a:buChar char="•"/>
            </a:pP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K-Means clustering is an unsupervised machine learning algorithm that divides the given data into the given number of clusters. Here, the “K” is the given number of predefined clusters, that need to be created.</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1575"/>
              </a:spcAft>
              <a:buFont typeface="Arial" panose="020B0604020202020204" pitchFamily="34" charset="0"/>
              <a:buChar char="•"/>
            </a:pP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centroid based algorithm in which each cluster is associated with a centroid. The main idea is to reduce the distance between the data points and their respective cluster centroid.</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dirty="0">
              <a:solidFill>
                <a:schemeClr val="dk1"/>
              </a:solidFill>
            </a:endParaRPr>
          </a:p>
        </p:txBody>
      </p:sp>
      <p:grpSp>
        <p:nvGrpSpPr>
          <p:cNvPr id="4" name="Google Shape;8861;p58"/>
          <p:cNvGrpSpPr/>
          <p:nvPr/>
        </p:nvGrpSpPr>
        <p:grpSpPr>
          <a:xfrm>
            <a:off x="351588" y="737462"/>
            <a:ext cx="419659" cy="420775"/>
            <a:chOff x="-5251625" y="3991275"/>
            <a:chExt cx="291450" cy="292225"/>
          </a:xfrm>
        </p:grpSpPr>
        <p:sp>
          <p:nvSpPr>
            <p:cNvPr id="5" name="Google Shape;8862;p58"/>
            <p:cNvSpPr/>
            <p:nvPr/>
          </p:nvSpPr>
          <p:spPr>
            <a:xfrm>
              <a:off x="-5179950" y="4198400"/>
              <a:ext cx="145725" cy="85100"/>
            </a:xfrm>
            <a:custGeom>
              <a:avLst/>
              <a:gdLst/>
              <a:ahLst/>
              <a:cxnLst/>
              <a:rect l="l" t="t" r="r" b="b"/>
              <a:pathLst>
                <a:path w="5829" h="3404" extrusionOk="0">
                  <a:moveTo>
                    <a:pt x="0" y="1"/>
                  </a:moveTo>
                  <a:lnTo>
                    <a:pt x="504" y="3151"/>
                  </a:lnTo>
                  <a:cubicBezTo>
                    <a:pt x="567" y="3309"/>
                    <a:pt x="662" y="3403"/>
                    <a:pt x="883" y="3403"/>
                  </a:cubicBezTo>
                  <a:lnTo>
                    <a:pt x="4978" y="3403"/>
                  </a:lnTo>
                  <a:cubicBezTo>
                    <a:pt x="5136" y="3403"/>
                    <a:pt x="5293" y="3309"/>
                    <a:pt x="5325" y="3151"/>
                  </a:cubicBezTo>
                  <a:lnTo>
                    <a:pt x="5829" y="1"/>
                  </a:ln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Google Shape;8863;p58"/>
            <p:cNvSpPr/>
            <p:nvPr/>
          </p:nvSpPr>
          <p:spPr>
            <a:xfrm>
              <a:off x="-5203575" y="4129100"/>
              <a:ext cx="196925" cy="51225"/>
            </a:xfrm>
            <a:custGeom>
              <a:avLst/>
              <a:gdLst/>
              <a:ahLst/>
              <a:cxnLst/>
              <a:rect l="l" t="t" r="r" b="b"/>
              <a:pathLst>
                <a:path w="7877" h="2049" extrusionOk="0">
                  <a:moveTo>
                    <a:pt x="1229" y="1"/>
                  </a:moveTo>
                  <a:cubicBezTo>
                    <a:pt x="504" y="1"/>
                    <a:pt x="0" y="662"/>
                    <a:pt x="284" y="1387"/>
                  </a:cubicBezTo>
                  <a:cubicBezTo>
                    <a:pt x="284" y="1702"/>
                    <a:pt x="567" y="1922"/>
                    <a:pt x="882" y="2017"/>
                  </a:cubicBezTo>
                  <a:cubicBezTo>
                    <a:pt x="945" y="2048"/>
                    <a:pt x="1071" y="2048"/>
                    <a:pt x="1197" y="2048"/>
                  </a:cubicBezTo>
                  <a:lnTo>
                    <a:pt x="6648" y="2048"/>
                  </a:lnTo>
                  <a:cubicBezTo>
                    <a:pt x="6774" y="2048"/>
                    <a:pt x="6868" y="2017"/>
                    <a:pt x="6963" y="2017"/>
                  </a:cubicBezTo>
                  <a:cubicBezTo>
                    <a:pt x="7278" y="1922"/>
                    <a:pt x="7530" y="1702"/>
                    <a:pt x="7656" y="1387"/>
                  </a:cubicBezTo>
                  <a:cubicBezTo>
                    <a:pt x="7876" y="662"/>
                    <a:pt x="7372" y="1"/>
                    <a:pt x="6711" y="1"/>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Google Shape;8864;p58"/>
            <p:cNvSpPr/>
            <p:nvPr/>
          </p:nvSpPr>
          <p:spPr>
            <a:xfrm>
              <a:off x="-5251625" y="3991275"/>
              <a:ext cx="291450" cy="172500"/>
            </a:xfrm>
            <a:custGeom>
              <a:avLst/>
              <a:gdLst/>
              <a:ahLst/>
              <a:cxnLst/>
              <a:rect l="l" t="t" r="r" b="b"/>
              <a:pathLst>
                <a:path w="11658" h="6900" extrusionOk="0">
                  <a:moveTo>
                    <a:pt x="1009" y="0"/>
                  </a:moveTo>
                  <a:cubicBezTo>
                    <a:pt x="473" y="0"/>
                    <a:pt x="0" y="473"/>
                    <a:pt x="0" y="1040"/>
                  </a:cubicBezTo>
                  <a:lnTo>
                    <a:pt x="0" y="5829"/>
                  </a:lnTo>
                  <a:cubicBezTo>
                    <a:pt x="0" y="6396"/>
                    <a:pt x="473" y="6900"/>
                    <a:pt x="1009" y="6900"/>
                  </a:cubicBezTo>
                  <a:lnTo>
                    <a:pt x="1418" y="6900"/>
                  </a:lnTo>
                  <a:cubicBezTo>
                    <a:pt x="1387" y="6774"/>
                    <a:pt x="1387" y="6648"/>
                    <a:pt x="1387" y="6553"/>
                  </a:cubicBezTo>
                  <a:cubicBezTo>
                    <a:pt x="1387" y="5608"/>
                    <a:pt x="2111" y="4852"/>
                    <a:pt x="3056" y="4852"/>
                  </a:cubicBezTo>
                  <a:lnTo>
                    <a:pt x="3781" y="4852"/>
                  </a:lnTo>
                  <a:cubicBezTo>
                    <a:pt x="3907" y="4285"/>
                    <a:pt x="4254" y="3875"/>
                    <a:pt x="4726" y="3623"/>
                  </a:cubicBezTo>
                  <a:cubicBezTo>
                    <a:pt x="4537" y="3371"/>
                    <a:pt x="4411" y="3119"/>
                    <a:pt x="4411" y="2773"/>
                  </a:cubicBezTo>
                  <a:cubicBezTo>
                    <a:pt x="4411" y="2016"/>
                    <a:pt x="5041" y="1386"/>
                    <a:pt x="5797" y="1386"/>
                  </a:cubicBezTo>
                  <a:cubicBezTo>
                    <a:pt x="6522" y="1386"/>
                    <a:pt x="7152" y="2016"/>
                    <a:pt x="7152" y="2773"/>
                  </a:cubicBezTo>
                  <a:cubicBezTo>
                    <a:pt x="7152" y="3088"/>
                    <a:pt x="7058" y="3403"/>
                    <a:pt x="6837" y="3623"/>
                  </a:cubicBezTo>
                  <a:cubicBezTo>
                    <a:pt x="7310" y="3875"/>
                    <a:pt x="7688" y="4285"/>
                    <a:pt x="7782" y="4852"/>
                  </a:cubicBezTo>
                  <a:lnTo>
                    <a:pt x="8507" y="4852"/>
                  </a:lnTo>
                  <a:cubicBezTo>
                    <a:pt x="9452" y="4852"/>
                    <a:pt x="10208" y="5608"/>
                    <a:pt x="10208" y="6553"/>
                  </a:cubicBezTo>
                  <a:cubicBezTo>
                    <a:pt x="10208" y="6648"/>
                    <a:pt x="10208" y="6774"/>
                    <a:pt x="10145" y="6900"/>
                  </a:cubicBezTo>
                  <a:lnTo>
                    <a:pt x="10586" y="6900"/>
                  </a:lnTo>
                  <a:cubicBezTo>
                    <a:pt x="11153" y="6900"/>
                    <a:pt x="11626" y="6427"/>
                    <a:pt x="11626" y="5829"/>
                  </a:cubicBezTo>
                  <a:lnTo>
                    <a:pt x="11626" y="1040"/>
                  </a:lnTo>
                  <a:cubicBezTo>
                    <a:pt x="11657" y="473"/>
                    <a:pt x="11185" y="0"/>
                    <a:pt x="1061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Google Shape;8865;p58"/>
            <p:cNvSpPr/>
            <p:nvPr/>
          </p:nvSpPr>
          <p:spPr>
            <a:xfrm>
              <a:off x="-5139775" y="4096025"/>
              <a:ext cx="65400" cy="17350"/>
            </a:xfrm>
            <a:custGeom>
              <a:avLst/>
              <a:gdLst/>
              <a:ahLst/>
              <a:cxnLst/>
              <a:rect l="l" t="t" r="r" b="b"/>
              <a:pathLst>
                <a:path w="2616" h="694" extrusionOk="0">
                  <a:moveTo>
                    <a:pt x="1008" y="0"/>
                  </a:moveTo>
                  <a:cubicBezTo>
                    <a:pt x="567" y="0"/>
                    <a:pt x="158" y="315"/>
                    <a:pt x="0" y="693"/>
                  </a:cubicBezTo>
                  <a:lnTo>
                    <a:pt x="2615" y="693"/>
                  </a:lnTo>
                  <a:cubicBezTo>
                    <a:pt x="2489" y="252"/>
                    <a:pt x="2111" y="0"/>
                    <a:pt x="1670"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Google Shape;8866;p58"/>
            <p:cNvSpPr/>
            <p:nvPr/>
          </p:nvSpPr>
          <p:spPr>
            <a:xfrm>
              <a:off x="-5122450" y="4044825"/>
              <a:ext cx="33100" cy="33100"/>
            </a:xfrm>
            <a:custGeom>
              <a:avLst/>
              <a:gdLst/>
              <a:ahLst/>
              <a:cxnLst/>
              <a:rect l="l" t="t" r="r" b="b"/>
              <a:pathLst>
                <a:path w="1324" h="1324" extrusionOk="0">
                  <a:moveTo>
                    <a:pt x="662" y="0"/>
                  </a:moveTo>
                  <a:cubicBezTo>
                    <a:pt x="252" y="0"/>
                    <a:pt x="0" y="316"/>
                    <a:pt x="0" y="662"/>
                  </a:cubicBezTo>
                  <a:cubicBezTo>
                    <a:pt x="0" y="1009"/>
                    <a:pt x="315" y="1324"/>
                    <a:pt x="662" y="1324"/>
                  </a:cubicBezTo>
                  <a:cubicBezTo>
                    <a:pt x="1008" y="1324"/>
                    <a:pt x="1323" y="1009"/>
                    <a:pt x="1323" y="662"/>
                  </a:cubicBezTo>
                  <a:cubicBezTo>
                    <a:pt x="1323" y="253"/>
                    <a:pt x="1008" y="0"/>
                    <a:pt x="662" y="0"/>
                  </a:cubicBezTo>
                  <a:close/>
                </a:path>
              </a:pathLst>
            </a:custGeom>
            <a:solidFill>
              <a:srgbClr val="5F7D9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401049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5" name="Picture 4">
            <a:extLst>
              <a:ext uri="{FF2B5EF4-FFF2-40B4-BE49-F238E27FC236}">
                <a16:creationId xmlns:a16="http://schemas.microsoft.com/office/drawing/2014/main" id="{6DF6400F-C3D8-456B-95B7-5B606F66DCA9}"/>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0" y="944380"/>
            <a:ext cx="7067862" cy="34627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890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IMPLEMENTATION</a:t>
            </a:r>
          </a:p>
        </p:txBody>
      </p:sp>
      <p:sp>
        <p:nvSpPr>
          <p:cNvPr id="1282" name="Google Shape;1282;p41"/>
          <p:cNvSpPr txBox="1">
            <a:spLocks noGrp="1"/>
          </p:cNvSpPr>
          <p:nvPr>
            <p:ph type="body" idx="1"/>
          </p:nvPr>
        </p:nvSpPr>
        <p:spPr>
          <a:xfrm>
            <a:off x="0" y="1328257"/>
            <a:ext cx="6447693" cy="3236248"/>
          </a:xfrm>
          <a:prstGeom prst="rect">
            <a:avLst/>
          </a:prstGeom>
        </p:spPr>
        <p:txBody>
          <a:bodyPr spcFirstLastPara="1" wrap="square" lIns="91425" tIns="91425" rIns="91425" bIns="91425" anchor="t" anchorCtr="0">
            <a:noAutofit/>
          </a:bodyPr>
          <a:lstStyle/>
          <a:p>
            <a:endParaRPr lang="en-IN" dirty="0"/>
          </a:p>
          <a:p>
            <a:endParaRPr dirty="0">
              <a:solidFill>
                <a:schemeClr val="dk1"/>
              </a:solidFill>
            </a:endParaRPr>
          </a:p>
        </p:txBody>
      </p:sp>
      <p:grpSp>
        <p:nvGrpSpPr>
          <p:cNvPr id="4" name="Google Shape;8861;p58"/>
          <p:cNvGrpSpPr/>
          <p:nvPr/>
        </p:nvGrpSpPr>
        <p:grpSpPr>
          <a:xfrm>
            <a:off x="351588" y="737462"/>
            <a:ext cx="419659" cy="420775"/>
            <a:chOff x="-5251625" y="3991275"/>
            <a:chExt cx="291450" cy="292225"/>
          </a:xfrm>
        </p:grpSpPr>
        <p:sp>
          <p:nvSpPr>
            <p:cNvPr id="5" name="Google Shape;8862;p58"/>
            <p:cNvSpPr/>
            <p:nvPr/>
          </p:nvSpPr>
          <p:spPr>
            <a:xfrm>
              <a:off x="-5179950" y="4198400"/>
              <a:ext cx="145725" cy="85100"/>
            </a:xfrm>
            <a:custGeom>
              <a:avLst/>
              <a:gdLst/>
              <a:ahLst/>
              <a:cxnLst/>
              <a:rect l="l" t="t" r="r" b="b"/>
              <a:pathLst>
                <a:path w="5829" h="3404" extrusionOk="0">
                  <a:moveTo>
                    <a:pt x="0" y="1"/>
                  </a:moveTo>
                  <a:lnTo>
                    <a:pt x="504" y="3151"/>
                  </a:lnTo>
                  <a:cubicBezTo>
                    <a:pt x="567" y="3309"/>
                    <a:pt x="662" y="3403"/>
                    <a:pt x="883" y="3403"/>
                  </a:cubicBezTo>
                  <a:lnTo>
                    <a:pt x="4978" y="3403"/>
                  </a:lnTo>
                  <a:cubicBezTo>
                    <a:pt x="5136" y="3403"/>
                    <a:pt x="5293" y="3309"/>
                    <a:pt x="5325" y="3151"/>
                  </a:cubicBezTo>
                  <a:lnTo>
                    <a:pt x="5829" y="1"/>
                  </a:lnTo>
                  <a:close/>
                </a:path>
              </a:pathLst>
            </a:custGeom>
            <a:solidFill>
              <a:srgbClr val="5F7D9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6" name="Google Shape;8863;p58"/>
            <p:cNvSpPr/>
            <p:nvPr/>
          </p:nvSpPr>
          <p:spPr>
            <a:xfrm>
              <a:off x="-5203575" y="4129100"/>
              <a:ext cx="196925" cy="51225"/>
            </a:xfrm>
            <a:custGeom>
              <a:avLst/>
              <a:gdLst/>
              <a:ahLst/>
              <a:cxnLst/>
              <a:rect l="l" t="t" r="r" b="b"/>
              <a:pathLst>
                <a:path w="7877" h="2049" extrusionOk="0">
                  <a:moveTo>
                    <a:pt x="1229" y="1"/>
                  </a:moveTo>
                  <a:cubicBezTo>
                    <a:pt x="504" y="1"/>
                    <a:pt x="0" y="662"/>
                    <a:pt x="284" y="1387"/>
                  </a:cubicBezTo>
                  <a:cubicBezTo>
                    <a:pt x="284" y="1702"/>
                    <a:pt x="567" y="1922"/>
                    <a:pt x="882" y="2017"/>
                  </a:cubicBezTo>
                  <a:cubicBezTo>
                    <a:pt x="945" y="2048"/>
                    <a:pt x="1071" y="2048"/>
                    <a:pt x="1197" y="2048"/>
                  </a:cubicBezTo>
                  <a:lnTo>
                    <a:pt x="6648" y="2048"/>
                  </a:lnTo>
                  <a:cubicBezTo>
                    <a:pt x="6774" y="2048"/>
                    <a:pt x="6868" y="2017"/>
                    <a:pt x="6963" y="2017"/>
                  </a:cubicBezTo>
                  <a:cubicBezTo>
                    <a:pt x="7278" y="1922"/>
                    <a:pt x="7530" y="1702"/>
                    <a:pt x="7656" y="1387"/>
                  </a:cubicBezTo>
                  <a:cubicBezTo>
                    <a:pt x="7876" y="662"/>
                    <a:pt x="7372" y="1"/>
                    <a:pt x="6711"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7" name="Google Shape;8864;p58"/>
            <p:cNvSpPr/>
            <p:nvPr/>
          </p:nvSpPr>
          <p:spPr>
            <a:xfrm>
              <a:off x="-5251625" y="3991275"/>
              <a:ext cx="291450" cy="172500"/>
            </a:xfrm>
            <a:custGeom>
              <a:avLst/>
              <a:gdLst/>
              <a:ahLst/>
              <a:cxnLst/>
              <a:rect l="l" t="t" r="r" b="b"/>
              <a:pathLst>
                <a:path w="11658" h="6900" extrusionOk="0">
                  <a:moveTo>
                    <a:pt x="1009" y="0"/>
                  </a:moveTo>
                  <a:cubicBezTo>
                    <a:pt x="473" y="0"/>
                    <a:pt x="0" y="473"/>
                    <a:pt x="0" y="1040"/>
                  </a:cubicBezTo>
                  <a:lnTo>
                    <a:pt x="0" y="5829"/>
                  </a:lnTo>
                  <a:cubicBezTo>
                    <a:pt x="0" y="6396"/>
                    <a:pt x="473" y="6900"/>
                    <a:pt x="1009" y="6900"/>
                  </a:cubicBezTo>
                  <a:lnTo>
                    <a:pt x="1418" y="6900"/>
                  </a:lnTo>
                  <a:cubicBezTo>
                    <a:pt x="1387" y="6774"/>
                    <a:pt x="1387" y="6648"/>
                    <a:pt x="1387" y="6553"/>
                  </a:cubicBezTo>
                  <a:cubicBezTo>
                    <a:pt x="1387" y="5608"/>
                    <a:pt x="2111" y="4852"/>
                    <a:pt x="3056" y="4852"/>
                  </a:cubicBezTo>
                  <a:lnTo>
                    <a:pt x="3781" y="4852"/>
                  </a:lnTo>
                  <a:cubicBezTo>
                    <a:pt x="3907" y="4285"/>
                    <a:pt x="4254" y="3875"/>
                    <a:pt x="4726" y="3623"/>
                  </a:cubicBezTo>
                  <a:cubicBezTo>
                    <a:pt x="4537" y="3371"/>
                    <a:pt x="4411" y="3119"/>
                    <a:pt x="4411" y="2773"/>
                  </a:cubicBezTo>
                  <a:cubicBezTo>
                    <a:pt x="4411" y="2016"/>
                    <a:pt x="5041" y="1386"/>
                    <a:pt x="5797" y="1386"/>
                  </a:cubicBezTo>
                  <a:cubicBezTo>
                    <a:pt x="6522" y="1386"/>
                    <a:pt x="7152" y="2016"/>
                    <a:pt x="7152" y="2773"/>
                  </a:cubicBezTo>
                  <a:cubicBezTo>
                    <a:pt x="7152" y="3088"/>
                    <a:pt x="7058" y="3403"/>
                    <a:pt x="6837" y="3623"/>
                  </a:cubicBezTo>
                  <a:cubicBezTo>
                    <a:pt x="7310" y="3875"/>
                    <a:pt x="7688" y="4285"/>
                    <a:pt x="7782" y="4852"/>
                  </a:cubicBezTo>
                  <a:lnTo>
                    <a:pt x="8507" y="4852"/>
                  </a:lnTo>
                  <a:cubicBezTo>
                    <a:pt x="9452" y="4852"/>
                    <a:pt x="10208" y="5608"/>
                    <a:pt x="10208" y="6553"/>
                  </a:cubicBezTo>
                  <a:cubicBezTo>
                    <a:pt x="10208" y="6648"/>
                    <a:pt x="10208" y="6774"/>
                    <a:pt x="10145" y="6900"/>
                  </a:cubicBezTo>
                  <a:lnTo>
                    <a:pt x="10586" y="6900"/>
                  </a:lnTo>
                  <a:cubicBezTo>
                    <a:pt x="11153" y="6900"/>
                    <a:pt x="11626" y="6427"/>
                    <a:pt x="11626" y="5829"/>
                  </a:cubicBezTo>
                  <a:lnTo>
                    <a:pt x="11626" y="1040"/>
                  </a:lnTo>
                  <a:cubicBezTo>
                    <a:pt x="11657" y="473"/>
                    <a:pt x="11185" y="0"/>
                    <a:pt x="1061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8" name="Google Shape;8865;p58"/>
            <p:cNvSpPr/>
            <p:nvPr/>
          </p:nvSpPr>
          <p:spPr>
            <a:xfrm>
              <a:off x="-5139775" y="4096025"/>
              <a:ext cx="65400" cy="17350"/>
            </a:xfrm>
            <a:custGeom>
              <a:avLst/>
              <a:gdLst/>
              <a:ahLst/>
              <a:cxnLst/>
              <a:rect l="l" t="t" r="r" b="b"/>
              <a:pathLst>
                <a:path w="2616" h="694" extrusionOk="0">
                  <a:moveTo>
                    <a:pt x="1008" y="0"/>
                  </a:moveTo>
                  <a:cubicBezTo>
                    <a:pt x="567" y="0"/>
                    <a:pt x="158" y="315"/>
                    <a:pt x="0" y="693"/>
                  </a:cubicBezTo>
                  <a:lnTo>
                    <a:pt x="2615" y="693"/>
                  </a:lnTo>
                  <a:cubicBezTo>
                    <a:pt x="2489" y="252"/>
                    <a:pt x="2111" y="0"/>
                    <a:pt x="1670"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9" name="Google Shape;8866;p58"/>
            <p:cNvSpPr/>
            <p:nvPr/>
          </p:nvSpPr>
          <p:spPr>
            <a:xfrm>
              <a:off x="-5122450" y="4044825"/>
              <a:ext cx="33100" cy="33100"/>
            </a:xfrm>
            <a:custGeom>
              <a:avLst/>
              <a:gdLst/>
              <a:ahLst/>
              <a:cxnLst/>
              <a:rect l="l" t="t" r="r" b="b"/>
              <a:pathLst>
                <a:path w="1324" h="1324" extrusionOk="0">
                  <a:moveTo>
                    <a:pt x="662" y="0"/>
                  </a:moveTo>
                  <a:cubicBezTo>
                    <a:pt x="252" y="0"/>
                    <a:pt x="0" y="316"/>
                    <a:pt x="0" y="662"/>
                  </a:cubicBezTo>
                  <a:cubicBezTo>
                    <a:pt x="0" y="1009"/>
                    <a:pt x="315" y="1324"/>
                    <a:pt x="662" y="1324"/>
                  </a:cubicBezTo>
                  <a:cubicBezTo>
                    <a:pt x="1008" y="1324"/>
                    <a:pt x="1323" y="1009"/>
                    <a:pt x="1323" y="662"/>
                  </a:cubicBezTo>
                  <a:cubicBezTo>
                    <a:pt x="1323" y="253"/>
                    <a:pt x="1008" y="0"/>
                    <a:pt x="662"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cs typeface="Arial"/>
                <a:sym typeface="Arial"/>
              </a:endParaRPr>
            </a:p>
          </p:txBody>
        </p:sp>
      </p:grpSp>
      <p:pic>
        <p:nvPicPr>
          <p:cNvPr id="3" name="Picture 2">
            <a:extLst>
              <a:ext uri="{FF2B5EF4-FFF2-40B4-BE49-F238E27FC236}">
                <a16:creationId xmlns:a16="http://schemas.microsoft.com/office/drawing/2014/main" id="{4B678D9B-AA59-4AEE-8F67-7084CBE68BAD}"/>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359764" y="1593562"/>
            <a:ext cx="6880486" cy="2970943"/>
          </a:xfrm>
          <a:prstGeom prst="rect">
            <a:avLst/>
          </a:prstGeom>
        </p:spPr>
      </p:pic>
    </p:spTree>
    <p:extLst>
      <p:ext uri="{BB962C8B-B14F-4D97-AF65-F5344CB8AC3E}">
        <p14:creationId xmlns:p14="http://schemas.microsoft.com/office/powerpoint/2010/main" val="38448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0" y="457601"/>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b="1" dirty="0">
                <a:solidFill>
                  <a:schemeClr val="accent1">
                    <a:lumMod val="75000"/>
                  </a:schemeClr>
                </a:solidFill>
                <a:latin typeface="Times New Roman" panose="02020603050405020304" pitchFamily="18" charset="0"/>
                <a:cs typeface="Times New Roman" panose="02020603050405020304" pitchFamily="18" charset="0"/>
              </a:rPr>
              <a:t>RESULT</a:t>
            </a:r>
            <a:r>
              <a:rPr lang="en-IN" sz="2800" dirty="0">
                <a:solidFill>
                  <a:srgbClr val="FFFFFF"/>
                </a:solidFill>
              </a:rPr>
              <a:t> </a:t>
            </a:r>
            <a:r>
              <a:rPr lang="en-IN" sz="3200" b="1" dirty="0">
                <a:solidFill>
                  <a:schemeClr val="accent1">
                    <a:lumMod val="75000"/>
                  </a:schemeClr>
                </a:solidFill>
                <a:latin typeface="Times New Roman" panose="02020603050405020304" pitchFamily="18" charset="0"/>
                <a:cs typeface="Times New Roman" panose="02020603050405020304" pitchFamily="18" charset="0"/>
              </a:rPr>
              <a:t>AND</a:t>
            </a:r>
            <a:r>
              <a:rPr lang="en-IN" sz="2800" dirty="0">
                <a:solidFill>
                  <a:srgbClr val="FFFFFF"/>
                </a:solidFill>
              </a:rPr>
              <a:t> </a:t>
            </a:r>
            <a:r>
              <a:rPr lang="en-IN" sz="3200" b="1" dirty="0">
                <a:solidFill>
                  <a:schemeClr val="accent1">
                    <a:lumMod val="75000"/>
                  </a:schemeClr>
                </a:solidFill>
                <a:latin typeface="Times New Roman" panose="02020603050405020304" pitchFamily="18" charset="0"/>
                <a:cs typeface="Times New Roman" panose="02020603050405020304" pitchFamily="18" charset="0"/>
              </a:rPr>
              <a:t>OUTCOME</a:t>
            </a:r>
          </a:p>
        </p:txBody>
      </p:sp>
      <p:cxnSp>
        <p:nvCxnSpPr>
          <p:cNvPr id="407" name="Google Shape;407;p28"/>
          <p:cNvCxnSpPr>
            <a:cxnSpLocks/>
          </p:cNvCxnSpPr>
          <p:nvPr/>
        </p:nvCxnSpPr>
        <p:spPr>
          <a:xfrm>
            <a:off x="0" y="942742"/>
            <a:ext cx="4939259" cy="0"/>
          </a:xfrm>
          <a:prstGeom prst="straightConnector1">
            <a:avLst/>
          </a:prstGeom>
          <a:noFill/>
          <a:ln w="9525" cap="flat" cmpd="sng">
            <a:solidFill>
              <a:schemeClr val="accent1"/>
            </a:solidFill>
            <a:prstDash val="solid"/>
            <a:round/>
            <a:headEnd type="none" w="med" len="med"/>
            <a:tailEnd type="none" w="med" len="med"/>
          </a:ln>
        </p:spPr>
      </p:cxnSp>
      <p:sp>
        <p:nvSpPr>
          <p:cNvPr id="421" name="Google Shape;421;p28"/>
          <p:cNvSpPr/>
          <p:nvPr/>
        </p:nvSpPr>
        <p:spPr>
          <a:xfrm>
            <a:off x="2004858" y="4495769"/>
            <a:ext cx="5134283" cy="136191"/>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pic>
        <p:nvPicPr>
          <p:cNvPr id="9" name="Picture 8">
            <a:extLst>
              <a:ext uri="{FF2B5EF4-FFF2-40B4-BE49-F238E27FC236}">
                <a16:creationId xmlns:a16="http://schemas.microsoft.com/office/drawing/2014/main" id="{88F2EA24-D38D-44DD-9AE3-C7B2E03E7791}"/>
              </a:ext>
            </a:extLst>
          </p:cNvPr>
          <p:cNvPicPr>
            <a:picLocks noChangeAspect="1"/>
          </p:cNvPicPr>
          <p:nvPr/>
        </p:nvPicPr>
        <p:blipFill>
          <a:blip r:embed="rId3"/>
          <a:stretch>
            <a:fillRect/>
          </a:stretch>
        </p:blipFill>
        <p:spPr>
          <a:xfrm>
            <a:off x="2004858" y="1311638"/>
            <a:ext cx="5134283" cy="3186948"/>
          </a:xfrm>
          <a:prstGeom prst="rect">
            <a:avLst/>
          </a:prstGeom>
        </p:spPr>
      </p:pic>
      <p:sp>
        <p:nvSpPr>
          <p:cNvPr id="52" name="Google Shape;421;p28">
            <a:extLst>
              <a:ext uri="{FF2B5EF4-FFF2-40B4-BE49-F238E27FC236}">
                <a16:creationId xmlns:a16="http://schemas.microsoft.com/office/drawing/2014/main" id="{85EE46C0-1F24-4EF3-BAE4-28D431B4DF99}"/>
              </a:ext>
            </a:extLst>
          </p:cNvPr>
          <p:cNvSpPr/>
          <p:nvPr/>
        </p:nvSpPr>
        <p:spPr>
          <a:xfrm rot="5400000">
            <a:off x="5552019" y="2898761"/>
            <a:ext cx="3320321" cy="146079"/>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53" name="Google Shape;421;p28">
            <a:extLst>
              <a:ext uri="{FF2B5EF4-FFF2-40B4-BE49-F238E27FC236}">
                <a16:creationId xmlns:a16="http://schemas.microsoft.com/office/drawing/2014/main" id="{9A0A7D15-AF49-47D7-AED6-30B060DBC58E}"/>
              </a:ext>
            </a:extLst>
          </p:cNvPr>
          <p:cNvSpPr/>
          <p:nvPr/>
        </p:nvSpPr>
        <p:spPr>
          <a:xfrm rot="5400000">
            <a:off x="271657" y="2898760"/>
            <a:ext cx="3320321" cy="146079"/>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54" name="Google Shape;421;p28">
            <a:extLst>
              <a:ext uri="{FF2B5EF4-FFF2-40B4-BE49-F238E27FC236}">
                <a16:creationId xmlns:a16="http://schemas.microsoft.com/office/drawing/2014/main" id="{694D35F8-7C75-4358-9404-7B5DD22EDCEB}"/>
              </a:ext>
            </a:extLst>
          </p:cNvPr>
          <p:cNvSpPr/>
          <p:nvPr/>
        </p:nvSpPr>
        <p:spPr>
          <a:xfrm>
            <a:off x="1858778" y="1175446"/>
            <a:ext cx="5426441" cy="136191"/>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590</TotalTime>
  <Words>547</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Calibri Light</vt:lpstr>
      <vt:lpstr>Roboto Thin</vt:lpstr>
      <vt:lpstr>Arial</vt:lpstr>
      <vt:lpstr>Wingdings</vt:lpstr>
      <vt:lpstr>Roboto Black</vt:lpstr>
      <vt:lpstr>Roboto Light</vt:lpstr>
      <vt:lpstr>Calibri</vt:lpstr>
      <vt:lpstr>Times New Roman</vt:lpstr>
      <vt:lpstr>Roboto Mono Thin</vt:lpstr>
      <vt:lpstr>Trebuchet MS</vt:lpstr>
      <vt:lpstr>Bree Serif</vt:lpstr>
      <vt:lpstr>WEB PROPOSAL</vt:lpstr>
      <vt:lpstr>Customer Segmentation Using K-Means Clustering </vt:lpstr>
      <vt:lpstr>PowerPoint Presentation</vt:lpstr>
      <vt:lpstr>INTRODUCTION</vt:lpstr>
      <vt:lpstr>OBJECTIVE</vt:lpstr>
      <vt:lpstr>EXISTING METHOD</vt:lpstr>
      <vt:lpstr>ARCHITECTURE</vt:lpstr>
      <vt:lpstr>PowerPoint Presentation</vt:lpstr>
      <vt:lpstr>IMPLEMENTATION</vt:lpstr>
      <vt:lpstr>RESULT AND OUTCOME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Labour Employment And Management Portal</dc:title>
  <dc:creator>Burhan Nabi</dc:creator>
  <cp:lastModifiedBy>Baba Burhan</cp:lastModifiedBy>
  <cp:revision>37</cp:revision>
  <dcterms:modified xsi:type="dcterms:W3CDTF">2022-06-03T14:26:44Z</dcterms:modified>
</cp:coreProperties>
</file>