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8"/>
  </p:notesMasterIdLst>
  <p:handoutMasterIdLst>
    <p:handoutMasterId r:id="rId69"/>
  </p:handoutMasterIdLst>
  <p:sldIdLst>
    <p:sldId id="256" r:id="rId2"/>
    <p:sldId id="257" r:id="rId3"/>
    <p:sldId id="258" r:id="rId4"/>
    <p:sldId id="259" r:id="rId5"/>
    <p:sldId id="263" r:id="rId6"/>
    <p:sldId id="260" r:id="rId7"/>
    <p:sldId id="261" r:id="rId8"/>
    <p:sldId id="266" r:id="rId9"/>
    <p:sldId id="275" r:id="rId10"/>
    <p:sldId id="279" r:id="rId11"/>
    <p:sldId id="280" r:id="rId12"/>
    <p:sldId id="281" r:id="rId13"/>
    <p:sldId id="307" r:id="rId14"/>
    <p:sldId id="306" r:id="rId15"/>
    <p:sldId id="282" r:id="rId16"/>
    <p:sldId id="308" r:id="rId17"/>
    <p:sldId id="284" r:id="rId18"/>
    <p:sldId id="309" r:id="rId19"/>
    <p:sldId id="310" r:id="rId20"/>
    <p:sldId id="311" r:id="rId21"/>
    <p:sldId id="312" r:id="rId22"/>
    <p:sldId id="313" r:id="rId23"/>
    <p:sldId id="285" r:id="rId24"/>
    <p:sldId id="286" r:id="rId25"/>
    <p:sldId id="287" r:id="rId26"/>
    <p:sldId id="288" r:id="rId27"/>
    <p:sldId id="290" r:id="rId28"/>
    <p:sldId id="292" r:id="rId29"/>
    <p:sldId id="315" r:id="rId30"/>
    <p:sldId id="316" r:id="rId31"/>
    <p:sldId id="317" r:id="rId32"/>
    <p:sldId id="318" r:id="rId33"/>
    <p:sldId id="319" r:id="rId34"/>
    <p:sldId id="320" r:id="rId35"/>
    <p:sldId id="321" r:id="rId36"/>
    <p:sldId id="293" r:id="rId37"/>
    <p:sldId id="294" r:id="rId38"/>
    <p:sldId id="295" r:id="rId39"/>
    <p:sldId id="298" r:id="rId40"/>
    <p:sldId id="296" r:id="rId41"/>
    <p:sldId id="297" r:id="rId42"/>
    <p:sldId id="299"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219" y="58"/>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A9EA4B-3A89-66F8-128B-24FF995EE3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004CE5D-6185-DA99-A35F-9FE71AA473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54892-C31E-465A-93A8-4F76BFE8B3C5}" type="datetimeFigureOut">
              <a:rPr lang="en-IN" smtClean="0"/>
              <a:t>14-08-2024</a:t>
            </a:fld>
            <a:endParaRPr lang="en-IN"/>
          </a:p>
        </p:txBody>
      </p:sp>
      <p:sp>
        <p:nvSpPr>
          <p:cNvPr id="4" name="Footer Placeholder 3">
            <a:extLst>
              <a:ext uri="{FF2B5EF4-FFF2-40B4-BE49-F238E27FC236}">
                <a16:creationId xmlns:a16="http://schemas.microsoft.com/office/drawing/2014/main" id="{39FE1210-88DD-A476-0976-9D311CA30D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Amanpreet Kaur</a:t>
            </a:r>
          </a:p>
        </p:txBody>
      </p:sp>
      <p:sp>
        <p:nvSpPr>
          <p:cNvPr id="5" name="Slide Number Placeholder 4">
            <a:extLst>
              <a:ext uri="{FF2B5EF4-FFF2-40B4-BE49-F238E27FC236}">
                <a16:creationId xmlns:a16="http://schemas.microsoft.com/office/drawing/2014/main" id="{093F6A6A-F91F-2D42-F0A5-AAFEBE67BE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AE0A-FCEE-4FE6-A61D-25B2E046619C}" type="slidenum">
              <a:rPr lang="en-IN" smtClean="0"/>
              <a:t>‹#›</a:t>
            </a:fld>
            <a:endParaRPr lang="en-IN"/>
          </a:p>
        </p:txBody>
      </p:sp>
    </p:spTree>
    <p:extLst>
      <p:ext uri="{BB962C8B-B14F-4D97-AF65-F5344CB8AC3E}">
        <p14:creationId xmlns:p14="http://schemas.microsoft.com/office/powerpoint/2010/main" val="31881594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2AC5B-00F3-4F16-9BC6-11B49AA677EA}" type="datetimeFigureOut">
              <a:rPr lang="en-US" smtClean="0"/>
              <a:t>8/14/2024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Amanpreet Kaur</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5B896-3447-4C7B-B21A-AD44B90A0B75}" type="slidenum">
              <a:rPr lang="en-US" smtClean="0"/>
              <a:t>‹#›</a:t>
            </a:fld>
            <a:endParaRPr lang="en-US"/>
          </a:p>
        </p:txBody>
      </p:sp>
    </p:spTree>
    <p:extLst>
      <p:ext uri="{BB962C8B-B14F-4D97-AF65-F5344CB8AC3E}">
        <p14:creationId xmlns:p14="http://schemas.microsoft.com/office/powerpoint/2010/main" val="12540035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21C8-BE53-51E0-DF80-FADA0EE0572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DCABC4B-DDD0-746A-0654-48067F3C069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A438BF-AD2D-DBD6-5B18-84767F9B2A63}"/>
              </a:ext>
            </a:extLst>
          </p:cNvPr>
          <p:cNvSpPr>
            <a:spLocks noGrp="1"/>
          </p:cNvSpPr>
          <p:nvPr>
            <p:ph type="dt" sz="half" idx="10"/>
          </p:nvPr>
        </p:nvSpPr>
        <p:spPr/>
        <p:txBody>
          <a:bodyPr/>
          <a:lstStyle/>
          <a:p>
            <a:fld id="{657BBFBB-FB69-446B-9E4B-6AEF45A5B379}" type="datetime1">
              <a:rPr lang="en-US" smtClean="0"/>
              <a:t>8/14/2024</a:t>
            </a:fld>
            <a:endParaRPr lang="en-US"/>
          </a:p>
        </p:txBody>
      </p:sp>
      <p:sp>
        <p:nvSpPr>
          <p:cNvPr id="5" name="Footer Placeholder 4">
            <a:extLst>
              <a:ext uri="{FF2B5EF4-FFF2-40B4-BE49-F238E27FC236}">
                <a16:creationId xmlns:a16="http://schemas.microsoft.com/office/drawing/2014/main" id="{515C1972-23B2-22F3-7BC9-CA1D81593C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A63406-F9A4-9C56-67C4-4277792920CC}"/>
              </a:ext>
            </a:extLst>
          </p:cNvPr>
          <p:cNvSpPr>
            <a:spLocks noGrp="1"/>
          </p:cNvSpPr>
          <p:nvPr>
            <p:ph type="sldNum" sz="quarter" idx="12"/>
          </p:nvPr>
        </p:nvSpPr>
        <p:spPr/>
        <p:txBody>
          <a:bodyPr/>
          <a:lstStyle/>
          <a:p>
            <a:fld id="{BC4EED95-E801-455D-9702-D599AE3456FB}" type="slidenum">
              <a:rPr lang="en-US" smtClean="0"/>
              <a:t>‹#›</a:t>
            </a:fld>
            <a:endParaRPr lang="en-US"/>
          </a:p>
        </p:txBody>
      </p:sp>
      <p:pic>
        <p:nvPicPr>
          <p:cNvPr id="7" name="Picture 6">
            <a:extLst>
              <a:ext uri="{FF2B5EF4-FFF2-40B4-BE49-F238E27FC236}">
                <a16:creationId xmlns:a16="http://schemas.microsoft.com/office/drawing/2014/main" id="{2E7CE261-9A40-8147-99D8-4DBED482B830}"/>
              </a:ext>
            </a:extLst>
          </p:cNvPr>
          <p:cNvPicPr>
            <a:picLocks noChangeAspect="1"/>
          </p:cNvPicPr>
          <p:nvPr userDrawn="1"/>
        </p:nvPicPr>
        <p:blipFill rotWithShape="1">
          <a:blip r:embed="rId2"/>
          <a:srcRect r="60000" b="11266"/>
          <a:stretch/>
        </p:blipFill>
        <p:spPr>
          <a:xfrm>
            <a:off x="3962400" y="6356350"/>
            <a:ext cx="762000" cy="365125"/>
          </a:xfrm>
          <a:prstGeom prst="rect">
            <a:avLst/>
          </a:prstGeom>
        </p:spPr>
      </p:pic>
    </p:spTree>
    <p:extLst>
      <p:ext uri="{BB962C8B-B14F-4D97-AF65-F5344CB8AC3E}">
        <p14:creationId xmlns:p14="http://schemas.microsoft.com/office/powerpoint/2010/main" val="38724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2528-E2E1-5182-72E9-C82AD6720F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242788-3F2F-CCC9-EB0A-569B477DF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2FF96-F8BE-9511-9002-768B5CC1F19C}"/>
              </a:ext>
            </a:extLst>
          </p:cNvPr>
          <p:cNvSpPr>
            <a:spLocks noGrp="1"/>
          </p:cNvSpPr>
          <p:nvPr>
            <p:ph type="dt" sz="half" idx="10"/>
          </p:nvPr>
        </p:nvSpPr>
        <p:spPr/>
        <p:txBody>
          <a:bodyPr/>
          <a:lstStyle/>
          <a:p>
            <a:fld id="{B57F70D0-C4E3-4B0C-9331-0B09ACE6E463}" type="datetime1">
              <a:rPr lang="en-US" smtClean="0"/>
              <a:t>8/14/2024</a:t>
            </a:fld>
            <a:endParaRPr lang="en-US"/>
          </a:p>
        </p:txBody>
      </p:sp>
      <p:sp>
        <p:nvSpPr>
          <p:cNvPr id="5" name="Footer Placeholder 4">
            <a:extLst>
              <a:ext uri="{FF2B5EF4-FFF2-40B4-BE49-F238E27FC236}">
                <a16:creationId xmlns:a16="http://schemas.microsoft.com/office/drawing/2014/main" id="{D5FC1336-D3C8-6F2A-D06A-7DD42BB6E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04CA-D0D6-BEBE-145F-CA3DFAEA6C17}"/>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382239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108A5-B71D-D165-778D-E9D83025273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09357-63EF-2B06-0EA5-875C9923342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9206F-02A0-D185-A067-A3CBAF695570}"/>
              </a:ext>
            </a:extLst>
          </p:cNvPr>
          <p:cNvSpPr>
            <a:spLocks noGrp="1"/>
          </p:cNvSpPr>
          <p:nvPr>
            <p:ph type="dt" sz="half" idx="10"/>
          </p:nvPr>
        </p:nvSpPr>
        <p:spPr/>
        <p:txBody>
          <a:bodyPr/>
          <a:lstStyle/>
          <a:p>
            <a:fld id="{9E4330D6-2742-4B9B-B8A5-13F7D8E6032E}" type="datetime1">
              <a:rPr lang="en-US" smtClean="0"/>
              <a:t>8/14/2024</a:t>
            </a:fld>
            <a:endParaRPr lang="en-US"/>
          </a:p>
        </p:txBody>
      </p:sp>
      <p:sp>
        <p:nvSpPr>
          <p:cNvPr id="5" name="Footer Placeholder 4">
            <a:extLst>
              <a:ext uri="{FF2B5EF4-FFF2-40B4-BE49-F238E27FC236}">
                <a16:creationId xmlns:a16="http://schemas.microsoft.com/office/drawing/2014/main" id="{AD1DF07E-2AB6-0745-BB47-86A571332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AC5C1-321D-8596-DA13-7143FAD3B15F}"/>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270033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3CD6-6C34-60C6-26A6-1562FBB66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DC5C5-FCA6-E3FC-7047-D920136BAA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5F814-62D6-5B36-FA7D-EF0E8D48E372}"/>
              </a:ext>
            </a:extLst>
          </p:cNvPr>
          <p:cNvSpPr>
            <a:spLocks noGrp="1"/>
          </p:cNvSpPr>
          <p:nvPr>
            <p:ph type="dt" sz="half" idx="10"/>
          </p:nvPr>
        </p:nvSpPr>
        <p:spPr/>
        <p:txBody>
          <a:bodyPr/>
          <a:lstStyle/>
          <a:p>
            <a:fld id="{FA35F2A9-0469-4A4C-BB20-EC49CB0C2873}" type="datetime1">
              <a:rPr lang="en-US" smtClean="0"/>
              <a:t>8/14/2024</a:t>
            </a:fld>
            <a:endParaRPr lang="en-US"/>
          </a:p>
        </p:txBody>
      </p:sp>
      <p:sp>
        <p:nvSpPr>
          <p:cNvPr id="5" name="Footer Placeholder 4">
            <a:extLst>
              <a:ext uri="{FF2B5EF4-FFF2-40B4-BE49-F238E27FC236}">
                <a16:creationId xmlns:a16="http://schemas.microsoft.com/office/drawing/2014/main" id="{89633A16-9ED6-06FB-ABC8-932177F33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CAB1-8B10-3EE5-AECD-AA0D601642CD}"/>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42303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12CD-5D33-BA31-9290-4573BF954C4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80A61-A650-F89E-13B6-FB5BAD42E681}"/>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EA899-250C-9C10-5F44-63232FF9CB1C}"/>
              </a:ext>
            </a:extLst>
          </p:cNvPr>
          <p:cNvSpPr>
            <a:spLocks noGrp="1"/>
          </p:cNvSpPr>
          <p:nvPr>
            <p:ph type="dt" sz="half" idx="10"/>
          </p:nvPr>
        </p:nvSpPr>
        <p:spPr/>
        <p:txBody>
          <a:bodyPr/>
          <a:lstStyle/>
          <a:p>
            <a:fld id="{9DF87CDE-7328-41FC-88D4-BDB9BE3BC19F}" type="datetime1">
              <a:rPr lang="en-US" smtClean="0"/>
              <a:t>8/14/2024</a:t>
            </a:fld>
            <a:endParaRPr lang="en-US"/>
          </a:p>
        </p:txBody>
      </p:sp>
      <p:sp>
        <p:nvSpPr>
          <p:cNvPr id="5" name="Footer Placeholder 4">
            <a:extLst>
              <a:ext uri="{FF2B5EF4-FFF2-40B4-BE49-F238E27FC236}">
                <a16:creationId xmlns:a16="http://schemas.microsoft.com/office/drawing/2014/main" id="{3CC9E41B-A3BB-AC17-B8A1-636D875AD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8CEBD-33CF-616D-A294-F804B1FE999E}"/>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45492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85CC-E3E6-114D-60C9-33562B22F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77EA3-2C6F-52C6-5E6A-1506E624C1A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DB797A-8406-7110-3F56-84FA1CA0850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2BF279-9619-47E4-ABD2-1917D71AD00A}"/>
              </a:ext>
            </a:extLst>
          </p:cNvPr>
          <p:cNvSpPr>
            <a:spLocks noGrp="1"/>
          </p:cNvSpPr>
          <p:nvPr>
            <p:ph type="dt" sz="half" idx="10"/>
          </p:nvPr>
        </p:nvSpPr>
        <p:spPr/>
        <p:txBody>
          <a:bodyPr/>
          <a:lstStyle/>
          <a:p>
            <a:fld id="{7538EA3B-CFDD-4085-81AC-3AEFCC7E2B7F}" type="datetime1">
              <a:rPr lang="en-US" smtClean="0"/>
              <a:t>8/14/2024</a:t>
            </a:fld>
            <a:endParaRPr lang="en-US"/>
          </a:p>
        </p:txBody>
      </p:sp>
      <p:sp>
        <p:nvSpPr>
          <p:cNvPr id="6" name="Footer Placeholder 5">
            <a:extLst>
              <a:ext uri="{FF2B5EF4-FFF2-40B4-BE49-F238E27FC236}">
                <a16:creationId xmlns:a16="http://schemas.microsoft.com/office/drawing/2014/main" id="{84107A0C-9CAE-39DA-0E82-47456471D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9B51F-7047-6D97-A0F5-50A0541F3CC2}"/>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338176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8AD4-8142-5845-0C43-65C63A4A397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CF8431-A6E8-95AB-E818-BE47DF0BEEF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31A97-064E-02D8-1C6A-85EB571A4FD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6E7C7E-B99A-43DF-86FB-5CB1AFE0412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036EA-F00C-3023-2F85-A214A1BD1A0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E7A0A6-132C-E02F-C1E0-F68E9B32522A}"/>
              </a:ext>
            </a:extLst>
          </p:cNvPr>
          <p:cNvSpPr>
            <a:spLocks noGrp="1"/>
          </p:cNvSpPr>
          <p:nvPr>
            <p:ph type="dt" sz="half" idx="10"/>
          </p:nvPr>
        </p:nvSpPr>
        <p:spPr/>
        <p:txBody>
          <a:bodyPr/>
          <a:lstStyle/>
          <a:p>
            <a:fld id="{EAB98699-F78A-45D5-A916-0DAB606232C0}" type="datetime1">
              <a:rPr lang="en-US" smtClean="0"/>
              <a:t>8/14/2024</a:t>
            </a:fld>
            <a:endParaRPr lang="en-US"/>
          </a:p>
        </p:txBody>
      </p:sp>
      <p:sp>
        <p:nvSpPr>
          <p:cNvPr id="8" name="Footer Placeholder 7">
            <a:extLst>
              <a:ext uri="{FF2B5EF4-FFF2-40B4-BE49-F238E27FC236}">
                <a16:creationId xmlns:a16="http://schemas.microsoft.com/office/drawing/2014/main" id="{B4112FAA-FBE8-7407-6424-7C8C94C4B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F05A4B-960D-488B-A27F-CA48114FC7E3}"/>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374702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2C86-1F9B-87C8-B1B7-B419E5A294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B3CF9F-B18C-FAED-3545-72FDFF047886}"/>
              </a:ext>
            </a:extLst>
          </p:cNvPr>
          <p:cNvSpPr>
            <a:spLocks noGrp="1"/>
          </p:cNvSpPr>
          <p:nvPr>
            <p:ph type="dt" sz="half" idx="10"/>
          </p:nvPr>
        </p:nvSpPr>
        <p:spPr/>
        <p:txBody>
          <a:bodyPr/>
          <a:lstStyle/>
          <a:p>
            <a:fld id="{831681E6-6984-4A98-94D2-439BE4A24511}" type="datetime1">
              <a:rPr lang="en-US" smtClean="0"/>
              <a:t>8/14/2024</a:t>
            </a:fld>
            <a:endParaRPr lang="en-US"/>
          </a:p>
        </p:txBody>
      </p:sp>
      <p:sp>
        <p:nvSpPr>
          <p:cNvPr id="4" name="Footer Placeholder 3">
            <a:extLst>
              <a:ext uri="{FF2B5EF4-FFF2-40B4-BE49-F238E27FC236}">
                <a16:creationId xmlns:a16="http://schemas.microsoft.com/office/drawing/2014/main" id="{F64AB326-E1A1-0F41-E1EB-3D1B58E0B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7A5F3-ED34-2807-115E-05FF4455BE2C}"/>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119848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7E632-9422-004C-1A8F-2B07F191CDF8}"/>
              </a:ext>
            </a:extLst>
          </p:cNvPr>
          <p:cNvSpPr>
            <a:spLocks noGrp="1"/>
          </p:cNvSpPr>
          <p:nvPr>
            <p:ph type="dt" sz="half" idx="10"/>
          </p:nvPr>
        </p:nvSpPr>
        <p:spPr/>
        <p:txBody>
          <a:bodyPr/>
          <a:lstStyle/>
          <a:p>
            <a:fld id="{585A4908-A7D1-428F-8107-853410DF6817}" type="datetime1">
              <a:rPr lang="en-US" smtClean="0"/>
              <a:t>8/14/2024</a:t>
            </a:fld>
            <a:endParaRPr lang="en-US"/>
          </a:p>
        </p:txBody>
      </p:sp>
      <p:sp>
        <p:nvSpPr>
          <p:cNvPr id="3" name="Footer Placeholder 2">
            <a:extLst>
              <a:ext uri="{FF2B5EF4-FFF2-40B4-BE49-F238E27FC236}">
                <a16:creationId xmlns:a16="http://schemas.microsoft.com/office/drawing/2014/main" id="{8BAA50CC-6498-DEAB-3ECF-FE9961EFB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4B371-029A-F2B1-2C6D-475E52A7A49D}"/>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252207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8AEF-073E-FA18-DBD4-05086F9F7E0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8C44-D5DA-49BB-1E06-EB514F1B43D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16F447-68E5-234E-B451-860E71DCE21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1961E0B-B518-DCB5-2A06-DAA8C915EB4B}"/>
              </a:ext>
            </a:extLst>
          </p:cNvPr>
          <p:cNvSpPr>
            <a:spLocks noGrp="1"/>
          </p:cNvSpPr>
          <p:nvPr>
            <p:ph type="dt" sz="half" idx="10"/>
          </p:nvPr>
        </p:nvSpPr>
        <p:spPr/>
        <p:txBody>
          <a:bodyPr/>
          <a:lstStyle/>
          <a:p>
            <a:fld id="{D0FE39E7-42B9-400D-97A9-82AA3D9DDF98}" type="datetime1">
              <a:rPr lang="en-US" smtClean="0"/>
              <a:t>8/14/2024</a:t>
            </a:fld>
            <a:endParaRPr lang="en-US"/>
          </a:p>
        </p:txBody>
      </p:sp>
      <p:sp>
        <p:nvSpPr>
          <p:cNvPr id="6" name="Footer Placeholder 5">
            <a:extLst>
              <a:ext uri="{FF2B5EF4-FFF2-40B4-BE49-F238E27FC236}">
                <a16:creationId xmlns:a16="http://schemas.microsoft.com/office/drawing/2014/main" id="{C01E029D-25B3-9A28-ED7C-5AD6265B8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EB494-143A-81B3-915F-DE2C5FFD4B0F}"/>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219848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405-2D5B-E516-8162-F3DB3E32C3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1DE5BB-D862-E31D-65F0-213E148A83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C2219EE-95CE-CD56-7444-6F4083135A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270019-A0B3-33F8-DA5A-B5EEB8D3E0BF}"/>
              </a:ext>
            </a:extLst>
          </p:cNvPr>
          <p:cNvSpPr>
            <a:spLocks noGrp="1"/>
          </p:cNvSpPr>
          <p:nvPr>
            <p:ph type="dt" sz="half" idx="10"/>
          </p:nvPr>
        </p:nvSpPr>
        <p:spPr/>
        <p:txBody>
          <a:bodyPr/>
          <a:lstStyle/>
          <a:p>
            <a:fld id="{8CE62EAF-1F8F-42FF-9B30-F85E688D6070}" type="datetime1">
              <a:rPr lang="en-US" smtClean="0"/>
              <a:t>8/14/2024</a:t>
            </a:fld>
            <a:endParaRPr lang="en-US"/>
          </a:p>
        </p:txBody>
      </p:sp>
      <p:sp>
        <p:nvSpPr>
          <p:cNvPr id="6" name="Footer Placeholder 5">
            <a:extLst>
              <a:ext uri="{FF2B5EF4-FFF2-40B4-BE49-F238E27FC236}">
                <a16:creationId xmlns:a16="http://schemas.microsoft.com/office/drawing/2014/main" id="{0106924D-0985-D4C6-FD5B-B83313922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6A2B2-1234-FEDF-92D1-A86C5444F0B6}"/>
              </a:ext>
            </a:extLst>
          </p:cNvPr>
          <p:cNvSpPr>
            <a:spLocks noGrp="1"/>
          </p:cNvSpPr>
          <p:nvPr>
            <p:ph type="sldNum" sz="quarter" idx="12"/>
          </p:nvPr>
        </p:nvSpPr>
        <p:spPr/>
        <p:txBody>
          <a:bodyPr/>
          <a:lstStyle/>
          <a:p>
            <a:fld id="{BC4EED95-E801-455D-9702-D599AE3456FB}" type="slidenum">
              <a:rPr lang="en-US" smtClean="0"/>
              <a:t>‹#›</a:t>
            </a:fld>
            <a:endParaRPr lang="en-US"/>
          </a:p>
        </p:txBody>
      </p:sp>
    </p:spTree>
    <p:extLst>
      <p:ext uri="{BB962C8B-B14F-4D97-AF65-F5344CB8AC3E}">
        <p14:creationId xmlns:p14="http://schemas.microsoft.com/office/powerpoint/2010/main" val="9049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71D5C-3EAC-5029-0E79-158C37F31BE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919BA-513C-623E-D251-6F4B7C6FDB7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836B2-9F4D-C6A1-960E-1730333C46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31D5EEC6-00FC-4713-8216-80F66C6F0A2D}" type="datetime1">
              <a:rPr lang="en-US" smtClean="0"/>
              <a:t>8/14/2024</a:t>
            </a:fld>
            <a:endParaRPr lang="en-US"/>
          </a:p>
        </p:txBody>
      </p:sp>
      <p:sp>
        <p:nvSpPr>
          <p:cNvPr id="5" name="Footer Placeholder 4">
            <a:extLst>
              <a:ext uri="{FF2B5EF4-FFF2-40B4-BE49-F238E27FC236}">
                <a16:creationId xmlns:a16="http://schemas.microsoft.com/office/drawing/2014/main" id="{ECE4E7DD-7FAD-438C-9247-B6528BBE196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3FBDBA-05FC-13F9-1C4E-B874ABBA163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BC4EED95-E801-455D-9702-D599AE3456FB}" type="slidenum">
              <a:rPr lang="en-US" smtClean="0"/>
              <a:t>‹#›</a:t>
            </a:fld>
            <a:endParaRPr lang="en-US"/>
          </a:p>
        </p:txBody>
      </p:sp>
    </p:spTree>
    <p:extLst>
      <p:ext uri="{BB962C8B-B14F-4D97-AF65-F5344CB8AC3E}">
        <p14:creationId xmlns:p14="http://schemas.microsoft.com/office/powerpoint/2010/main" val="14494617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studio/preview/index.html"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4" Type="http://schemas.openxmlformats.org/officeDocument/2006/relationships/hyperlink" Target="https://www.eclipse.org/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9160" y="762000"/>
            <a:ext cx="8182230" cy="1447800"/>
          </a:xfrm>
        </p:spPr>
        <p:txBody>
          <a:bodyPr anchor="ctr">
            <a:normAutofit/>
          </a:bodyPr>
          <a:lstStyle/>
          <a:p>
            <a:r>
              <a:rPr lang="en-US" sz="4400" b="1" dirty="0"/>
              <a:t>Introduction to Android and Kotlin</a:t>
            </a:r>
            <a:endParaRPr lang="en-US" sz="4400" dirty="0"/>
          </a:p>
        </p:txBody>
      </p:sp>
      <p:sp>
        <p:nvSpPr>
          <p:cNvPr id="106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1244323-B0EB-ABD8-E283-F1D80ECDF38F}"/>
              </a:ext>
            </a:extLst>
          </p:cNvPr>
          <p:cNvPicPr>
            <a:picLocks noChangeAspect="1"/>
          </p:cNvPicPr>
          <p:nvPr/>
        </p:nvPicPr>
        <p:blipFill>
          <a:blip r:embed="rId2"/>
          <a:stretch>
            <a:fillRect/>
          </a:stretch>
        </p:blipFill>
        <p:spPr>
          <a:xfrm>
            <a:off x="257065" y="3672094"/>
            <a:ext cx="4210812" cy="1546828"/>
          </a:xfrm>
          <a:prstGeom prst="rect">
            <a:avLst/>
          </a:prstGeom>
        </p:spPr>
        <p:style>
          <a:lnRef idx="2">
            <a:schemeClr val="accent2">
              <a:shade val="15000"/>
            </a:schemeClr>
          </a:lnRef>
          <a:fillRef idx="1">
            <a:schemeClr val="accent2"/>
          </a:fillRef>
          <a:effectRef idx="0">
            <a:schemeClr val="accent2"/>
          </a:effectRef>
          <a:fontRef idx="minor">
            <a:schemeClr val="lt1"/>
          </a:fontRef>
        </p:style>
      </p:pic>
      <p:pic>
        <p:nvPicPr>
          <p:cNvPr id="1027" name="Picture 3" descr="C:\Users\OM\Downloads\Kotlin.png"/>
          <p:cNvPicPr>
            <a:picLocks noChangeAspect="1" noChangeArrowheads="1"/>
          </p:cNvPicPr>
          <p:nvPr/>
        </p:nvPicPr>
        <p:blipFill rotWithShape="1">
          <a:blip r:embed="rId3">
            <a:extLst>
              <a:ext uri="{28A0092B-C50C-407E-A947-70E740481C1C}">
                <a14:useLocalDpi xmlns:a14="http://schemas.microsoft.com/office/drawing/2010/main" val="0"/>
              </a:ext>
            </a:extLst>
          </a:blip>
          <a:srcRect r="21832"/>
          <a:stretch/>
        </p:blipFill>
        <p:spPr bwMode="auto">
          <a:xfrm>
            <a:off x="4693330" y="3653808"/>
            <a:ext cx="4210812" cy="156511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Why we use Kotlin for Android Application Development | by RIAG Digital |  RIAG Digital Techblog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Lightbox"/>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342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Kotlin - Basic Syntax</a:t>
            </a:r>
          </a:p>
        </p:txBody>
      </p:sp>
      <p:sp>
        <p:nvSpPr>
          <p:cNvPr id="3" name="Content Placeholder 2"/>
          <p:cNvSpPr>
            <a:spLocks noGrp="1"/>
          </p:cNvSpPr>
          <p:nvPr>
            <p:ph idx="1"/>
          </p:nvPr>
        </p:nvSpPr>
        <p:spPr/>
        <p:txBody>
          <a:bodyPr>
            <a:normAutofit/>
          </a:bodyPr>
          <a:lstStyle/>
          <a:p>
            <a:pPr algn="just"/>
            <a:r>
              <a:rPr lang="en-US" sz="2800" dirty="0"/>
              <a:t>Program Entry Point - An entry point of a Kotlin application is the </a:t>
            </a:r>
            <a:r>
              <a:rPr lang="en-US" sz="2800" b="1" dirty="0"/>
              <a:t>main()</a:t>
            </a:r>
            <a:r>
              <a:rPr lang="en-US" sz="2800" dirty="0"/>
              <a:t> function. A function can be defined as a block of code designed to perform a particular task.</a:t>
            </a:r>
          </a:p>
          <a:p>
            <a:pPr marL="0" indent="0" algn="just">
              <a:buNone/>
            </a:pPr>
            <a:r>
              <a:rPr lang="en-US" sz="2800" dirty="0"/>
              <a:t>		</a:t>
            </a:r>
            <a:r>
              <a:rPr lang="en-US" sz="2800" b="1" dirty="0">
                <a:solidFill>
                  <a:srgbClr val="FF0000"/>
                </a:solidFill>
              </a:rPr>
              <a:t>fun main()</a:t>
            </a:r>
          </a:p>
          <a:p>
            <a:pPr algn="just"/>
            <a:r>
              <a:rPr lang="en-US" sz="2800" dirty="0"/>
              <a:t>Entry Point with Parameters- Another form of </a:t>
            </a:r>
            <a:r>
              <a:rPr lang="en-US" sz="2800" b="1" dirty="0"/>
              <a:t>main()</a:t>
            </a:r>
            <a:r>
              <a:rPr lang="en-US" sz="2800" dirty="0"/>
              <a:t> function accepts a variable number of String arguments as follows:</a:t>
            </a:r>
          </a:p>
          <a:p>
            <a:pPr marL="0" indent="0" algn="just">
              <a:buNone/>
            </a:pPr>
            <a:r>
              <a:rPr lang="en-US" sz="2800" dirty="0"/>
              <a:t>		</a:t>
            </a:r>
            <a:r>
              <a:rPr lang="en-US" sz="2800" b="1" dirty="0">
                <a:solidFill>
                  <a:srgbClr val="FF0000"/>
                </a:solidFill>
              </a:rPr>
              <a:t>fun main(</a:t>
            </a:r>
            <a:r>
              <a:rPr lang="en-US" sz="2800" b="1" dirty="0" err="1">
                <a:solidFill>
                  <a:srgbClr val="FF0000"/>
                </a:solidFill>
              </a:rPr>
              <a:t>args</a:t>
            </a:r>
            <a:r>
              <a:rPr lang="en-US" sz="2800" b="1" dirty="0">
                <a:solidFill>
                  <a:srgbClr val="FF0000"/>
                </a:solidFill>
              </a:rPr>
              <a:t>: Array&lt;String&gt;)</a:t>
            </a:r>
          </a:p>
          <a:p>
            <a:pPr algn="just"/>
            <a:endParaRPr lang="en-US" sz="2800" dirty="0"/>
          </a:p>
        </p:txBody>
      </p:sp>
    </p:spTree>
    <p:extLst>
      <p:ext uri="{BB962C8B-B14F-4D97-AF65-F5344CB8AC3E}">
        <p14:creationId xmlns:p14="http://schemas.microsoft.com/office/powerpoint/2010/main" val="76896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pPr marL="0" indent="0">
              <a:buNone/>
            </a:pPr>
            <a:r>
              <a:rPr lang="en-US" b="1" dirty="0">
                <a:solidFill>
                  <a:srgbClr val="FF0000"/>
                </a:solidFill>
              </a:rPr>
              <a:t>print() </a:t>
            </a:r>
            <a:r>
              <a:rPr lang="en-US" b="1" dirty="0" err="1">
                <a:solidFill>
                  <a:srgbClr val="FF0000"/>
                </a:solidFill>
              </a:rPr>
              <a:t>vs</a:t>
            </a:r>
            <a:r>
              <a:rPr lang="en-US" b="1" dirty="0">
                <a:solidFill>
                  <a:srgbClr val="FF0000"/>
                </a:solidFill>
              </a:rPr>
              <a:t> </a:t>
            </a:r>
            <a:r>
              <a:rPr lang="en-US" b="1" dirty="0" err="1">
                <a:solidFill>
                  <a:srgbClr val="FF0000"/>
                </a:solidFill>
              </a:rPr>
              <a:t>println</a:t>
            </a:r>
            <a:r>
              <a:rPr lang="en-US" b="1" dirty="0">
                <a:solidFill>
                  <a:srgbClr val="FF0000"/>
                </a:solidFill>
              </a:rPr>
              <a:t>()</a:t>
            </a:r>
          </a:p>
          <a:p>
            <a:pPr algn="just"/>
            <a:r>
              <a:rPr lang="en-US" dirty="0"/>
              <a:t>The </a:t>
            </a:r>
            <a:r>
              <a:rPr lang="en-US" b="1" dirty="0"/>
              <a:t>print()</a:t>
            </a:r>
            <a:r>
              <a:rPr lang="en-US" dirty="0"/>
              <a:t> is a function in Kotlin which prints its argument to the standard output, similar way the </a:t>
            </a:r>
            <a:r>
              <a:rPr lang="en-US" b="1" dirty="0" err="1"/>
              <a:t>println</a:t>
            </a:r>
            <a:r>
              <a:rPr lang="en-US" b="1" dirty="0"/>
              <a:t>()</a:t>
            </a:r>
            <a:r>
              <a:rPr lang="en-US" dirty="0"/>
              <a:t> is another function which prints its argument on the standard output but it also adds a line break in the output.</a:t>
            </a:r>
          </a:p>
          <a:p>
            <a:endParaRPr lang="en-US" dirty="0"/>
          </a:p>
        </p:txBody>
      </p:sp>
    </p:spTree>
    <p:extLst>
      <p:ext uri="{BB962C8B-B14F-4D97-AF65-F5344CB8AC3E}">
        <p14:creationId xmlns:p14="http://schemas.microsoft.com/office/powerpoint/2010/main" val="37297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Kotlin - Comments</a:t>
            </a:r>
          </a:p>
        </p:txBody>
      </p:sp>
      <p:sp>
        <p:nvSpPr>
          <p:cNvPr id="3" name="Content Placeholder 2"/>
          <p:cNvSpPr>
            <a:spLocks noGrp="1"/>
          </p:cNvSpPr>
          <p:nvPr>
            <p:ph idx="1"/>
          </p:nvPr>
        </p:nvSpPr>
        <p:spPr>
          <a:xfrm>
            <a:off x="152400" y="990600"/>
            <a:ext cx="8763000" cy="5562600"/>
          </a:xfrm>
        </p:spPr>
        <p:txBody>
          <a:bodyPr>
            <a:normAutofit/>
          </a:bodyPr>
          <a:lstStyle/>
          <a:p>
            <a:r>
              <a:rPr lang="en-US" sz="2400" dirty="0"/>
              <a:t>Kotlin supports single-line (or end-of-line) and multi-line (block) comments.</a:t>
            </a:r>
          </a:p>
          <a:p>
            <a:pPr marL="457200" indent="-457200">
              <a:buFont typeface="+mj-lt"/>
              <a:buAutoNum type="arabicPeriod"/>
            </a:pPr>
            <a:r>
              <a:rPr lang="en-US" sz="2400" dirty="0"/>
              <a:t>// This is single-line comment</a:t>
            </a:r>
          </a:p>
          <a:p>
            <a:pPr marL="457200" indent="-457200">
              <a:buFont typeface="+mj-lt"/>
              <a:buAutoNum type="arabicPeriod"/>
            </a:pPr>
            <a:r>
              <a:rPr lang="en-US" sz="2400" dirty="0"/>
              <a:t>/* This is a</a:t>
            </a:r>
          </a:p>
          <a:p>
            <a:pPr marL="0" indent="0">
              <a:buNone/>
            </a:pPr>
            <a:r>
              <a:rPr lang="en-US" sz="2400" dirty="0"/>
              <a:t>         multi-line</a:t>
            </a:r>
          </a:p>
          <a:p>
            <a:pPr marL="0" indent="0">
              <a:buNone/>
            </a:pPr>
            <a:r>
              <a:rPr lang="en-US" sz="2400" dirty="0"/>
              <a:t>          comment  */</a:t>
            </a:r>
          </a:p>
          <a:p>
            <a:endParaRPr lang="en-US" sz="2400" dirty="0"/>
          </a:p>
        </p:txBody>
      </p:sp>
    </p:spTree>
    <p:extLst>
      <p:ext uri="{BB962C8B-B14F-4D97-AF65-F5344CB8AC3E}">
        <p14:creationId xmlns:p14="http://schemas.microsoft.com/office/powerpoint/2010/main" val="102741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CB94-397D-5BE8-7BF3-2491FFFA5150}"/>
              </a:ext>
            </a:extLst>
          </p:cNvPr>
          <p:cNvSpPr>
            <a:spLocks noGrp="1"/>
          </p:cNvSpPr>
          <p:nvPr>
            <p:ph type="title"/>
          </p:nvPr>
        </p:nvSpPr>
        <p:spPr/>
        <p:txBody>
          <a:bodyPr/>
          <a:lstStyle/>
          <a:p>
            <a:pPr algn="ctr"/>
            <a:r>
              <a:rPr lang="en-US" b="1" dirty="0"/>
              <a:t>KEYWORDS IN KOTLIN</a:t>
            </a:r>
            <a:endParaRPr lang="en-IN" b="1" dirty="0"/>
          </a:p>
        </p:txBody>
      </p:sp>
      <p:sp>
        <p:nvSpPr>
          <p:cNvPr id="3" name="Content Placeholder 2">
            <a:extLst>
              <a:ext uri="{FF2B5EF4-FFF2-40B4-BE49-F238E27FC236}">
                <a16:creationId xmlns:a16="http://schemas.microsoft.com/office/drawing/2014/main" id="{986F2BFA-D954-EF55-1F42-FF10EC233A2D}"/>
              </a:ext>
            </a:extLst>
          </p:cNvPr>
          <p:cNvSpPr>
            <a:spLocks noGrp="1"/>
          </p:cNvSpPr>
          <p:nvPr>
            <p:ph idx="1"/>
          </p:nvPr>
        </p:nvSpPr>
        <p:spPr/>
        <p:txBody>
          <a:bodyPr>
            <a:normAutofit/>
          </a:bodyPr>
          <a:lstStyle/>
          <a:p>
            <a:r>
              <a:rPr lang="en-US" b="0" i="0" dirty="0">
                <a:solidFill>
                  <a:srgbClr val="000000"/>
                </a:solidFill>
                <a:effectLst/>
                <a:highlight>
                  <a:srgbClr val="FFFFFF"/>
                </a:highlight>
                <a:latin typeface="Verdana" panose="020B0604030504040204" pitchFamily="34" charset="0"/>
              </a:rPr>
              <a:t>Kotlin keywords are predefined, reserved words used in Kotlin programming that have special meanings to the compiler. </a:t>
            </a:r>
          </a:p>
          <a:p>
            <a:r>
              <a:rPr lang="en-US" b="0" i="0" dirty="0">
                <a:solidFill>
                  <a:srgbClr val="000000"/>
                </a:solidFill>
                <a:effectLst/>
                <a:highlight>
                  <a:srgbClr val="FFFFFF"/>
                </a:highlight>
                <a:latin typeface="Verdana" panose="020B0604030504040204" pitchFamily="34" charset="0"/>
              </a:rPr>
              <a:t>These words cannot be used as an identifier (variables names, package names, function names etc.)</a:t>
            </a:r>
          </a:p>
          <a:p>
            <a:r>
              <a:rPr lang="en-US" b="0" i="0" dirty="0">
                <a:solidFill>
                  <a:srgbClr val="000000"/>
                </a:solidFill>
                <a:effectLst/>
                <a:highlight>
                  <a:srgbClr val="FFFFFF"/>
                </a:highlight>
                <a:latin typeface="Verdana" panose="020B0604030504040204" pitchFamily="34" charset="0"/>
              </a:rPr>
              <a:t> Program will not comp</a:t>
            </a:r>
            <a:r>
              <a:rPr lang="en-US" dirty="0">
                <a:solidFill>
                  <a:srgbClr val="000000"/>
                </a:solidFill>
                <a:highlight>
                  <a:srgbClr val="FFFFFF"/>
                </a:highlight>
                <a:latin typeface="Verdana" panose="020B0604030504040204" pitchFamily="34" charset="0"/>
              </a:rPr>
              <a:t>ile</a:t>
            </a:r>
            <a:r>
              <a:rPr lang="en-US" b="0" i="0" dirty="0">
                <a:solidFill>
                  <a:srgbClr val="000000"/>
                </a:solidFill>
                <a:effectLst/>
                <a:highlight>
                  <a:srgbClr val="FFFFFF"/>
                </a:highlight>
                <a:latin typeface="Verdana" panose="020B0604030504040204" pitchFamily="34" charset="0"/>
              </a:rPr>
              <a:t> when keywords are used as identifiers.</a:t>
            </a:r>
            <a:endParaRPr lang="en-IN" dirty="0"/>
          </a:p>
        </p:txBody>
      </p:sp>
    </p:spTree>
    <p:extLst>
      <p:ext uri="{BB962C8B-B14F-4D97-AF65-F5344CB8AC3E}">
        <p14:creationId xmlns:p14="http://schemas.microsoft.com/office/powerpoint/2010/main" val="136466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E94B03-9C17-DC9F-E959-35556D8E2422}"/>
              </a:ext>
            </a:extLst>
          </p:cNvPr>
          <p:cNvSpPr>
            <a:spLocks noGrp="1"/>
          </p:cNvSpPr>
          <p:nvPr>
            <p:ph sz="half" idx="1"/>
          </p:nvPr>
        </p:nvSpPr>
        <p:spPr>
          <a:xfrm>
            <a:off x="381000" y="594519"/>
            <a:ext cx="4038600" cy="2377282"/>
          </a:xfrm>
        </p:spPr>
        <p:txBody>
          <a:bodyPr/>
          <a:lstStyle/>
          <a:p>
            <a:pPr marL="0" indent="0">
              <a:buNone/>
            </a:pPr>
            <a:r>
              <a:rPr lang="en-US" dirty="0"/>
              <a:t>fun main(</a:t>
            </a:r>
            <a:r>
              <a:rPr lang="en-US" dirty="0" err="1"/>
              <a:t>args</a:t>
            </a:r>
            <a:r>
              <a:rPr lang="en-US" dirty="0"/>
              <a:t>: Array&lt;String&gt;) {</a:t>
            </a:r>
          </a:p>
          <a:p>
            <a:pPr marL="0" indent="0">
              <a:buNone/>
            </a:pPr>
            <a:r>
              <a:rPr lang="en-US" dirty="0"/>
              <a:t>     var a=40</a:t>
            </a:r>
          </a:p>
          <a:p>
            <a:pPr marL="0" indent="0">
              <a:buNone/>
            </a:pPr>
            <a:r>
              <a:rPr lang="en-US" dirty="0"/>
              <a:t>     print(a)</a:t>
            </a:r>
          </a:p>
          <a:p>
            <a:pPr marL="0" indent="0">
              <a:buNone/>
            </a:pPr>
            <a:r>
              <a:rPr lang="en-US" dirty="0"/>
              <a:t>     var try = 40</a:t>
            </a:r>
          </a:p>
          <a:p>
            <a:pPr marL="0" indent="0">
              <a:buNone/>
            </a:pPr>
            <a:r>
              <a:rPr lang="en-US" dirty="0"/>
              <a:t>     print(try)</a:t>
            </a:r>
          </a:p>
          <a:p>
            <a:pPr marL="0" indent="0">
              <a:buNone/>
            </a:pPr>
            <a:r>
              <a:rPr lang="en-US" dirty="0"/>
              <a:t>}</a:t>
            </a:r>
            <a:endParaRPr lang="en-IN" dirty="0"/>
          </a:p>
        </p:txBody>
      </p:sp>
      <p:sp>
        <p:nvSpPr>
          <p:cNvPr id="6" name="Content Placeholder 5">
            <a:extLst>
              <a:ext uri="{FF2B5EF4-FFF2-40B4-BE49-F238E27FC236}">
                <a16:creationId xmlns:a16="http://schemas.microsoft.com/office/drawing/2014/main" id="{57CAD4B4-C86D-EA3B-67DA-03E1A2A03315}"/>
              </a:ext>
            </a:extLst>
          </p:cNvPr>
          <p:cNvSpPr>
            <a:spLocks noGrp="1"/>
          </p:cNvSpPr>
          <p:nvPr>
            <p:ph sz="half" idx="2"/>
          </p:nvPr>
        </p:nvSpPr>
        <p:spPr>
          <a:xfrm>
            <a:off x="4648200" y="609600"/>
            <a:ext cx="4038600" cy="5516563"/>
          </a:xfrm>
        </p:spPr>
        <p:txBody>
          <a:bodyPr/>
          <a:lstStyle/>
          <a:p>
            <a:r>
              <a:rPr lang="en-US" dirty="0"/>
              <a:t>The code shown alongside will give error because “try” is a reserved keyword.</a:t>
            </a:r>
          </a:p>
          <a:p>
            <a:r>
              <a:rPr lang="en-US" dirty="0"/>
              <a:t>Replace the “try” keyword with some other variable name to make code work</a:t>
            </a:r>
          </a:p>
          <a:p>
            <a:r>
              <a:rPr lang="en-US" dirty="0"/>
              <a:t>Reserved keywords can be used as special identifiers by using backtick (`) if required</a:t>
            </a:r>
            <a:endParaRPr lang="en-IN" dirty="0"/>
          </a:p>
        </p:txBody>
      </p:sp>
      <p:sp>
        <p:nvSpPr>
          <p:cNvPr id="3" name="TextBox 2">
            <a:extLst>
              <a:ext uri="{FF2B5EF4-FFF2-40B4-BE49-F238E27FC236}">
                <a16:creationId xmlns:a16="http://schemas.microsoft.com/office/drawing/2014/main" id="{4399E517-BA9C-AE7E-20AF-D0CDF6411D9E}"/>
              </a:ext>
            </a:extLst>
          </p:cNvPr>
          <p:cNvSpPr txBox="1"/>
          <p:nvPr/>
        </p:nvSpPr>
        <p:spPr>
          <a:xfrm>
            <a:off x="533400" y="3657600"/>
            <a:ext cx="4038600" cy="1754326"/>
          </a:xfrm>
          <a:prstGeom prst="rect">
            <a:avLst/>
          </a:prstGeom>
          <a:noFill/>
        </p:spPr>
        <p:txBody>
          <a:bodyPr wrap="square" rtlCol="0">
            <a:spAutoFit/>
          </a:bodyPr>
          <a:lstStyle/>
          <a:p>
            <a:pPr marL="0" indent="0">
              <a:buNone/>
            </a:pPr>
            <a:r>
              <a:rPr lang="en-US" dirty="0"/>
              <a:t>fun main(</a:t>
            </a:r>
            <a:r>
              <a:rPr lang="en-US" dirty="0" err="1"/>
              <a:t>args</a:t>
            </a:r>
            <a:r>
              <a:rPr lang="en-US" dirty="0"/>
              <a:t>: Array&lt;String&gt;) {</a:t>
            </a:r>
          </a:p>
          <a:p>
            <a:pPr marL="0" indent="0">
              <a:buNone/>
            </a:pPr>
            <a:r>
              <a:rPr lang="en-US" dirty="0"/>
              <a:t>     var a=40</a:t>
            </a:r>
          </a:p>
          <a:p>
            <a:pPr marL="0" indent="0">
              <a:buNone/>
            </a:pPr>
            <a:r>
              <a:rPr lang="en-US" dirty="0"/>
              <a:t>     print(a)</a:t>
            </a:r>
          </a:p>
          <a:p>
            <a:pPr marL="0" indent="0">
              <a:buNone/>
            </a:pPr>
            <a:r>
              <a:rPr lang="en-US" dirty="0"/>
              <a:t>     var `try` = 40</a:t>
            </a:r>
          </a:p>
          <a:p>
            <a:pPr marL="0" indent="0">
              <a:buNone/>
            </a:pPr>
            <a:r>
              <a:rPr lang="en-US" dirty="0"/>
              <a:t>     print(`try`)</a:t>
            </a:r>
          </a:p>
          <a:p>
            <a:pPr marL="0" indent="0">
              <a:buNone/>
            </a:pPr>
            <a:r>
              <a:rPr lang="en-US" dirty="0"/>
              <a:t>}</a:t>
            </a:r>
            <a:endParaRPr lang="en-IN" dirty="0"/>
          </a:p>
        </p:txBody>
      </p:sp>
    </p:spTree>
    <p:extLst>
      <p:ext uri="{BB962C8B-B14F-4D97-AF65-F5344CB8AC3E}">
        <p14:creationId xmlns:p14="http://schemas.microsoft.com/office/powerpoint/2010/main" val="95921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Variables</a:t>
            </a:r>
          </a:p>
        </p:txBody>
      </p:sp>
      <p:sp>
        <p:nvSpPr>
          <p:cNvPr id="3" name="Content Placeholder 2"/>
          <p:cNvSpPr>
            <a:spLocks noGrp="1"/>
          </p:cNvSpPr>
          <p:nvPr>
            <p:ph idx="1"/>
          </p:nvPr>
        </p:nvSpPr>
        <p:spPr>
          <a:xfrm>
            <a:off x="152400" y="914400"/>
            <a:ext cx="8763000" cy="5638800"/>
          </a:xfrm>
        </p:spPr>
        <p:txBody>
          <a:bodyPr>
            <a:normAutofit fontScale="92500" lnSpcReduction="10000"/>
          </a:bodyPr>
          <a:lstStyle/>
          <a:p>
            <a:pPr algn="just"/>
            <a:r>
              <a:rPr lang="en-US" sz="2800" dirty="0"/>
              <a:t>They are the names you give to computer memory locations which are used to store values in a computer program and later you use those names to retrieve the stored values and use them in your program.</a:t>
            </a:r>
          </a:p>
          <a:p>
            <a:pPr algn="just"/>
            <a:endParaRPr lang="en-US" sz="2800" dirty="0"/>
          </a:p>
          <a:p>
            <a:pPr algn="just"/>
            <a:endParaRPr lang="en-US" sz="2800" dirty="0"/>
          </a:p>
          <a:p>
            <a:pPr algn="just"/>
            <a:endParaRPr lang="en-US" sz="2800" dirty="0"/>
          </a:p>
          <a:p>
            <a:pPr algn="just"/>
            <a:r>
              <a:rPr lang="en-US" sz="2800" dirty="0"/>
              <a:t>Kotlin variables are created using either </a:t>
            </a:r>
            <a:r>
              <a:rPr lang="en-US" sz="2800" b="1" dirty="0"/>
              <a:t>var</a:t>
            </a:r>
            <a:r>
              <a:rPr lang="en-US" sz="2800" dirty="0"/>
              <a:t> or </a:t>
            </a:r>
            <a:r>
              <a:rPr lang="en-US" sz="2800" b="1" dirty="0" err="1"/>
              <a:t>val</a:t>
            </a:r>
            <a:r>
              <a:rPr lang="en-US" sz="2800" dirty="0"/>
              <a:t> keywords and then an equal sign </a:t>
            </a:r>
            <a:r>
              <a:rPr lang="en-US" sz="2800" b="1" dirty="0"/>
              <a:t>=</a:t>
            </a:r>
            <a:r>
              <a:rPr lang="en-US" sz="2800" dirty="0"/>
              <a:t> is used to assign a value to those created variables. Mentioning the type of variable is optional in Kotlin</a:t>
            </a:r>
          </a:p>
          <a:p>
            <a:pPr marL="0" indent="0" algn="ctr">
              <a:buNone/>
            </a:pPr>
            <a:r>
              <a:rPr lang="sv-SE" sz="2800" b="1" dirty="0">
                <a:solidFill>
                  <a:srgbClr val="00B050"/>
                </a:solidFill>
              </a:rPr>
              <a:t> var name = ”Shyam”</a:t>
            </a:r>
          </a:p>
          <a:p>
            <a:pPr marL="0" indent="0" algn="ctr">
              <a:buNone/>
            </a:pPr>
            <a:r>
              <a:rPr lang="sv-SE" sz="2800" b="1" dirty="0">
                <a:solidFill>
                  <a:srgbClr val="0070C0"/>
                </a:solidFill>
              </a:rPr>
              <a:t>var age     = 19</a:t>
            </a:r>
          </a:p>
          <a:p>
            <a:pPr marL="0" indent="0" algn="ctr">
              <a:buNone/>
            </a:pPr>
            <a:r>
              <a:rPr lang="sv-SE" sz="2800" b="1" dirty="0">
                <a:solidFill>
                  <a:srgbClr val="FF0000"/>
                </a:solidFill>
              </a:rPr>
              <a:t>var height = 5.2</a:t>
            </a:r>
          </a:p>
          <a:p>
            <a:pPr marL="0" indent="0" algn="ctr">
              <a:buNone/>
            </a:pPr>
            <a:endParaRPr lang="en-US" sz="2800" b="1" dirty="0">
              <a:solidFill>
                <a:srgbClr val="FF0000"/>
              </a:solidFill>
            </a:endParaRPr>
          </a:p>
        </p:txBody>
      </p:sp>
      <p:pic>
        <p:nvPicPr>
          <p:cNvPr id="5" name="Picture 4">
            <a:extLst>
              <a:ext uri="{FF2B5EF4-FFF2-40B4-BE49-F238E27FC236}">
                <a16:creationId xmlns:a16="http://schemas.microsoft.com/office/drawing/2014/main" id="{8E6774AF-4DA4-57D6-C1A7-8762C677FD89}"/>
              </a:ext>
            </a:extLst>
          </p:cNvPr>
          <p:cNvPicPr>
            <a:picLocks noChangeAspect="1"/>
          </p:cNvPicPr>
          <p:nvPr/>
        </p:nvPicPr>
        <p:blipFill>
          <a:blip r:embed="rId2"/>
          <a:stretch>
            <a:fillRect/>
          </a:stretch>
        </p:blipFill>
        <p:spPr>
          <a:xfrm>
            <a:off x="1295400" y="2667000"/>
            <a:ext cx="6629400" cy="762000"/>
          </a:xfrm>
          <a:prstGeom prst="rect">
            <a:avLst/>
          </a:prstGeom>
        </p:spPr>
      </p:pic>
    </p:spTree>
    <p:extLst>
      <p:ext uri="{BB962C8B-B14F-4D97-AF65-F5344CB8AC3E}">
        <p14:creationId xmlns:p14="http://schemas.microsoft.com/office/powerpoint/2010/main" val="52530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0A18-608E-18E7-45BE-2D01CF486266}"/>
              </a:ext>
            </a:extLst>
          </p:cNvPr>
          <p:cNvSpPr>
            <a:spLocks noGrp="1"/>
          </p:cNvSpPr>
          <p:nvPr>
            <p:ph type="title"/>
          </p:nvPr>
        </p:nvSpPr>
        <p:spPr/>
        <p:txBody>
          <a:bodyPr/>
          <a:lstStyle/>
          <a:p>
            <a:r>
              <a:rPr lang="en-IN" b="1" dirty="0"/>
              <a:t>DECLARING VARIABLES</a:t>
            </a:r>
          </a:p>
        </p:txBody>
      </p:sp>
      <p:sp>
        <p:nvSpPr>
          <p:cNvPr id="3" name="Content Placeholder 2">
            <a:extLst>
              <a:ext uri="{FF2B5EF4-FFF2-40B4-BE49-F238E27FC236}">
                <a16:creationId xmlns:a16="http://schemas.microsoft.com/office/drawing/2014/main" id="{3763D225-5BEA-DD83-DFF7-17F7505B7C79}"/>
              </a:ext>
            </a:extLst>
          </p:cNvPr>
          <p:cNvSpPr>
            <a:spLocks noGrp="1"/>
          </p:cNvSpPr>
          <p:nvPr>
            <p:ph idx="1"/>
          </p:nvPr>
        </p:nvSpPr>
        <p:spPr/>
        <p:txBody>
          <a:bodyPr>
            <a:normAutofit/>
          </a:bodyPr>
          <a:lstStyle/>
          <a:p>
            <a:r>
              <a:rPr lang="en-US" dirty="0"/>
              <a:t> </a:t>
            </a:r>
            <a:r>
              <a:rPr lang="en-IN" b="1" dirty="0"/>
              <a:t>Mutable Variables</a:t>
            </a:r>
            <a:r>
              <a:rPr lang="en-IN" dirty="0"/>
              <a:t>: declared using keyword `var`. </a:t>
            </a:r>
            <a:r>
              <a:rPr lang="en-US" dirty="0"/>
              <a:t>These can be changed after initialization</a:t>
            </a:r>
          </a:p>
          <a:p>
            <a:pPr marL="0" indent="0">
              <a:buNone/>
            </a:pPr>
            <a:r>
              <a:rPr lang="en-US" dirty="0"/>
              <a:t>	var age: Int = 25 </a:t>
            </a:r>
          </a:p>
          <a:p>
            <a:pPr marL="0" indent="0">
              <a:buNone/>
            </a:pPr>
            <a:r>
              <a:rPr lang="en-US" dirty="0"/>
              <a:t>	age = 26     </a:t>
            </a:r>
            <a:r>
              <a:rPr lang="en-US" sz="2400" dirty="0"/>
              <a:t>// Valid because age is a mutable variable</a:t>
            </a:r>
          </a:p>
          <a:p>
            <a:r>
              <a:rPr lang="en-IN" b="1" dirty="0"/>
              <a:t>Immutable Variables</a:t>
            </a:r>
            <a:r>
              <a:rPr lang="en-US" sz="2400" dirty="0"/>
              <a:t>: </a:t>
            </a:r>
            <a:r>
              <a:rPr lang="en-IN" dirty="0"/>
              <a:t>declared using keyword `</a:t>
            </a:r>
            <a:r>
              <a:rPr lang="en-IN" dirty="0" err="1"/>
              <a:t>val</a:t>
            </a:r>
            <a:r>
              <a:rPr lang="en-IN" dirty="0"/>
              <a:t>`.</a:t>
            </a:r>
            <a:r>
              <a:rPr lang="en-US" dirty="0"/>
              <a:t> These cannot be changed once initialized.</a:t>
            </a:r>
          </a:p>
          <a:p>
            <a:pPr marL="0" indent="0">
              <a:buNone/>
            </a:pPr>
            <a:r>
              <a:rPr lang="en-US" dirty="0"/>
              <a:t>	 </a:t>
            </a:r>
            <a:r>
              <a:rPr lang="en-US" dirty="0" err="1"/>
              <a:t>val</a:t>
            </a:r>
            <a:r>
              <a:rPr lang="en-US" dirty="0"/>
              <a:t> age: Int = 25 </a:t>
            </a:r>
          </a:p>
          <a:p>
            <a:pPr marL="0" indent="0">
              <a:buNone/>
            </a:pPr>
            <a:r>
              <a:rPr lang="en-US" dirty="0"/>
              <a:t>	age = 26  </a:t>
            </a:r>
            <a:r>
              <a:rPr lang="en-US" sz="2200" dirty="0"/>
              <a:t>//will give error since age is immutable variable</a:t>
            </a:r>
            <a:endParaRPr lang="en-US" dirty="0"/>
          </a:p>
          <a:p>
            <a:pPr marL="0" indent="0">
              <a:buNone/>
            </a:pPr>
            <a:r>
              <a:rPr lang="en-US" dirty="0"/>
              <a:t>	</a:t>
            </a:r>
            <a:endParaRPr lang="en-IN" dirty="0"/>
          </a:p>
        </p:txBody>
      </p:sp>
    </p:spTree>
    <p:extLst>
      <p:ext uri="{BB962C8B-B14F-4D97-AF65-F5344CB8AC3E}">
        <p14:creationId xmlns:p14="http://schemas.microsoft.com/office/powerpoint/2010/main" val="78801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Kotlin Variable Naming Rules</a:t>
            </a:r>
          </a:p>
        </p:txBody>
      </p:sp>
      <p:sp>
        <p:nvSpPr>
          <p:cNvPr id="3" name="Content Placeholder 2"/>
          <p:cNvSpPr>
            <a:spLocks noGrp="1"/>
          </p:cNvSpPr>
          <p:nvPr>
            <p:ph idx="1"/>
          </p:nvPr>
        </p:nvSpPr>
        <p:spPr/>
        <p:txBody>
          <a:bodyPr>
            <a:noAutofit/>
          </a:bodyPr>
          <a:lstStyle/>
          <a:p>
            <a:pPr algn="just"/>
            <a:r>
              <a:rPr lang="en-US" sz="2400" dirty="0"/>
              <a:t>Kotlin variable names can contain letters, digits, underscores, and dollar signs.</a:t>
            </a:r>
          </a:p>
          <a:p>
            <a:pPr algn="just"/>
            <a:r>
              <a:rPr lang="en-US" sz="2400" dirty="0"/>
              <a:t>Kotlin variable names should start with a letter or underscore</a:t>
            </a:r>
          </a:p>
          <a:p>
            <a:pPr algn="just"/>
            <a:r>
              <a:rPr lang="en-US" sz="2400" dirty="0"/>
              <a:t>Kotlin variables are case sensitive which means </a:t>
            </a:r>
            <a:r>
              <a:rPr lang="en-US" sz="2400" b="1" dirty="0"/>
              <a:t>LPU</a:t>
            </a:r>
            <a:r>
              <a:rPr lang="en-US" sz="2400" dirty="0"/>
              <a:t> and </a:t>
            </a:r>
            <a:r>
              <a:rPr lang="en-US" sz="2400" b="1" dirty="0" err="1"/>
              <a:t>lpu</a:t>
            </a:r>
            <a:r>
              <a:rPr lang="en-US" sz="2400" dirty="0"/>
              <a:t> are two different variables.</a:t>
            </a:r>
          </a:p>
          <a:p>
            <a:pPr algn="just"/>
            <a:r>
              <a:rPr lang="en-US" sz="2400" dirty="0"/>
              <a:t>Kotlin variable can not have any white space or other control characters.</a:t>
            </a:r>
          </a:p>
          <a:p>
            <a:pPr algn="just"/>
            <a:r>
              <a:rPr lang="en-US" sz="2400" dirty="0"/>
              <a:t>Kotlin variable can not have names like var, </a:t>
            </a:r>
            <a:r>
              <a:rPr lang="en-US" sz="2400" dirty="0" err="1"/>
              <a:t>val</a:t>
            </a:r>
            <a:r>
              <a:rPr lang="en-US" sz="2400" dirty="0"/>
              <a:t>, String, Int because they are reserved keywords in Kotlin.</a:t>
            </a:r>
          </a:p>
        </p:txBody>
      </p:sp>
    </p:spTree>
    <p:extLst>
      <p:ext uri="{BB962C8B-B14F-4D97-AF65-F5344CB8AC3E}">
        <p14:creationId xmlns:p14="http://schemas.microsoft.com/office/powerpoint/2010/main" val="18294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40C9-5F3E-6299-8629-44883B68997F}"/>
              </a:ext>
            </a:extLst>
          </p:cNvPr>
          <p:cNvSpPr>
            <a:spLocks noGrp="1"/>
          </p:cNvSpPr>
          <p:nvPr>
            <p:ph type="title"/>
          </p:nvPr>
        </p:nvSpPr>
        <p:spPr/>
        <p:txBody>
          <a:bodyPr/>
          <a:lstStyle/>
          <a:p>
            <a:r>
              <a:rPr lang="en-IN" b="1" dirty="0"/>
              <a:t>Variable Initialization</a:t>
            </a:r>
          </a:p>
        </p:txBody>
      </p:sp>
      <p:sp>
        <p:nvSpPr>
          <p:cNvPr id="3" name="Content Placeholder 2">
            <a:extLst>
              <a:ext uri="{FF2B5EF4-FFF2-40B4-BE49-F238E27FC236}">
                <a16:creationId xmlns:a16="http://schemas.microsoft.com/office/drawing/2014/main" id="{7403BED2-2BC8-9014-A83C-50358F7BB31C}"/>
              </a:ext>
            </a:extLst>
          </p:cNvPr>
          <p:cNvSpPr>
            <a:spLocks noGrp="1"/>
          </p:cNvSpPr>
          <p:nvPr>
            <p:ph idx="1"/>
          </p:nvPr>
        </p:nvSpPr>
        <p:spPr/>
        <p:txBody>
          <a:bodyPr>
            <a:normAutofit fontScale="92500" lnSpcReduction="20000"/>
          </a:bodyPr>
          <a:lstStyle/>
          <a:p>
            <a:r>
              <a:rPr lang="en-US" dirty="0"/>
              <a:t>Value can be assigned to a variable either at </a:t>
            </a:r>
            <a:r>
              <a:rPr lang="en-IN" dirty="0"/>
              <a:t>Initialization</a:t>
            </a:r>
            <a:r>
              <a:rPr lang="en-US" dirty="0"/>
              <a:t> or anywhere else in the program</a:t>
            </a:r>
          </a:p>
          <a:p>
            <a:r>
              <a:rPr lang="en-US" dirty="0"/>
              <a:t>Value of an immutable variable can be assigned only once and for a mutable variable value can be changed as and when required</a:t>
            </a:r>
          </a:p>
          <a:p>
            <a:r>
              <a:rPr lang="en-US" dirty="0"/>
              <a:t>If a variable is not initialized while defining it, then it is compulsory to mention the type of variable </a:t>
            </a:r>
          </a:p>
          <a:p>
            <a:r>
              <a:rPr lang="en-US" dirty="0"/>
              <a:t> </a:t>
            </a:r>
            <a:r>
              <a:rPr lang="en-US" sz="2300" dirty="0"/>
              <a:t>fun main()</a:t>
            </a:r>
          </a:p>
          <a:p>
            <a:pPr marL="800100" lvl="2" indent="0">
              <a:buNone/>
            </a:pPr>
            <a:r>
              <a:rPr lang="en-US" sz="2300" dirty="0"/>
              <a:t>{</a:t>
            </a:r>
          </a:p>
          <a:p>
            <a:pPr marL="800100" lvl="2" indent="0">
              <a:buNone/>
            </a:pPr>
            <a:r>
              <a:rPr lang="en-US" sz="2300" dirty="0"/>
              <a:t>     var a = 10   //initialized while defining variable</a:t>
            </a:r>
          </a:p>
          <a:p>
            <a:pPr marL="800100" lvl="2" indent="0">
              <a:buNone/>
            </a:pPr>
            <a:r>
              <a:rPr lang="en-US" sz="2300" dirty="0"/>
              <a:t>     var b:Int    //defined but not initialized</a:t>
            </a:r>
          </a:p>
          <a:p>
            <a:pPr marL="800100" lvl="2" indent="0">
              <a:buNone/>
            </a:pPr>
            <a:r>
              <a:rPr lang="en-US" sz="2300" dirty="0"/>
              <a:t>     var c: Int</a:t>
            </a:r>
          </a:p>
          <a:p>
            <a:pPr marL="800100" lvl="2" indent="0">
              <a:buNone/>
            </a:pPr>
            <a:r>
              <a:rPr lang="en-US" sz="2300" dirty="0"/>
              <a:t>     b = 20</a:t>
            </a:r>
          </a:p>
          <a:p>
            <a:pPr marL="800100" lvl="2" indent="0">
              <a:buNone/>
            </a:pPr>
            <a:r>
              <a:rPr lang="en-US" sz="2300" dirty="0"/>
              <a:t>     c=</a:t>
            </a:r>
            <a:r>
              <a:rPr lang="en-US" sz="2300" dirty="0" err="1"/>
              <a:t>a+b</a:t>
            </a:r>
            <a:endParaRPr lang="en-US" sz="2300" dirty="0"/>
          </a:p>
          <a:p>
            <a:pPr marL="800100" lvl="2" indent="0">
              <a:buNone/>
            </a:pPr>
            <a:r>
              <a:rPr lang="en-US" sz="2300" dirty="0"/>
              <a:t>     print(c)</a:t>
            </a:r>
          </a:p>
          <a:p>
            <a:pPr marL="800100" lvl="2" indent="0">
              <a:buNone/>
            </a:pPr>
            <a:r>
              <a:rPr lang="en-US" sz="2300" dirty="0"/>
              <a:t>}</a:t>
            </a:r>
          </a:p>
          <a:p>
            <a:pPr lvl="2" indent="-342900"/>
            <a:endParaRPr lang="en-US" dirty="0"/>
          </a:p>
          <a:p>
            <a:endParaRPr lang="en-IN" dirty="0"/>
          </a:p>
        </p:txBody>
      </p:sp>
    </p:spTree>
    <p:extLst>
      <p:ext uri="{BB962C8B-B14F-4D97-AF65-F5344CB8AC3E}">
        <p14:creationId xmlns:p14="http://schemas.microsoft.com/office/powerpoint/2010/main" val="19150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F4DC-2FFC-ABEB-196D-45BF2A576D8F}"/>
              </a:ext>
            </a:extLst>
          </p:cNvPr>
          <p:cNvSpPr>
            <a:spLocks noGrp="1"/>
          </p:cNvSpPr>
          <p:nvPr>
            <p:ph type="title"/>
          </p:nvPr>
        </p:nvSpPr>
        <p:spPr/>
        <p:txBody>
          <a:bodyPr/>
          <a:lstStyle/>
          <a:p>
            <a:r>
              <a:rPr lang="en-US" b="1" dirty="0"/>
              <a:t>Type Inference</a:t>
            </a:r>
            <a:endParaRPr lang="en-IN" b="1" dirty="0"/>
          </a:p>
        </p:txBody>
      </p:sp>
      <p:sp>
        <p:nvSpPr>
          <p:cNvPr id="3" name="Content Placeholder 2">
            <a:extLst>
              <a:ext uri="{FF2B5EF4-FFF2-40B4-BE49-F238E27FC236}">
                <a16:creationId xmlns:a16="http://schemas.microsoft.com/office/drawing/2014/main" id="{342A09ED-78C9-C69F-D53D-9F0D0F71C67C}"/>
              </a:ext>
            </a:extLst>
          </p:cNvPr>
          <p:cNvSpPr>
            <a:spLocks noGrp="1"/>
          </p:cNvSpPr>
          <p:nvPr>
            <p:ph idx="1"/>
          </p:nvPr>
        </p:nvSpPr>
        <p:spPr/>
        <p:txBody>
          <a:bodyPr>
            <a:normAutofit/>
          </a:bodyPr>
          <a:lstStyle/>
          <a:p>
            <a:r>
              <a:rPr lang="en-US" dirty="0"/>
              <a:t>Kotlin can infer the type from the assigned value</a:t>
            </a:r>
          </a:p>
          <a:p>
            <a:pPr marL="0" indent="0">
              <a:buNone/>
            </a:pPr>
            <a:r>
              <a:rPr lang="en-US" dirty="0"/>
              <a:t>   </a:t>
            </a:r>
            <a:r>
              <a:rPr lang="en-US" sz="2000" dirty="0"/>
              <a:t>fun main()</a:t>
            </a:r>
          </a:p>
          <a:p>
            <a:pPr marL="400050" lvl="1" indent="0">
              <a:buNone/>
            </a:pPr>
            <a:r>
              <a:rPr lang="en-US" sz="2000" dirty="0"/>
              <a:t>{</a:t>
            </a:r>
          </a:p>
          <a:p>
            <a:pPr marL="400050" lvl="1" indent="0">
              <a:buNone/>
            </a:pPr>
            <a:r>
              <a:rPr lang="en-US" sz="2000" dirty="0"/>
              <a:t>     var a = 10  // Type is inferred as Integer</a:t>
            </a:r>
          </a:p>
          <a:p>
            <a:pPr marL="400050" lvl="1" indent="0">
              <a:buNone/>
            </a:pPr>
            <a:r>
              <a:rPr lang="en-US" sz="2000" dirty="0"/>
              <a:t>     var b = 12.123 // Type is inferred as Float</a:t>
            </a:r>
          </a:p>
          <a:p>
            <a:pPr marL="400050" lvl="1" indent="0">
              <a:buNone/>
            </a:pPr>
            <a:r>
              <a:rPr lang="en-US" sz="2000" dirty="0"/>
              <a:t>     var c = "hello"  // Type is inferred as String</a:t>
            </a:r>
          </a:p>
          <a:p>
            <a:pPr marL="400050" lvl="1" indent="0">
              <a:buNone/>
            </a:pPr>
            <a:r>
              <a:rPr lang="en-US" sz="2000" dirty="0"/>
              <a:t>     var d = true  // Type is inferred as Boolean</a:t>
            </a:r>
          </a:p>
          <a:p>
            <a:pPr marL="400050" lvl="1" indent="0">
              <a:buNone/>
            </a:pPr>
            <a:r>
              <a:rPr lang="en-US" sz="2000" dirty="0"/>
              <a:t>}</a:t>
            </a:r>
          </a:p>
          <a:p>
            <a:pPr marL="0" indent="0">
              <a:buNone/>
            </a:pPr>
            <a:endParaRPr lang="en-IN" dirty="0"/>
          </a:p>
        </p:txBody>
      </p:sp>
    </p:spTree>
    <p:extLst>
      <p:ext uri="{BB962C8B-B14F-4D97-AF65-F5344CB8AC3E}">
        <p14:creationId xmlns:p14="http://schemas.microsoft.com/office/powerpoint/2010/main" val="277835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08466"/>
            <a:ext cx="8115300" cy="653534"/>
          </a:xfrm>
        </p:spPr>
        <p:txBody>
          <a:bodyPr>
            <a:normAutofit/>
          </a:bodyPr>
          <a:lstStyle/>
          <a:p>
            <a:pPr algn="l"/>
            <a:r>
              <a:rPr lang="en-US" sz="3200" b="1" dirty="0"/>
              <a:t>What is Kotlin ?</a:t>
            </a:r>
          </a:p>
        </p:txBody>
      </p:sp>
      <p:sp>
        <p:nvSpPr>
          <p:cNvPr id="3" name="Content Placeholder 2"/>
          <p:cNvSpPr>
            <a:spLocks noGrp="1"/>
          </p:cNvSpPr>
          <p:nvPr>
            <p:ph idx="1"/>
          </p:nvPr>
        </p:nvSpPr>
        <p:spPr/>
        <p:txBody>
          <a:bodyPr/>
          <a:lstStyle/>
          <a:p>
            <a:pPr algn="just"/>
            <a:r>
              <a:rPr lang="en-US" b="1" dirty="0"/>
              <a:t>Kotlin</a:t>
            </a:r>
            <a:r>
              <a:rPr lang="en-US" dirty="0"/>
              <a:t> is a </a:t>
            </a:r>
            <a:r>
              <a:rPr lang="en-US" dirty="0">
                <a:solidFill>
                  <a:srgbClr val="FF0000"/>
                </a:solidFill>
              </a:rPr>
              <a:t>general-purpose</a:t>
            </a:r>
            <a:r>
              <a:rPr lang="en-US" dirty="0"/>
              <a:t>, </a:t>
            </a:r>
            <a:r>
              <a:rPr lang="en-US" dirty="0">
                <a:solidFill>
                  <a:srgbClr val="00B0F0"/>
                </a:solidFill>
              </a:rPr>
              <a:t>statically typed</a:t>
            </a:r>
            <a:r>
              <a:rPr lang="en-US" dirty="0"/>
              <a:t>, and </a:t>
            </a:r>
            <a:r>
              <a:rPr lang="en-US" dirty="0">
                <a:solidFill>
                  <a:srgbClr val="00B050"/>
                </a:solidFill>
              </a:rPr>
              <a:t>open-source</a:t>
            </a:r>
            <a:r>
              <a:rPr lang="en-US" dirty="0"/>
              <a:t> programming language. </a:t>
            </a:r>
          </a:p>
          <a:p>
            <a:pPr algn="just"/>
            <a:r>
              <a:rPr lang="en-US" dirty="0"/>
              <a:t>It runs on JVM and can be used anywhere Java is used today. </a:t>
            </a:r>
          </a:p>
          <a:p>
            <a:pPr algn="just"/>
            <a:r>
              <a:rPr lang="en-US" dirty="0"/>
              <a:t>It can be used to develop Android apps, server-side apps and much more.</a:t>
            </a:r>
          </a:p>
          <a:p>
            <a:pPr algn="just"/>
            <a:r>
              <a:rPr lang="en-US" dirty="0"/>
              <a:t>It has built world-class IDEs like </a:t>
            </a:r>
            <a:r>
              <a:rPr lang="en-US" dirty="0" err="1"/>
              <a:t>IntelliJ</a:t>
            </a:r>
            <a:r>
              <a:rPr lang="en-US" dirty="0"/>
              <a:t> IDEA, </a:t>
            </a:r>
            <a:r>
              <a:rPr lang="en-US" dirty="0" err="1"/>
              <a:t>PhpStorm</a:t>
            </a:r>
            <a:r>
              <a:rPr lang="en-US" dirty="0"/>
              <a:t>, </a:t>
            </a:r>
            <a:r>
              <a:rPr lang="en-US" dirty="0" err="1"/>
              <a:t>Appcode</a:t>
            </a:r>
            <a:r>
              <a:rPr lang="en-US" dirty="0"/>
              <a:t>, etc.</a:t>
            </a:r>
          </a:p>
        </p:txBody>
      </p:sp>
      <p:sp>
        <p:nvSpPr>
          <p:cNvPr id="4" name="TextBox 3"/>
          <p:cNvSpPr txBox="1"/>
          <p:nvPr/>
        </p:nvSpPr>
        <p:spPr>
          <a:xfrm>
            <a:off x="838200" y="914400"/>
            <a:ext cx="7467600" cy="584775"/>
          </a:xfrm>
          <a:prstGeom prst="rect">
            <a:avLst/>
          </a:prstGeom>
          <a:noFill/>
        </p:spPr>
        <p:txBody>
          <a:bodyPr wrap="square" rtlCol="0">
            <a:spAutoFit/>
          </a:bodyPr>
          <a:lstStyle/>
          <a:p>
            <a:r>
              <a:rPr lang="en-US" sz="3200" b="1" dirty="0">
                <a:solidFill>
                  <a:srgbClr val="FF0000"/>
                </a:solidFill>
              </a:rPr>
              <a:t>Kotlin = Java + Extra updated new features</a:t>
            </a:r>
            <a:r>
              <a:rPr lang="en-US" sz="3200" dirty="0">
                <a:solidFill>
                  <a:srgbClr val="FF0000"/>
                </a:solidFill>
              </a:rPr>
              <a:t>.</a:t>
            </a:r>
          </a:p>
        </p:txBody>
      </p:sp>
      <p:pic>
        <p:nvPicPr>
          <p:cNvPr id="6" name="Picture 5">
            <a:extLst>
              <a:ext uri="{FF2B5EF4-FFF2-40B4-BE49-F238E27FC236}">
                <a16:creationId xmlns:a16="http://schemas.microsoft.com/office/drawing/2014/main" id="{641E2289-196B-7772-82F6-FC5FD3FAB0FF}"/>
              </a:ext>
            </a:extLst>
          </p:cNvPr>
          <p:cNvPicPr>
            <a:picLocks noChangeAspect="1"/>
          </p:cNvPicPr>
          <p:nvPr/>
        </p:nvPicPr>
        <p:blipFill>
          <a:blip r:embed="rId2"/>
          <a:stretch>
            <a:fillRect/>
          </a:stretch>
        </p:blipFill>
        <p:spPr>
          <a:xfrm>
            <a:off x="7722747" y="195293"/>
            <a:ext cx="1120140" cy="411480"/>
          </a:xfrm>
          <a:prstGeom prst="rect">
            <a:avLst/>
          </a:prstGeom>
        </p:spPr>
      </p:pic>
    </p:spTree>
    <p:extLst>
      <p:ext uri="{BB962C8B-B14F-4D97-AF65-F5344CB8AC3E}">
        <p14:creationId xmlns:p14="http://schemas.microsoft.com/office/powerpoint/2010/main" val="187799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AC4A-5410-718A-B0A2-81D5793A29A8}"/>
              </a:ext>
            </a:extLst>
          </p:cNvPr>
          <p:cNvSpPr>
            <a:spLocks noGrp="1"/>
          </p:cNvSpPr>
          <p:nvPr>
            <p:ph type="title"/>
          </p:nvPr>
        </p:nvSpPr>
        <p:spPr/>
        <p:txBody>
          <a:bodyPr/>
          <a:lstStyle/>
          <a:p>
            <a:r>
              <a:rPr lang="en-IN" b="1" dirty="0"/>
              <a:t>Accessing Variables</a:t>
            </a:r>
          </a:p>
        </p:txBody>
      </p:sp>
      <p:sp>
        <p:nvSpPr>
          <p:cNvPr id="3" name="Content Placeholder 2">
            <a:extLst>
              <a:ext uri="{FF2B5EF4-FFF2-40B4-BE49-F238E27FC236}">
                <a16:creationId xmlns:a16="http://schemas.microsoft.com/office/drawing/2014/main" id="{5478D099-DE6A-B76D-8701-8397CA75007E}"/>
              </a:ext>
            </a:extLst>
          </p:cNvPr>
          <p:cNvSpPr>
            <a:spLocks noGrp="1"/>
          </p:cNvSpPr>
          <p:nvPr>
            <p:ph idx="1"/>
          </p:nvPr>
        </p:nvSpPr>
        <p:spPr/>
        <p:txBody>
          <a:bodyPr/>
          <a:lstStyle/>
          <a:p>
            <a:r>
              <a:rPr lang="en-US" dirty="0"/>
              <a:t>To read the value from a variable simply use the variable name</a:t>
            </a:r>
          </a:p>
          <a:p>
            <a:pPr marL="0" indent="0">
              <a:buNone/>
            </a:pPr>
            <a:r>
              <a:rPr lang="en-US" dirty="0"/>
              <a:t>	  </a:t>
            </a:r>
            <a:r>
              <a:rPr lang="en-US" sz="2400" dirty="0"/>
              <a:t>fun main()</a:t>
            </a:r>
          </a:p>
          <a:p>
            <a:pPr marL="1257300" lvl="3" indent="0">
              <a:buNone/>
            </a:pPr>
            <a:r>
              <a:rPr lang="en-US" sz="2400" dirty="0"/>
              <a:t>{</a:t>
            </a:r>
          </a:p>
          <a:p>
            <a:pPr marL="1257300" lvl="3" indent="0">
              <a:buNone/>
            </a:pPr>
            <a:r>
              <a:rPr lang="en-US" sz="2400" dirty="0"/>
              <a:t>     var age: Int = 25</a:t>
            </a:r>
          </a:p>
          <a:p>
            <a:pPr marL="1257300" lvl="3" indent="0">
              <a:buNone/>
            </a:pPr>
            <a:r>
              <a:rPr lang="en-US" sz="2400" dirty="0"/>
              <a:t>     </a:t>
            </a:r>
            <a:r>
              <a:rPr lang="en-US" sz="2400" dirty="0" err="1"/>
              <a:t>println</a:t>
            </a:r>
            <a:r>
              <a:rPr lang="en-US" sz="2400" dirty="0"/>
              <a:t>(age) </a:t>
            </a:r>
          </a:p>
          <a:p>
            <a:pPr marL="1257300" lvl="3" indent="0">
              <a:buNone/>
            </a:pPr>
            <a:r>
              <a:rPr lang="en-US" sz="2400" dirty="0"/>
              <a:t>}</a:t>
            </a:r>
            <a:endParaRPr lang="en-IN" sz="2400" dirty="0"/>
          </a:p>
        </p:txBody>
      </p:sp>
    </p:spTree>
    <p:extLst>
      <p:ext uri="{BB962C8B-B14F-4D97-AF65-F5344CB8AC3E}">
        <p14:creationId xmlns:p14="http://schemas.microsoft.com/office/powerpoint/2010/main" val="1760012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7B175-5C19-62A7-0DB2-FB8CF5897FA0}"/>
              </a:ext>
            </a:extLst>
          </p:cNvPr>
          <p:cNvSpPr>
            <a:spLocks noGrp="1"/>
          </p:cNvSpPr>
          <p:nvPr>
            <p:ph type="title"/>
          </p:nvPr>
        </p:nvSpPr>
        <p:spPr/>
        <p:txBody>
          <a:bodyPr/>
          <a:lstStyle/>
          <a:p>
            <a:r>
              <a:rPr lang="en-US" dirty="0"/>
              <a:t>Variables inside functions and Class</a:t>
            </a:r>
            <a:endParaRPr lang="en-IN" dirty="0"/>
          </a:p>
        </p:txBody>
      </p:sp>
      <p:sp>
        <p:nvSpPr>
          <p:cNvPr id="5" name="Text Placeholder 4">
            <a:extLst>
              <a:ext uri="{FF2B5EF4-FFF2-40B4-BE49-F238E27FC236}">
                <a16:creationId xmlns:a16="http://schemas.microsoft.com/office/drawing/2014/main" id="{31387E6E-C597-1889-66E6-808B4FF9DBAC}"/>
              </a:ext>
            </a:extLst>
          </p:cNvPr>
          <p:cNvSpPr>
            <a:spLocks noGrp="1"/>
          </p:cNvSpPr>
          <p:nvPr>
            <p:ph type="body" idx="1"/>
          </p:nvPr>
        </p:nvSpPr>
        <p:spPr>
          <a:xfrm>
            <a:off x="629842" y="1447800"/>
            <a:ext cx="3868340" cy="762001"/>
          </a:xfrm>
        </p:spPr>
        <p:txBody>
          <a:bodyPr>
            <a:normAutofit lnSpcReduction="10000"/>
          </a:bodyPr>
          <a:lstStyle/>
          <a:p>
            <a:r>
              <a:rPr lang="en-US" dirty="0"/>
              <a:t>Variables declared inside a function are only accessible within that function</a:t>
            </a:r>
            <a:endParaRPr lang="en-IN" dirty="0"/>
          </a:p>
        </p:txBody>
      </p:sp>
      <p:sp>
        <p:nvSpPr>
          <p:cNvPr id="6" name="Content Placeholder 5">
            <a:extLst>
              <a:ext uri="{FF2B5EF4-FFF2-40B4-BE49-F238E27FC236}">
                <a16:creationId xmlns:a16="http://schemas.microsoft.com/office/drawing/2014/main" id="{A59437C0-C81B-4D78-59BA-C443911746DB}"/>
              </a:ext>
            </a:extLst>
          </p:cNvPr>
          <p:cNvSpPr>
            <a:spLocks noGrp="1"/>
          </p:cNvSpPr>
          <p:nvPr>
            <p:ph sz="half" idx="2"/>
          </p:nvPr>
        </p:nvSpPr>
        <p:spPr/>
        <p:txBody>
          <a:bodyPr>
            <a:normAutofit/>
          </a:bodyPr>
          <a:lstStyle/>
          <a:p>
            <a:pPr marL="0" indent="0">
              <a:buNone/>
            </a:pPr>
            <a:r>
              <a:rPr lang="en-US" dirty="0"/>
              <a:t>  </a:t>
            </a:r>
            <a:r>
              <a:rPr lang="en-US" sz="1800" dirty="0"/>
              <a:t>fun greet()</a:t>
            </a:r>
          </a:p>
          <a:p>
            <a:pPr marL="0" indent="0">
              <a:buNone/>
            </a:pPr>
            <a:r>
              <a:rPr lang="en-US" sz="1800" dirty="0"/>
              <a:t> { </a:t>
            </a:r>
          </a:p>
          <a:p>
            <a:pPr marL="0" indent="0">
              <a:buNone/>
            </a:pPr>
            <a:r>
              <a:rPr lang="en-US" sz="1800" dirty="0"/>
              <a:t>   </a:t>
            </a:r>
            <a:r>
              <a:rPr lang="en-US" sz="1800" dirty="0" err="1"/>
              <a:t>val</a:t>
            </a:r>
            <a:r>
              <a:rPr lang="en-US" sz="1800" dirty="0"/>
              <a:t> message: String = "Hello, Kotlin!"   </a:t>
            </a:r>
          </a:p>
          <a:p>
            <a:pPr marL="0" indent="0">
              <a:buNone/>
            </a:pPr>
            <a:r>
              <a:rPr lang="en-US" sz="1800" dirty="0"/>
              <a:t>        </a:t>
            </a:r>
            <a:r>
              <a:rPr lang="en-US" sz="1800" dirty="0" err="1"/>
              <a:t>println</a:t>
            </a:r>
            <a:r>
              <a:rPr lang="en-US" sz="1800" dirty="0"/>
              <a:t>(message)</a:t>
            </a:r>
          </a:p>
          <a:p>
            <a:pPr marL="0" indent="0">
              <a:buNone/>
            </a:pPr>
            <a:r>
              <a:rPr lang="en-US" sz="1800" dirty="0"/>
              <a:t>}</a:t>
            </a:r>
          </a:p>
          <a:p>
            <a:pPr marL="0" indent="0">
              <a:buNone/>
            </a:pPr>
            <a:r>
              <a:rPr lang="en-US" sz="1800" dirty="0" err="1"/>
              <a:t>println</a:t>
            </a:r>
            <a:r>
              <a:rPr lang="en-US" sz="1800" dirty="0"/>
              <a:t>(message)  </a:t>
            </a:r>
            <a:r>
              <a:rPr lang="en-US" sz="1600" dirty="0"/>
              <a:t>//this will give error since variable msg is declared inside the function greet therefore only accessible inside the function</a:t>
            </a:r>
            <a:endParaRPr lang="en-IN" sz="1600" dirty="0"/>
          </a:p>
        </p:txBody>
      </p:sp>
      <p:sp>
        <p:nvSpPr>
          <p:cNvPr id="7" name="Text Placeholder 6">
            <a:extLst>
              <a:ext uri="{FF2B5EF4-FFF2-40B4-BE49-F238E27FC236}">
                <a16:creationId xmlns:a16="http://schemas.microsoft.com/office/drawing/2014/main" id="{7E7EDC61-F2DA-F49C-4CBC-9E2E7E12E3F3}"/>
              </a:ext>
            </a:extLst>
          </p:cNvPr>
          <p:cNvSpPr>
            <a:spLocks noGrp="1"/>
          </p:cNvSpPr>
          <p:nvPr>
            <p:ph type="body" sz="quarter" idx="3"/>
          </p:nvPr>
        </p:nvSpPr>
        <p:spPr>
          <a:xfrm>
            <a:off x="4629150" y="1371601"/>
            <a:ext cx="3887391" cy="762000"/>
          </a:xfrm>
        </p:spPr>
        <p:txBody>
          <a:bodyPr>
            <a:normAutofit lnSpcReduction="10000"/>
          </a:bodyPr>
          <a:lstStyle/>
          <a:p>
            <a:r>
              <a:rPr lang="en-US" dirty="0"/>
              <a:t>Variables declared inside a class can be accessed by all methods in the class</a:t>
            </a:r>
            <a:endParaRPr lang="en-IN" dirty="0"/>
          </a:p>
        </p:txBody>
      </p:sp>
      <p:sp>
        <p:nvSpPr>
          <p:cNvPr id="8" name="Content Placeholder 7">
            <a:extLst>
              <a:ext uri="{FF2B5EF4-FFF2-40B4-BE49-F238E27FC236}">
                <a16:creationId xmlns:a16="http://schemas.microsoft.com/office/drawing/2014/main" id="{17E9BD2D-8DB8-A93F-E7DE-F755F142D779}"/>
              </a:ext>
            </a:extLst>
          </p:cNvPr>
          <p:cNvSpPr>
            <a:spLocks noGrp="1"/>
          </p:cNvSpPr>
          <p:nvPr>
            <p:ph sz="quarter" idx="4"/>
          </p:nvPr>
        </p:nvSpPr>
        <p:spPr>
          <a:xfrm>
            <a:off x="4645025" y="2174874"/>
            <a:ext cx="4041775" cy="4530725"/>
          </a:xfrm>
        </p:spPr>
        <p:txBody>
          <a:bodyPr>
            <a:normAutofit/>
          </a:bodyPr>
          <a:lstStyle/>
          <a:p>
            <a:pPr marL="0" indent="0">
              <a:buNone/>
            </a:pPr>
            <a:r>
              <a:rPr lang="en-IN" sz="1800" dirty="0"/>
              <a:t>class Person </a:t>
            </a:r>
          </a:p>
          <a:p>
            <a:pPr marL="0" indent="0">
              <a:buNone/>
            </a:pPr>
            <a:r>
              <a:rPr lang="en-IN" sz="1800" dirty="0"/>
              <a:t>{</a:t>
            </a:r>
          </a:p>
          <a:p>
            <a:pPr marL="0" indent="0">
              <a:buNone/>
            </a:pPr>
            <a:r>
              <a:rPr lang="en-IN" sz="1800" dirty="0"/>
              <a:t> var name: String = "John Doe" </a:t>
            </a:r>
          </a:p>
          <a:p>
            <a:pPr marL="0" indent="0">
              <a:buNone/>
            </a:pPr>
            <a:r>
              <a:rPr lang="en-IN" sz="1800" dirty="0" err="1"/>
              <a:t>val</a:t>
            </a:r>
            <a:r>
              <a:rPr lang="en-IN" sz="1800" dirty="0"/>
              <a:t> age: Int = 30 </a:t>
            </a:r>
          </a:p>
          <a:p>
            <a:pPr marL="0" indent="0">
              <a:buNone/>
            </a:pPr>
            <a:r>
              <a:rPr lang="en-IN" sz="1800" dirty="0"/>
              <a:t>fun </a:t>
            </a:r>
            <a:r>
              <a:rPr lang="en-IN" sz="1800" dirty="0" err="1"/>
              <a:t>displayInfo</a:t>
            </a:r>
            <a:r>
              <a:rPr lang="en-IN" sz="1800" dirty="0"/>
              <a:t>() </a:t>
            </a:r>
          </a:p>
          <a:p>
            <a:pPr marL="0" indent="0">
              <a:buNone/>
            </a:pPr>
            <a:r>
              <a:rPr lang="en-IN" sz="1800" dirty="0"/>
              <a:t>{ </a:t>
            </a:r>
          </a:p>
          <a:p>
            <a:pPr marL="0" indent="0">
              <a:buNone/>
            </a:pPr>
            <a:r>
              <a:rPr lang="en-IN" sz="1800" dirty="0" err="1"/>
              <a:t>println</a:t>
            </a:r>
            <a:r>
              <a:rPr lang="en-IN" sz="1800" dirty="0"/>
              <a:t>("Name: $name, Age: $age") </a:t>
            </a:r>
          </a:p>
          <a:p>
            <a:pPr marL="0" indent="0">
              <a:buNone/>
            </a:pPr>
            <a:r>
              <a:rPr lang="en-IN" sz="1800" dirty="0"/>
              <a:t>} }</a:t>
            </a:r>
          </a:p>
          <a:p>
            <a:pPr marL="0" indent="0">
              <a:buNone/>
            </a:pPr>
            <a:r>
              <a:rPr lang="en-IN" sz="1800" dirty="0"/>
              <a:t>fun main() </a:t>
            </a:r>
          </a:p>
          <a:p>
            <a:pPr marL="0" indent="0">
              <a:buNone/>
            </a:pPr>
            <a:r>
              <a:rPr lang="en-IN" sz="1800" dirty="0"/>
              <a:t>{</a:t>
            </a:r>
          </a:p>
          <a:p>
            <a:pPr marL="0" indent="0">
              <a:buNone/>
            </a:pPr>
            <a:r>
              <a:rPr lang="en-IN" sz="1800" dirty="0"/>
              <a:t> </a:t>
            </a:r>
            <a:r>
              <a:rPr lang="en-IN" sz="1800" dirty="0" err="1"/>
              <a:t>val</a:t>
            </a:r>
            <a:r>
              <a:rPr lang="en-IN" sz="1800" dirty="0"/>
              <a:t> person = Person()</a:t>
            </a:r>
          </a:p>
          <a:p>
            <a:pPr marL="0" indent="0">
              <a:buNone/>
            </a:pPr>
            <a:r>
              <a:rPr lang="en-IN" sz="1800" dirty="0"/>
              <a:t> </a:t>
            </a:r>
            <a:r>
              <a:rPr lang="en-IN" sz="1800" dirty="0" err="1"/>
              <a:t>person.displayInfo</a:t>
            </a:r>
            <a:r>
              <a:rPr lang="en-IN" sz="1800" dirty="0"/>
              <a:t>()</a:t>
            </a:r>
          </a:p>
          <a:p>
            <a:pPr marL="0" indent="0">
              <a:buNone/>
            </a:pPr>
            <a:r>
              <a:rPr lang="en-IN" sz="1800" dirty="0"/>
              <a:t>}</a:t>
            </a:r>
          </a:p>
        </p:txBody>
      </p:sp>
    </p:spTree>
    <p:extLst>
      <p:ext uri="{BB962C8B-B14F-4D97-AF65-F5344CB8AC3E}">
        <p14:creationId xmlns:p14="http://schemas.microsoft.com/office/powerpoint/2010/main" val="419779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8072E641-E7B0-1A78-7F10-F4F9388683DD}"/>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String Interpolation with </a:t>
            </a:r>
            <a:r>
              <a:rPr kumimoji="0" lang="en-US" altLang="en-US" sz="4000" b="1" i="0" u="none" strike="noStrike" cap="none" normalizeH="0" baseline="0" dirty="0">
                <a:ln>
                  <a:noFill/>
                </a:ln>
                <a:solidFill>
                  <a:schemeClr val="tx1"/>
                </a:solidFill>
                <a:effectLst/>
                <a:latin typeface="Arial Unicode MS"/>
              </a:rPr>
              <a:t>$</a:t>
            </a:r>
            <a:r>
              <a:rPr kumimoji="0" lang="en-US" altLang="en-US" sz="40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AFD83028-72E8-0FE4-5EEA-928EB40340E2}"/>
              </a:ext>
            </a:extLst>
          </p:cNvPr>
          <p:cNvSpPr>
            <a:spLocks noGrp="1"/>
          </p:cNvSpPr>
          <p:nvPr>
            <p:ph sz="half" idx="1"/>
          </p:nvPr>
        </p:nvSpPr>
        <p:spPr>
          <a:xfrm>
            <a:off x="228600" y="1600200"/>
            <a:ext cx="3352800" cy="4525963"/>
          </a:xfrm>
        </p:spPr>
        <p:txBody>
          <a:bodyPr>
            <a:normAutofit/>
          </a:bodyPr>
          <a:lstStyle/>
          <a:p>
            <a:r>
              <a:rPr lang="en-US" dirty="0"/>
              <a:t> String interpolation allows you to insert variable values directly into a string using the $ symbol.</a:t>
            </a:r>
          </a:p>
          <a:p>
            <a:r>
              <a:rPr lang="en-US" dirty="0"/>
              <a:t> String interpolation can also be directly used to evaluate expressions</a:t>
            </a:r>
            <a:endParaRPr lang="en-IN" dirty="0"/>
          </a:p>
        </p:txBody>
      </p:sp>
      <p:sp>
        <p:nvSpPr>
          <p:cNvPr id="13" name="Content Placeholder 12">
            <a:extLst>
              <a:ext uri="{FF2B5EF4-FFF2-40B4-BE49-F238E27FC236}">
                <a16:creationId xmlns:a16="http://schemas.microsoft.com/office/drawing/2014/main" id="{8F9BFD24-9019-8B03-853A-1BB9D736AE6C}"/>
              </a:ext>
            </a:extLst>
          </p:cNvPr>
          <p:cNvSpPr>
            <a:spLocks noGrp="1"/>
          </p:cNvSpPr>
          <p:nvPr>
            <p:ph sz="half" idx="2"/>
          </p:nvPr>
        </p:nvSpPr>
        <p:spPr>
          <a:xfrm>
            <a:off x="3581400" y="1600200"/>
            <a:ext cx="6248400" cy="4525963"/>
          </a:xfrm>
        </p:spPr>
        <p:txBody>
          <a:bodyPr>
            <a:normAutofit/>
          </a:bodyPr>
          <a:lstStyle/>
          <a:p>
            <a:pPr marL="0" indent="0">
              <a:buNone/>
            </a:pPr>
            <a:r>
              <a:rPr lang="en-US" sz="2400" dirty="0"/>
              <a:t>fun main()</a:t>
            </a:r>
          </a:p>
          <a:p>
            <a:pPr marL="0" indent="0">
              <a:buNone/>
            </a:pPr>
            <a:r>
              <a:rPr lang="en-US" sz="2400" dirty="0"/>
              <a:t>{</a:t>
            </a:r>
          </a:p>
          <a:p>
            <a:pPr marL="0" indent="0">
              <a:buNone/>
            </a:pPr>
            <a:r>
              <a:rPr lang="en-US" sz="2400" dirty="0"/>
              <a:t>     </a:t>
            </a:r>
            <a:r>
              <a:rPr lang="en-US" sz="2400" dirty="0" err="1"/>
              <a:t>val</a:t>
            </a:r>
            <a:r>
              <a:rPr lang="en-US" sz="2400" dirty="0"/>
              <a:t> a = 10</a:t>
            </a:r>
          </a:p>
          <a:p>
            <a:pPr marL="0" indent="0">
              <a:buNone/>
            </a:pPr>
            <a:r>
              <a:rPr lang="en-US" sz="2400" dirty="0"/>
              <a:t>     </a:t>
            </a:r>
            <a:r>
              <a:rPr lang="en-US" sz="2400" dirty="0" err="1"/>
              <a:t>val</a:t>
            </a:r>
            <a:r>
              <a:rPr lang="en-US" sz="2400" dirty="0"/>
              <a:t> b = 20</a:t>
            </a:r>
          </a:p>
          <a:p>
            <a:pPr marL="0" indent="0">
              <a:buNone/>
            </a:pPr>
            <a:r>
              <a:rPr lang="en-US" sz="2400" dirty="0"/>
              <a:t>     </a:t>
            </a:r>
            <a:r>
              <a:rPr lang="en-US" sz="2400" dirty="0" err="1"/>
              <a:t>val</a:t>
            </a:r>
            <a:r>
              <a:rPr lang="en-US" sz="2400" dirty="0"/>
              <a:t> result = "Sum of $a and $b is ${</a:t>
            </a:r>
            <a:r>
              <a:rPr lang="en-US" sz="2400" dirty="0" err="1"/>
              <a:t>a+b</a:t>
            </a:r>
            <a:r>
              <a:rPr lang="en-US" sz="2400" dirty="0"/>
              <a:t>}"</a:t>
            </a:r>
          </a:p>
          <a:p>
            <a:pPr marL="0" indent="0">
              <a:buNone/>
            </a:pPr>
            <a:r>
              <a:rPr lang="en-US" sz="2400" dirty="0"/>
              <a:t>     </a:t>
            </a:r>
            <a:r>
              <a:rPr lang="en-US" sz="2400" dirty="0" err="1"/>
              <a:t>println</a:t>
            </a:r>
            <a:r>
              <a:rPr lang="en-US" sz="2400" dirty="0"/>
              <a:t>(result)</a:t>
            </a:r>
          </a:p>
          <a:p>
            <a:pPr marL="0" indent="0">
              <a:buNone/>
            </a:pPr>
            <a:r>
              <a:rPr lang="en-US" sz="2400" dirty="0"/>
              <a:t>}</a:t>
            </a:r>
          </a:p>
          <a:p>
            <a:pPr marL="0" indent="0">
              <a:buNone/>
            </a:pPr>
            <a:endParaRPr lang="en-IN" dirty="0"/>
          </a:p>
        </p:txBody>
      </p:sp>
    </p:spTree>
    <p:extLst>
      <p:ext uri="{BB962C8B-B14F-4D97-AF65-F5344CB8AC3E}">
        <p14:creationId xmlns:p14="http://schemas.microsoft.com/office/powerpoint/2010/main" val="30568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t>Data Types</a:t>
            </a:r>
          </a:p>
        </p:txBody>
      </p:sp>
      <p:sp>
        <p:nvSpPr>
          <p:cNvPr id="3" name="Content Placeholder 2"/>
          <p:cNvSpPr>
            <a:spLocks noGrp="1"/>
          </p:cNvSpPr>
          <p:nvPr>
            <p:ph idx="1"/>
          </p:nvPr>
        </p:nvSpPr>
        <p:spPr>
          <a:xfrm>
            <a:off x="304800" y="1219200"/>
            <a:ext cx="8534400" cy="5486400"/>
          </a:xfrm>
        </p:spPr>
        <p:txBody>
          <a:bodyPr>
            <a:noAutofit/>
          </a:bodyPr>
          <a:lstStyle/>
          <a:p>
            <a:pPr algn="just"/>
            <a:r>
              <a:rPr lang="en-US" sz="2800" dirty="0"/>
              <a:t>Kotlin treats everything as an object which means that we can call member functions and properties on any variable.</a:t>
            </a:r>
          </a:p>
          <a:p>
            <a:pPr algn="just"/>
            <a:r>
              <a:rPr lang="en-US" sz="2800" dirty="0"/>
              <a:t>Kotlin is a statically typed language, which means that the data type of every expression should be known at compile time.</a:t>
            </a:r>
          </a:p>
          <a:p>
            <a:pPr marL="914400" lvl="1" indent="-514350" algn="just">
              <a:buFont typeface="+mj-lt"/>
              <a:buAutoNum type="alphaLcParenR"/>
            </a:pPr>
            <a:r>
              <a:rPr lang="en-US" dirty="0"/>
              <a:t>Number</a:t>
            </a:r>
          </a:p>
          <a:p>
            <a:pPr marL="914400" lvl="1" indent="-514350" algn="just">
              <a:buFont typeface="+mj-lt"/>
              <a:buAutoNum type="alphaLcParenR"/>
            </a:pPr>
            <a:r>
              <a:rPr lang="en-US" dirty="0"/>
              <a:t>Character</a:t>
            </a:r>
          </a:p>
          <a:p>
            <a:pPr marL="914400" lvl="1" indent="-514350" algn="just">
              <a:buFont typeface="+mj-lt"/>
              <a:buAutoNum type="alphaLcParenR"/>
            </a:pPr>
            <a:r>
              <a:rPr lang="en-US" dirty="0"/>
              <a:t>String</a:t>
            </a:r>
          </a:p>
          <a:p>
            <a:pPr marL="914400" lvl="1" indent="-514350" algn="just">
              <a:buFont typeface="+mj-lt"/>
              <a:buAutoNum type="alphaLcParenR"/>
            </a:pPr>
            <a:r>
              <a:rPr lang="en-US" dirty="0"/>
              <a:t>Boolean</a:t>
            </a:r>
          </a:p>
          <a:p>
            <a:pPr marL="914400" lvl="1" indent="-514350" algn="just">
              <a:buFont typeface="+mj-lt"/>
              <a:buAutoNum type="alphaLcParenR"/>
            </a:pPr>
            <a:r>
              <a:rPr lang="en-US" dirty="0"/>
              <a:t>Array</a:t>
            </a:r>
          </a:p>
          <a:p>
            <a:pPr algn="just"/>
            <a:endParaRPr lang="en-US" sz="2800" dirty="0"/>
          </a:p>
        </p:txBody>
      </p:sp>
    </p:spTree>
    <p:extLst>
      <p:ext uri="{BB962C8B-B14F-4D97-AF65-F5344CB8AC3E}">
        <p14:creationId xmlns:p14="http://schemas.microsoft.com/office/powerpoint/2010/main" val="33347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a:t>Kotlin Number Data Types</a:t>
            </a:r>
          </a:p>
        </p:txBody>
      </p:sp>
      <p:sp>
        <p:nvSpPr>
          <p:cNvPr id="3" name="Content Placeholder 2"/>
          <p:cNvSpPr>
            <a:spLocks noGrp="1"/>
          </p:cNvSpPr>
          <p:nvPr>
            <p:ph idx="1"/>
          </p:nvPr>
        </p:nvSpPr>
        <p:spPr>
          <a:xfrm>
            <a:off x="152400" y="762000"/>
            <a:ext cx="8763000" cy="1905000"/>
          </a:xfrm>
        </p:spPr>
        <p:txBody>
          <a:bodyPr>
            <a:normAutofit/>
          </a:bodyPr>
          <a:lstStyle/>
          <a:p>
            <a:pPr marL="0" indent="0" algn="just">
              <a:buNone/>
            </a:pPr>
            <a:r>
              <a:rPr lang="en-US" sz="1800" dirty="0"/>
              <a:t>Numeric values and they are divided into two groups:</a:t>
            </a:r>
          </a:p>
          <a:p>
            <a:pPr marL="0" indent="0" algn="just">
              <a:buNone/>
            </a:pPr>
            <a:r>
              <a:rPr lang="en-US" sz="1800" dirty="0"/>
              <a:t>(a) </a:t>
            </a:r>
            <a:r>
              <a:rPr lang="en-US" sz="1800" b="1" dirty="0"/>
              <a:t>Integer types</a:t>
            </a:r>
            <a:r>
              <a:rPr lang="en-US" sz="1800" dirty="0"/>
              <a:t> store whole numbers, +</a:t>
            </a:r>
            <a:r>
              <a:rPr lang="en-US" sz="1800" dirty="0" err="1"/>
              <a:t>ve</a:t>
            </a:r>
            <a:r>
              <a:rPr lang="en-US" sz="1800" dirty="0"/>
              <a:t> or –</a:t>
            </a:r>
            <a:r>
              <a:rPr lang="en-US" sz="1800" dirty="0" err="1"/>
              <a:t>ve</a:t>
            </a:r>
            <a:r>
              <a:rPr lang="en-US" sz="1800" dirty="0"/>
              <a:t> </a:t>
            </a:r>
          </a:p>
          <a:p>
            <a:pPr marL="0" indent="0" algn="just">
              <a:buNone/>
            </a:pPr>
            <a:r>
              <a:rPr lang="en-US" sz="1800" dirty="0"/>
              <a:t>			 </a:t>
            </a:r>
            <a:r>
              <a:rPr lang="en-US" sz="1800" b="1" dirty="0" err="1">
                <a:solidFill>
                  <a:srgbClr val="FF0000"/>
                </a:solidFill>
              </a:rPr>
              <a:t>val</a:t>
            </a:r>
            <a:r>
              <a:rPr lang="en-US" sz="1800" b="1" dirty="0">
                <a:solidFill>
                  <a:srgbClr val="FF0000"/>
                </a:solidFill>
              </a:rPr>
              <a:t> a: Int = 10000</a:t>
            </a:r>
          </a:p>
          <a:p>
            <a:pPr marL="0" indent="0" algn="just">
              <a:buNone/>
            </a:pPr>
            <a:r>
              <a:rPr lang="en-US" sz="1800" dirty="0"/>
              <a:t>(b) </a:t>
            </a:r>
            <a:r>
              <a:rPr lang="en-US" sz="1800" b="1" dirty="0"/>
              <a:t>Floating point</a:t>
            </a:r>
            <a:r>
              <a:rPr lang="en-US" sz="1800" dirty="0"/>
              <a:t> numbers with a fractional part, containing one or more decimals. 	</a:t>
            </a:r>
          </a:p>
          <a:p>
            <a:pPr marL="0" indent="0" algn="just">
              <a:buNone/>
            </a:pPr>
            <a:r>
              <a:rPr lang="en-US" sz="1800" b="1" dirty="0">
                <a:solidFill>
                  <a:srgbClr val="FF0000"/>
                </a:solidFill>
              </a:rPr>
              <a:t>			</a:t>
            </a:r>
            <a:r>
              <a:rPr lang="en-US" sz="1800" b="1" dirty="0" err="1">
                <a:solidFill>
                  <a:srgbClr val="FF0000"/>
                </a:solidFill>
              </a:rPr>
              <a:t>val</a:t>
            </a:r>
            <a:r>
              <a:rPr lang="en-US" sz="1800" b="1" dirty="0">
                <a:solidFill>
                  <a:srgbClr val="FF0000"/>
                </a:solidFill>
              </a:rPr>
              <a:t> f: Float = 100.00f</a:t>
            </a:r>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668981019"/>
              </p:ext>
            </p:extLst>
          </p:nvPr>
        </p:nvGraphicFramePr>
        <p:xfrm>
          <a:off x="381000" y="2451470"/>
          <a:ext cx="8610601" cy="4329794"/>
        </p:xfrm>
        <a:graphic>
          <a:graphicData uri="http://schemas.openxmlformats.org/drawingml/2006/table">
            <a:tbl>
              <a:tblPr/>
              <a:tblGrid>
                <a:gridCol w="1347747">
                  <a:extLst>
                    <a:ext uri="{9D8B030D-6E8A-4147-A177-3AD203B41FA5}">
                      <a16:colId xmlns:a16="http://schemas.microsoft.com/office/drawing/2014/main" val="20000"/>
                    </a:ext>
                  </a:extLst>
                </a:gridCol>
                <a:gridCol w="1497495">
                  <a:extLst>
                    <a:ext uri="{9D8B030D-6E8A-4147-A177-3AD203B41FA5}">
                      <a16:colId xmlns:a16="http://schemas.microsoft.com/office/drawing/2014/main" val="20001"/>
                    </a:ext>
                  </a:extLst>
                </a:gridCol>
                <a:gridCol w="5765359">
                  <a:extLst>
                    <a:ext uri="{9D8B030D-6E8A-4147-A177-3AD203B41FA5}">
                      <a16:colId xmlns:a16="http://schemas.microsoft.com/office/drawing/2014/main" val="20002"/>
                    </a:ext>
                  </a:extLst>
                </a:gridCol>
              </a:tblGrid>
              <a:tr h="766506">
                <a:tc>
                  <a:txBody>
                    <a:bodyPr/>
                    <a:lstStyle/>
                    <a:p>
                      <a:pPr algn="l" fontAlgn="t"/>
                      <a:r>
                        <a:rPr lang="en-US" sz="2000" dirty="0">
                          <a:effectLst/>
                        </a:rPr>
                        <a:t>Data Type</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Size (bits)</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Data Range</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35268">
                <a:tc>
                  <a:txBody>
                    <a:bodyPr/>
                    <a:lstStyle/>
                    <a:p>
                      <a:pPr fontAlgn="t"/>
                      <a:r>
                        <a:rPr lang="en-US" sz="2000">
                          <a:effectLst/>
                        </a:rPr>
                        <a:t>Byte</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8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-128 to 127</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35268">
                <a:tc>
                  <a:txBody>
                    <a:bodyPr/>
                    <a:lstStyle/>
                    <a:p>
                      <a:pPr fontAlgn="t"/>
                      <a:r>
                        <a:rPr lang="en-US" sz="2000">
                          <a:effectLst/>
                        </a:rPr>
                        <a:t>Short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16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-32768 to 32767</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35268">
                <a:tc>
                  <a:txBody>
                    <a:bodyPr/>
                    <a:lstStyle/>
                    <a:p>
                      <a:pPr fontAlgn="t"/>
                      <a:r>
                        <a:rPr lang="en-US" sz="2000">
                          <a:effectLst/>
                        </a:rPr>
                        <a:t>Int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32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-2,147,483,648 to 2,147,483,647</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66506">
                <a:tc>
                  <a:txBody>
                    <a:bodyPr/>
                    <a:lstStyle/>
                    <a:p>
                      <a:pPr fontAlgn="t"/>
                      <a:r>
                        <a:rPr lang="en-US" sz="2000">
                          <a:effectLst/>
                        </a:rPr>
                        <a:t>Long</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64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-9,223,372,036,854,775,808 to +9,223,372,036,854,775,807</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66506">
                <a:tc>
                  <a:txBody>
                    <a:bodyPr/>
                    <a:lstStyle/>
                    <a:p>
                      <a:pPr fontAlgn="t"/>
                      <a:r>
                        <a:rPr lang="en-US" sz="2000">
                          <a:effectLst/>
                        </a:rPr>
                        <a:t>Float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32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1.40129846432481707e-45 to 3.40282346638528860e+38</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56093">
                <a:tc>
                  <a:txBody>
                    <a:bodyPr/>
                    <a:lstStyle/>
                    <a:p>
                      <a:pPr fontAlgn="t"/>
                      <a:r>
                        <a:rPr lang="en-US" sz="2000">
                          <a:effectLst/>
                        </a:rPr>
                        <a:t>Double</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64 bit</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4.94065645841246544e-324 to 1.79769313486231570e+308</a:t>
                      </a:r>
                    </a:p>
                  </a:txBody>
                  <a:tcPr marL="57436" marR="57436" marT="57436" marB="574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0689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Kotlin Character Data Type</a:t>
            </a:r>
          </a:p>
        </p:txBody>
      </p:sp>
      <p:sp>
        <p:nvSpPr>
          <p:cNvPr id="3" name="Content Placeholder 2"/>
          <p:cNvSpPr>
            <a:spLocks noGrp="1"/>
          </p:cNvSpPr>
          <p:nvPr>
            <p:ph sz="half" idx="1"/>
          </p:nvPr>
        </p:nvSpPr>
        <p:spPr>
          <a:xfrm>
            <a:off x="457200" y="1600200"/>
            <a:ext cx="4114800" cy="4876800"/>
          </a:xfrm>
        </p:spPr>
        <p:txBody>
          <a:bodyPr>
            <a:normAutofit fontScale="25000" lnSpcReduction="20000"/>
          </a:bodyPr>
          <a:lstStyle/>
          <a:p>
            <a:r>
              <a:rPr lang="en-US" sz="9200" dirty="0"/>
              <a:t>Kotlin character data type is used to store a single character and they are represented by the  </a:t>
            </a:r>
            <a:r>
              <a:rPr lang="en-US" sz="9200" b="1" dirty="0"/>
              <a:t>Char</a:t>
            </a:r>
            <a:r>
              <a:rPr lang="en-US" sz="9200" dirty="0"/>
              <a:t>  keyword.  </a:t>
            </a:r>
          </a:p>
          <a:p>
            <a:r>
              <a:rPr lang="en-US" sz="9200" dirty="0"/>
              <a:t>Char value must be surrounded by single quotes, like 'A' or '1’.</a:t>
            </a:r>
          </a:p>
          <a:p>
            <a:r>
              <a:rPr lang="en-US" sz="8000" b="1" dirty="0"/>
              <a:t>Syntax : </a:t>
            </a:r>
            <a:r>
              <a:rPr lang="en-US" sz="8000" b="1" dirty="0" err="1">
                <a:solidFill>
                  <a:srgbClr val="FF0000"/>
                </a:solidFill>
              </a:rPr>
              <a:t>val</a:t>
            </a:r>
            <a:r>
              <a:rPr lang="en-US" sz="8000" b="1" dirty="0">
                <a:solidFill>
                  <a:srgbClr val="FF0000"/>
                </a:solidFill>
              </a:rPr>
              <a:t> name: Char  = 'A’ </a:t>
            </a:r>
          </a:p>
          <a:p>
            <a:r>
              <a:rPr lang="en-US" sz="9200" dirty="0"/>
              <a:t>Kotlin supports a number of escape sequences of characters. When a character is preceded by a backslash (\), it is called an escape sequence and it has a special meaning to the compiler</a:t>
            </a:r>
            <a:r>
              <a:rPr lang="en-US" sz="8800" dirty="0"/>
              <a:t>.</a:t>
            </a:r>
          </a:p>
          <a:p>
            <a:endParaRPr lang="en-US" sz="2800" dirty="0"/>
          </a:p>
        </p:txBody>
      </p:sp>
      <p:sp>
        <p:nvSpPr>
          <p:cNvPr id="4" name="Content Placeholder 3">
            <a:extLst>
              <a:ext uri="{FF2B5EF4-FFF2-40B4-BE49-F238E27FC236}">
                <a16:creationId xmlns:a16="http://schemas.microsoft.com/office/drawing/2014/main" id="{F4C8B7A3-0B15-24F4-C3CF-D16FD7CAA0F9}"/>
              </a:ext>
            </a:extLst>
          </p:cNvPr>
          <p:cNvSpPr>
            <a:spLocks noGrp="1"/>
          </p:cNvSpPr>
          <p:nvPr>
            <p:ph sz="half" idx="2"/>
          </p:nvPr>
        </p:nvSpPr>
        <p:spPr>
          <a:xfrm>
            <a:off x="4648200" y="1600200"/>
            <a:ext cx="4038600" cy="4876800"/>
          </a:xfrm>
        </p:spPr>
        <p:txBody>
          <a:bodyPr>
            <a:noAutofit/>
          </a:bodyPr>
          <a:lstStyle/>
          <a:p>
            <a:pPr marL="0" indent="0">
              <a:buNone/>
            </a:pPr>
            <a:r>
              <a:rPr lang="en-US" sz="2000" dirty="0"/>
              <a:t>fun main()</a:t>
            </a:r>
          </a:p>
          <a:p>
            <a:pPr marL="0" indent="0">
              <a:buNone/>
            </a:pPr>
            <a:r>
              <a:rPr lang="en-US" sz="2000" dirty="0"/>
              <a:t>{</a:t>
            </a:r>
          </a:p>
          <a:p>
            <a:pPr marL="0" indent="0">
              <a:buNone/>
            </a:pPr>
            <a:r>
              <a:rPr lang="en-US" sz="2000" dirty="0"/>
              <a:t>     </a:t>
            </a:r>
            <a:r>
              <a:rPr lang="en-US" sz="2000" dirty="0" err="1"/>
              <a:t>val</a:t>
            </a:r>
            <a:r>
              <a:rPr lang="en-US" sz="2000" dirty="0"/>
              <a:t> letter: Char    // defining a Char variable</a:t>
            </a:r>
          </a:p>
          <a:p>
            <a:pPr marL="0" indent="0">
              <a:buNone/>
            </a:pPr>
            <a:r>
              <a:rPr lang="en-US" sz="2000" dirty="0"/>
              <a:t>     letter = 'A'        // Assigning a value to it</a:t>
            </a:r>
          </a:p>
          <a:p>
            <a:pPr marL="0" indent="0">
              <a:buNone/>
            </a:pPr>
            <a:r>
              <a:rPr lang="en-US" sz="2000" dirty="0"/>
              <a:t>     print("$letter")</a:t>
            </a:r>
          </a:p>
          <a:p>
            <a:pPr marL="0" indent="0">
              <a:buNone/>
            </a:pPr>
            <a:r>
              <a:rPr lang="en-US" sz="2000" dirty="0"/>
              <a:t>     print('\n') //prints a newline character</a:t>
            </a:r>
          </a:p>
          <a:p>
            <a:pPr marL="0" indent="0">
              <a:buNone/>
            </a:pPr>
            <a:r>
              <a:rPr lang="en-US" sz="2000" dirty="0"/>
              <a:t>     print('\$') //prints a dollar $ character</a:t>
            </a:r>
          </a:p>
          <a:p>
            <a:pPr marL="0" indent="0">
              <a:buNone/>
            </a:pPr>
            <a:r>
              <a:rPr lang="en-US" sz="2000" dirty="0"/>
              <a:t>     print('\\') //prints a back slash \ character</a:t>
            </a:r>
          </a:p>
          <a:p>
            <a:pPr marL="0" indent="0">
              <a:buNone/>
            </a:pPr>
            <a:r>
              <a:rPr lang="en-US" sz="2000" dirty="0"/>
              <a:t>}</a:t>
            </a:r>
            <a:endParaRPr lang="en-IN" sz="2000" dirty="0"/>
          </a:p>
        </p:txBody>
      </p:sp>
    </p:spTree>
    <p:extLst>
      <p:ext uri="{BB962C8B-B14F-4D97-AF65-F5344CB8AC3E}">
        <p14:creationId xmlns:p14="http://schemas.microsoft.com/office/powerpoint/2010/main" val="3858879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Kotlin String Data Type</a:t>
            </a:r>
          </a:p>
        </p:txBody>
      </p:sp>
      <p:sp>
        <p:nvSpPr>
          <p:cNvPr id="3" name="Content Placeholder 2"/>
          <p:cNvSpPr>
            <a:spLocks noGrp="1"/>
          </p:cNvSpPr>
          <p:nvPr>
            <p:ph idx="1"/>
          </p:nvPr>
        </p:nvSpPr>
        <p:spPr>
          <a:xfrm>
            <a:off x="457200" y="1600200"/>
            <a:ext cx="8382000" cy="4525963"/>
          </a:xfrm>
        </p:spPr>
        <p:txBody>
          <a:bodyPr>
            <a:normAutofit lnSpcReduction="10000"/>
          </a:bodyPr>
          <a:lstStyle/>
          <a:p>
            <a:pPr algn="just"/>
            <a:r>
              <a:rPr lang="en-US" dirty="0"/>
              <a:t>The String data type is used to store a sequence of characters. </a:t>
            </a:r>
          </a:p>
          <a:p>
            <a:pPr algn="just"/>
            <a:r>
              <a:rPr lang="en-US" dirty="0"/>
              <a:t>String values must be surrounded by double quotes (" ") or triple quote ("""    """).</a:t>
            </a:r>
          </a:p>
          <a:p>
            <a:pPr algn="just"/>
            <a:r>
              <a:rPr lang="en-US" dirty="0"/>
              <a:t>We have two kinds of string available in Kotlin </a:t>
            </a:r>
          </a:p>
          <a:p>
            <a:pPr marL="514350" indent="-514350" algn="just">
              <a:buFont typeface="+mj-lt"/>
              <a:buAutoNum type="arabicPeriod"/>
            </a:pPr>
            <a:r>
              <a:rPr lang="en-US" b="1" dirty="0"/>
              <a:t>Escaped String</a:t>
            </a:r>
            <a:r>
              <a:rPr lang="en-US" dirty="0"/>
              <a:t> is declared within double quote (" ") and may contain escape characters like '\n', '\t', '\b' etc.</a:t>
            </a:r>
          </a:p>
          <a:p>
            <a:pPr marL="514350" indent="-514350" algn="just">
              <a:buFont typeface="+mj-lt"/>
              <a:buAutoNum type="arabicPeriod"/>
            </a:pPr>
            <a:r>
              <a:rPr lang="en-US" b="1" dirty="0"/>
              <a:t>Raw string</a:t>
            </a:r>
            <a:r>
              <a:rPr lang="en-US" dirty="0"/>
              <a:t> is declared within triple quote  (""" """) and may contain multiple lines of text without any escape characters.</a:t>
            </a:r>
          </a:p>
          <a:p>
            <a:r>
              <a:rPr lang="en-US" dirty="0" err="1"/>
              <a:t>val</a:t>
            </a:r>
            <a:r>
              <a:rPr lang="en-US" dirty="0"/>
              <a:t> x : String = "I am escaped String!\n" </a:t>
            </a:r>
          </a:p>
          <a:p>
            <a:endParaRPr lang="en-US" dirty="0"/>
          </a:p>
          <a:p>
            <a:r>
              <a:rPr lang="en-US" dirty="0"/>
              <a:t>var y :String = """This is going to be a </a:t>
            </a:r>
          </a:p>
          <a:p>
            <a:pPr marL="0" indent="0">
              <a:buNone/>
            </a:pPr>
            <a:r>
              <a:rPr lang="en-US" dirty="0"/>
              <a:t>		multi-line string and will </a:t>
            </a:r>
          </a:p>
          <a:p>
            <a:pPr marL="0" indent="0">
              <a:buNone/>
            </a:pPr>
            <a:r>
              <a:rPr lang="en-US" dirty="0"/>
              <a:t>		not have any escape sequence""";</a:t>
            </a:r>
          </a:p>
          <a:p>
            <a:pPr marL="0" indent="0" algn="just">
              <a:buNone/>
            </a:pPr>
            <a:endParaRPr lang="en-US" dirty="0"/>
          </a:p>
          <a:p>
            <a:pPr algn="just"/>
            <a:endParaRPr lang="en-US" dirty="0"/>
          </a:p>
        </p:txBody>
      </p:sp>
    </p:spTree>
    <p:extLst>
      <p:ext uri="{BB962C8B-B14F-4D97-AF65-F5344CB8AC3E}">
        <p14:creationId xmlns:p14="http://schemas.microsoft.com/office/powerpoint/2010/main" val="278929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Kotlin Boolean Data Type</a:t>
            </a:r>
          </a:p>
        </p:txBody>
      </p:sp>
      <p:sp>
        <p:nvSpPr>
          <p:cNvPr id="3" name="Content Placeholder 2"/>
          <p:cNvSpPr>
            <a:spLocks noGrp="1"/>
          </p:cNvSpPr>
          <p:nvPr>
            <p:ph idx="1"/>
          </p:nvPr>
        </p:nvSpPr>
        <p:spPr/>
        <p:txBody>
          <a:bodyPr/>
          <a:lstStyle/>
          <a:p>
            <a:pPr marL="0" indent="0">
              <a:buNone/>
            </a:pPr>
            <a:r>
              <a:rPr lang="en-US" dirty="0"/>
              <a:t>Boolean is very simple like other programming languages. We have only two values for Boolean data type - either </a:t>
            </a:r>
            <a:r>
              <a:rPr lang="en-US" b="1" dirty="0"/>
              <a:t>true</a:t>
            </a:r>
            <a:r>
              <a:rPr lang="en-US" dirty="0"/>
              <a:t> or </a:t>
            </a:r>
            <a:r>
              <a:rPr lang="en-US" b="1" dirty="0"/>
              <a:t>false</a:t>
            </a:r>
          </a:p>
          <a:p>
            <a:pPr marL="0" indent="0">
              <a:buNone/>
            </a:pPr>
            <a:endParaRPr lang="en-US" b="1" dirty="0"/>
          </a:p>
          <a:p>
            <a:pPr marL="0" indent="0">
              <a:buNone/>
            </a:pPr>
            <a:r>
              <a:rPr lang="en-US" dirty="0"/>
              <a:t>	</a:t>
            </a:r>
            <a:r>
              <a:rPr lang="en-US" dirty="0" err="1"/>
              <a:t>val</a:t>
            </a:r>
            <a:r>
              <a:rPr lang="en-US" dirty="0"/>
              <a:t> A: Boolean = true </a:t>
            </a:r>
          </a:p>
          <a:p>
            <a:pPr marL="0" indent="0">
              <a:buNone/>
            </a:pPr>
            <a:r>
              <a:rPr lang="en-US" dirty="0"/>
              <a:t>	// defining a variable with true value</a:t>
            </a:r>
          </a:p>
          <a:p>
            <a:endParaRPr lang="en-US" dirty="0"/>
          </a:p>
        </p:txBody>
      </p:sp>
    </p:spTree>
    <p:extLst>
      <p:ext uri="{BB962C8B-B14F-4D97-AF65-F5344CB8AC3E}">
        <p14:creationId xmlns:p14="http://schemas.microsoft.com/office/powerpoint/2010/main" val="106292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Kotlin Data Type Conversion</a:t>
            </a:r>
          </a:p>
        </p:txBody>
      </p:sp>
      <p:sp>
        <p:nvSpPr>
          <p:cNvPr id="3" name="Content Placeholder 2"/>
          <p:cNvSpPr>
            <a:spLocks noGrp="1"/>
          </p:cNvSpPr>
          <p:nvPr>
            <p:ph idx="1"/>
          </p:nvPr>
        </p:nvSpPr>
        <p:spPr>
          <a:xfrm>
            <a:off x="228600" y="914400"/>
            <a:ext cx="8763000" cy="5486400"/>
          </a:xfrm>
        </p:spPr>
        <p:txBody>
          <a:bodyPr>
            <a:normAutofit/>
          </a:bodyPr>
          <a:lstStyle/>
          <a:p>
            <a:pPr algn="just"/>
            <a:r>
              <a:rPr lang="en-US" sz="2600" dirty="0"/>
              <a:t>Type conversion is a process in which the value of one data type is converted into another type. Kotlin does not support direct conversion of one numeric data type to another. It has predefined </a:t>
            </a:r>
            <a:r>
              <a:rPr lang="en-US" sz="2600" b="1" dirty="0"/>
              <a:t>TYPE CHECKING</a:t>
            </a:r>
            <a:r>
              <a:rPr lang="en-US" sz="2600" dirty="0"/>
              <a:t> option.</a:t>
            </a:r>
          </a:p>
          <a:p>
            <a:r>
              <a:rPr lang="en-US" sz="2300" dirty="0"/>
              <a:t>To co</a:t>
            </a:r>
            <a:r>
              <a:rPr lang="en-US" sz="2600" dirty="0"/>
              <a:t>nvert a numeric data type to another type, Kotlin provides a set of functions:</a:t>
            </a:r>
          </a:p>
          <a:p>
            <a:pPr lvl="1"/>
            <a:r>
              <a:rPr lang="en-US" dirty="0" err="1"/>
              <a:t>toByte</a:t>
            </a:r>
            <a:r>
              <a:rPr lang="en-US" dirty="0"/>
              <a:t>()</a:t>
            </a:r>
          </a:p>
          <a:p>
            <a:pPr lvl="1"/>
            <a:r>
              <a:rPr lang="en-US" sz="2400" dirty="0" err="1"/>
              <a:t>toShort</a:t>
            </a:r>
            <a:r>
              <a:rPr lang="en-US" sz="2400" dirty="0"/>
              <a:t>()</a:t>
            </a:r>
          </a:p>
          <a:p>
            <a:pPr lvl="1"/>
            <a:r>
              <a:rPr lang="en-US" sz="2400" dirty="0" err="1"/>
              <a:t>toInt</a:t>
            </a:r>
            <a:r>
              <a:rPr lang="en-US" sz="2400" dirty="0"/>
              <a:t>()</a:t>
            </a:r>
          </a:p>
          <a:p>
            <a:pPr lvl="1"/>
            <a:r>
              <a:rPr lang="en-US" sz="2400" dirty="0" err="1"/>
              <a:t>toLong</a:t>
            </a:r>
            <a:r>
              <a:rPr lang="en-US" sz="2400" dirty="0"/>
              <a:t>()</a:t>
            </a:r>
          </a:p>
          <a:p>
            <a:pPr lvl="1"/>
            <a:r>
              <a:rPr lang="en-US" sz="2400" dirty="0" err="1"/>
              <a:t>toFloat</a:t>
            </a:r>
            <a:r>
              <a:rPr lang="en-US" sz="2400" dirty="0"/>
              <a:t>()</a:t>
            </a:r>
          </a:p>
          <a:p>
            <a:pPr lvl="1"/>
            <a:r>
              <a:rPr lang="en-US" sz="2400" dirty="0" err="1"/>
              <a:t>toDouble</a:t>
            </a:r>
            <a:r>
              <a:rPr lang="en-US" sz="2400" dirty="0"/>
              <a:t>()</a:t>
            </a:r>
          </a:p>
          <a:p>
            <a:pPr lvl="1"/>
            <a:r>
              <a:rPr lang="en-US" sz="2400" dirty="0" err="1"/>
              <a:t>toChar</a:t>
            </a:r>
            <a:r>
              <a:rPr lang="en-US" sz="2400" dirty="0"/>
              <a:t>()</a:t>
            </a:r>
          </a:p>
          <a:p>
            <a:pPr marL="0" indent="0" algn="just">
              <a:buNone/>
            </a:pPr>
            <a:r>
              <a:rPr lang="en-US" dirty="0"/>
              <a:t>		</a:t>
            </a:r>
          </a:p>
        </p:txBody>
      </p:sp>
    </p:spTree>
    <p:extLst>
      <p:ext uri="{BB962C8B-B14F-4D97-AF65-F5344CB8AC3E}">
        <p14:creationId xmlns:p14="http://schemas.microsoft.com/office/powerpoint/2010/main" val="2799914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F48F-7C89-2C72-A5CA-97D9FF93659B}"/>
              </a:ext>
            </a:extLst>
          </p:cNvPr>
          <p:cNvSpPr>
            <a:spLocks noGrp="1"/>
          </p:cNvSpPr>
          <p:nvPr>
            <p:ph type="title"/>
          </p:nvPr>
        </p:nvSpPr>
        <p:spPr/>
        <p:txBody>
          <a:bodyPr/>
          <a:lstStyle/>
          <a:p>
            <a:r>
              <a:rPr lang="en-US" b="1" dirty="0"/>
              <a:t>Array Data Type</a:t>
            </a:r>
            <a:endParaRPr lang="en-IN" b="1" dirty="0"/>
          </a:p>
        </p:txBody>
      </p:sp>
      <p:sp>
        <p:nvSpPr>
          <p:cNvPr id="5" name="Content Placeholder 4">
            <a:extLst>
              <a:ext uri="{FF2B5EF4-FFF2-40B4-BE49-F238E27FC236}">
                <a16:creationId xmlns:a16="http://schemas.microsoft.com/office/drawing/2014/main" id="{827A86D1-48E7-6EDE-7ECB-C1C052E721BA}"/>
              </a:ext>
            </a:extLst>
          </p:cNvPr>
          <p:cNvSpPr>
            <a:spLocks noGrp="1"/>
          </p:cNvSpPr>
          <p:nvPr>
            <p:ph idx="1"/>
          </p:nvPr>
        </p:nvSpPr>
        <p:spPr/>
        <p:txBody>
          <a:bodyPr>
            <a:normAutofit/>
          </a:bodyPr>
          <a:lstStyle/>
          <a:p>
            <a:r>
              <a:rPr kumimoji="0" lang="en-US" altLang="en-US" sz="3200" b="0" i="0" u="none" strike="noStrike" cap="none" normalizeH="0" baseline="0" dirty="0">
                <a:ln>
                  <a:noFill/>
                </a:ln>
                <a:solidFill>
                  <a:schemeClr val="tx1"/>
                </a:solidFill>
                <a:effectLst/>
                <a:latin typeface="Arial" panose="020B0604020202020204" pitchFamily="34" charset="0"/>
              </a:rPr>
              <a:t>An array is a collection of elements of the same type, stored in contiguous memory locations. </a:t>
            </a:r>
          </a:p>
          <a:p>
            <a:r>
              <a:rPr kumimoji="0" lang="en-US" altLang="en-US" sz="3200" b="0" i="0" u="none" strike="noStrike" cap="none" normalizeH="0" baseline="0" dirty="0">
                <a:ln>
                  <a:noFill/>
                </a:ln>
                <a:solidFill>
                  <a:schemeClr val="tx1"/>
                </a:solidFill>
                <a:effectLst/>
                <a:latin typeface="Arial" panose="020B0604020202020204" pitchFamily="34" charset="0"/>
              </a:rPr>
              <a:t>Arrays are useful for storing multiple items of the same data type. </a:t>
            </a:r>
          </a:p>
          <a:p>
            <a:r>
              <a:rPr kumimoji="0" lang="en-US" altLang="en-US" sz="3200" b="0" i="0" u="none" strike="noStrike" cap="none" normalizeH="0" baseline="0" dirty="0">
                <a:ln>
                  <a:noFill/>
                </a:ln>
                <a:solidFill>
                  <a:schemeClr val="tx1"/>
                </a:solidFill>
                <a:effectLst/>
                <a:latin typeface="Arial" panose="020B0604020202020204" pitchFamily="34" charset="0"/>
              </a:rPr>
              <a:t>In Kotlin, arrays are represented by the ‘</a:t>
            </a:r>
            <a:r>
              <a:rPr kumimoji="0" lang="en-US" altLang="en-US" sz="3200" b="0" i="0" u="none" strike="noStrike" cap="none" normalizeH="0" baseline="0" dirty="0">
                <a:ln>
                  <a:noFill/>
                </a:ln>
                <a:solidFill>
                  <a:schemeClr val="tx1"/>
                </a:solidFill>
                <a:effectLst/>
                <a:latin typeface="Arial Unicode MS"/>
              </a:rPr>
              <a:t>Array’ class</a:t>
            </a:r>
            <a:r>
              <a:rPr kumimoji="0" lang="en-US" altLang="en-US" sz="3200" b="0" i="0" u="none" strike="noStrike" cap="none" normalizeH="0" baseline="0" dirty="0">
                <a:ln>
                  <a:noFill/>
                </a:ln>
                <a:solidFill>
                  <a:schemeClr val="tx1"/>
                </a:solidFill>
                <a:effectLst/>
              </a:rPr>
              <a:t>. </a:t>
            </a:r>
            <a:endParaRPr lang="en-IN" dirty="0"/>
          </a:p>
        </p:txBody>
      </p:sp>
    </p:spTree>
    <p:extLst>
      <p:ext uri="{BB962C8B-B14F-4D97-AF65-F5344CB8AC3E}">
        <p14:creationId xmlns:p14="http://schemas.microsoft.com/office/powerpoint/2010/main" val="279684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0653"/>
          </a:xfrm>
        </p:spPr>
        <p:txBody>
          <a:bodyPr>
            <a:normAutofit/>
          </a:bodyPr>
          <a:lstStyle/>
          <a:p>
            <a:r>
              <a:rPr lang="en-US" sz="3200" b="1" dirty="0"/>
              <a:t>History of Kotlin</a:t>
            </a:r>
          </a:p>
        </p:txBody>
      </p:sp>
      <p:sp>
        <p:nvSpPr>
          <p:cNvPr id="3" name="Content Placeholder 2"/>
          <p:cNvSpPr>
            <a:spLocks noGrp="1"/>
          </p:cNvSpPr>
          <p:nvPr>
            <p:ph idx="1"/>
          </p:nvPr>
        </p:nvSpPr>
        <p:spPr/>
        <p:txBody>
          <a:bodyPr>
            <a:normAutofit fontScale="92500" lnSpcReduction="10000"/>
          </a:bodyPr>
          <a:lstStyle/>
          <a:p>
            <a:pPr algn="just"/>
            <a:r>
              <a:rPr lang="en-US" sz="2800" dirty="0"/>
              <a:t>It was first introduced by JetBrains in 2011 as a new language for the JVM. </a:t>
            </a:r>
          </a:p>
          <a:p>
            <a:pPr algn="just"/>
            <a:r>
              <a:rPr lang="en-US" sz="2800" dirty="0"/>
              <a:t>Kotlin is an object-oriented language.</a:t>
            </a:r>
          </a:p>
          <a:p>
            <a:pPr algn="just"/>
            <a:r>
              <a:rPr lang="en-US" sz="2800" dirty="0"/>
              <a:t>Kotlin mainly targets the Java Virtual Machine (JVM), but also compiles to JavaScript.</a:t>
            </a:r>
          </a:p>
          <a:p>
            <a:pPr algn="just"/>
            <a:r>
              <a:rPr lang="en-US" sz="2800" dirty="0"/>
              <a:t>Kotlin is influenced by other popular programming languages such as Java, C#, JavaScript, </a:t>
            </a:r>
            <a:r>
              <a:rPr lang="en-US" sz="2800" dirty="0" err="1"/>
              <a:t>Scala</a:t>
            </a:r>
            <a:r>
              <a:rPr lang="en-US" sz="2800" dirty="0"/>
              <a:t> and Groovy. </a:t>
            </a:r>
          </a:p>
          <a:p>
            <a:pPr algn="just"/>
            <a:r>
              <a:rPr lang="en-US" sz="2800" dirty="0"/>
              <a:t>Kotlin is sponsored by Google, announced as one of the official languages for </a:t>
            </a:r>
            <a:r>
              <a:rPr lang="en-US" sz="2800" b="1" dirty="0"/>
              <a:t>Android Development</a:t>
            </a:r>
            <a:r>
              <a:rPr lang="en-US" sz="2800" dirty="0"/>
              <a:t> in 2017.</a:t>
            </a:r>
          </a:p>
        </p:txBody>
      </p:sp>
    </p:spTree>
    <p:extLst>
      <p:ext uri="{BB962C8B-B14F-4D97-AF65-F5344CB8AC3E}">
        <p14:creationId xmlns:p14="http://schemas.microsoft.com/office/powerpoint/2010/main" val="192881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FABB663C-1440-B5D3-A62A-8B0F1EA8772F}"/>
              </a:ext>
            </a:extLst>
          </p:cNvPr>
          <p:cNvSpPr>
            <a:spLocks noGrp="1"/>
          </p:cNvSpPr>
          <p:nvPr>
            <p:ph sz="half" idx="1"/>
          </p:nvPr>
        </p:nvSpPr>
        <p:spPr>
          <a:xfrm>
            <a:off x="304800" y="30163"/>
            <a:ext cx="4038600" cy="6446837"/>
          </a:xfrm>
        </p:spPr>
        <p:txBody>
          <a:bodyPr>
            <a:noAutofit/>
          </a:bodyPr>
          <a:lstStyle/>
          <a:p>
            <a:pPr marL="0" indent="0">
              <a:buNone/>
            </a:pPr>
            <a:r>
              <a:rPr lang="en-IN" sz="1300" dirty="0"/>
              <a:t>fun main() </a:t>
            </a:r>
          </a:p>
          <a:p>
            <a:pPr marL="0" indent="0">
              <a:buNone/>
            </a:pPr>
            <a:r>
              <a:rPr lang="en-IN" sz="1300" dirty="0"/>
              <a:t>{</a:t>
            </a:r>
          </a:p>
          <a:p>
            <a:pPr marL="0" indent="0">
              <a:buNone/>
            </a:pPr>
            <a:r>
              <a:rPr lang="en-IN" sz="1300" dirty="0"/>
              <a:t> // Array of integers</a:t>
            </a:r>
          </a:p>
          <a:p>
            <a:pPr marL="0" indent="0">
              <a:buNone/>
            </a:pPr>
            <a:r>
              <a:rPr lang="en-IN" sz="1300" dirty="0"/>
              <a:t> </a:t>
            </a:r>
            <a:r>
              <a:rPr lang="en-IN" sz="1300" dirty="0" err="1"/>
              <a:t>val</a:t>
            </a:r>
            <a:r>
              <a:rPr lang="en-IN" sz="1300" dirty="0"/>
              <a:t> numbers = </a:t>
            </a:r>
            <a:r>
              <a:rPr lang="en-IN" sz="1300" dirty="0" err="1"/>
              <a:t>arrayOf</a:t>
            </a:r>
            <a:r>
              <a:rPr lang="en-IN" sz="1300" dirty="0"/>
              <a:t>(1, 2, 3, 4, 5) </a:t>
            </a:r>
          </a:p>
          <a:p>
            <a:pPr marL="0" indent="0">
              <a:buNone/>
            </a:pPr>
            <a:r>
              <a:rPr lang="en-IN" sz="1300" dirty="0"/>
              <a:t>// Array of strings</a:t>
            </a:r>
          </a:p>
          <a:p>
            <a:pPr marL="0" indent="0">
              <a:buNone/>
            </a:pPr>
            <a:r>
              <a:rPr lang="en-IN" sz="1300" dirty="0"/>
              <a:t> </a:t>
            </a:r>
            <a:r>
              <a:rPr lang="en-IN" sz="1300" dirty="0" err="1"/>
              <a:t>val</a:t>
            </a:r>
            <a:r>
              <a:rPr lang="en-IN" sz="1300" dirty="0"/>
              <a:t> words: Array&lt;String&gt; = </a:t>
            </a:r>
            <a:r>
              <a:rPr lang="en-IN" sz="1300" dirty="0" err="1"/>
              <a:t>arrayOf</a:t>
            </a:r>
            <a:r>
              <a:rPr lang="en-IN" sz="1300" dirty="0"/>
              <a:t>("Kotlin", "Java", "Python")</a:t>
            </a:r>
          </a:p>
          <a:p>
            <a:pPr marL="0" indent="0">
              <a:buNone/>
            </a:pPr>
            <a:r>
              <a:rPr lang="en-IN" sz="1300" dirty="0"/>
              <a:t> // Array of squares using lambda function</a:t>
            </a:r>
          </a:p>
          <a:p>
            <a:pPr marL="0" indent="0">
              <a:buNone/>
            </a:pPr>
            <a:r>
              <a:rPr lang="en-IN" sz="1300" dirty="0"/>
              <a:t> </a:t>
            </a:r>
            <a:r>
              <a:rPr lang="en-IN" sz="1300" dirty="0" err="1"/>
              <a:t>val</a:t>
            </a:r>
            <a:r>
              <a:rPr lang="en-IN" sz="1300" dirty="0"/>
              <a:t> squares = Array(5) { </a:t>
            </a:r>
            <a:r>
              <a:rPr lang="en-IN" sz="1300" dirty="0" err="1"/>
              <a:t>i</a:t>
            </a:r>
            <a:r>
              <a:rPr lang="en-IN" sz="1300" dirty="0"/>
              <a:t> -&gt; </a:t>
            </a:r>
            <a:r>
              <a:rPr lang="en-IN" sz="1300" dirty="0" err="1"/>
              <a:t>i</a:t>
            </a:r>
            <a:r>
              <a:rPr lang="en-IN" sz="1300" dirty="0"/>
              <a:t> * </a:t>
            </a:r>
            <a:r>
              <a:rPr lang="en-IN" sz="1300" dirty="0" err="1"/>
              <a:t>i</a:t>
            </a:r>
            <a:r>
              <a:rPr lang="en-IN" sz="1300" dirty="0"/>
              <a:t> }</a:t>
            </a:r>
          </a:p>
          <a:p>
            <a:pPr marL="0" indent="0">
              <a:buNone/>
            </a:pPr>
            <a:r>
              <a:rPr lang="en-IN" sz="1300" dirty="0"/>
              <a:t>// Accessing elements</a:t>
            </a:r>
          </a:p>
          <a:p>
            <a:pPr marL="0" indent="0">
              <a:buNone/>
            </a:pPr>
            <a:r>
              <a:rPr lang="en-IN" sz="1300" dirty="0" err="1"/>
              <a:t>val</a:t>
            </a:r>
            <a:r>
              <a:rPr lang="en-IN" sz="1300" dirty="0"/>
              <a:t> </a:t>
            </a:r>
            <a:r>
              <a:rPr lang="en-IN" sz="1300" dirty="0" err="1"/>
              <a:t>firstNumber</a:t>
            </a:r>
            <a:r>
              <a:rPr lang="en-IN" sz="1300" dirty="0"/>
              <a:t> = numbers[0]           // First element </a:t>
            </a:r>
          </a:p>
          <a:p>
            <a:pPr marL="0" indent="0">
              <a:buNone/>
            </a:pPr>
            <a:r>
              <a:rPr lang="en-IN" sz="1300" dirty="0" err="1"/>
              <a:t>val</a:t>
            </a:r>
            <a:r>
              <a:rPr lang="en-IN" sz="1300" dirty="0"/>
              <a:t> </a:t>
            </a:r>
            <a:r>
              <a:rPr lang="en-IN" sz="1300" dirty="0" err="1"/>
              <a:t>secondWord</a:t>
            </a:r>
            <a:r>
              <a:rPr lang="en-IN" sz="1300" dirty="0"/>
              <a:t> = words[1]              // Second element</a:t>
            </a:r>
          </a:p>
          <a:p>
            <a:pPr marL="0" indent="0">
              <a:buNone/>
            </a:pPr>
            <a:r>
              <a:rPr lang="en-IN" sz="1300" dirty="0"/>
              <a:t> </a:t>
            </a:r>
            <a:r>
              <a:rPr lang="en-IN" sz="1300" dirty="0" err="1"/>
              <a:t>println</a:t>
            </a:r>
            <a:r>
              <a:rPr lang="en-IN" sz="1300" dirty="0"/>
              <a:t>("First number: $</a:t>
            </a:r>
            <a:r>
              <a:rPr lang="en-IN" sz="1300" dirty="0" err="1"/>
              <a:t>firstNumber</a:t>
            </a:r>
            <a:r>
              <a:rPr lang="en-IN" sz="1300" dirty="0"/>
              <a:t>")</a:t>
            </a:r>
          </a:p>
          <a:p>
            <a:pPr marL="0" indent="0">
              <a:buNone/>
            </a:pPr>
            <a:r>
              <a:rPr lang="en-IN" sz="1300" dirty="0"/>
              <a:t> </a:t>
            </a:r>
            <a:r>
              <a:rPr lang="en-IN" sz="1300" dirty="0" err="1"/>
              <a:t>println</a:t>
            </a:r>
            <a:r>
              <a:rPr lang="en-IN" sz="1300" dirty="0"/>
              <a:t>("Second word: $</a:t>
            </a:r>
            <a:r>
              <a:rPr lang="en-IN" sz="1300" dirty="0" err="1"/>
              <a:t>secondWord</a:t>
            </a:r>
            <a:r>
              <a:rPr lang="en-IN" sz="1300" dirty="0"/>
              <a:t>") </a:t>
            </a:r>
          </a:p>
          <a:p>
            <a:pPr marL="0" indent="0">
              <a:buNone/>
            </a:pPr>
            <a:r>
              <a:rPr lang="en-IN" sz="1300" dirty="0"/>
              <a:t>// Modifying elements</a:t>
            </a:r>
          </a:p>
          <a:p>
            <a:pPr marL="0" indent="0">
              <a:buNone/>
            </a:pPr>
            <a:r>
              <a:rPr lang="en-IN" sz="1300" dirty="0"/>
              <a:t> numbers[0] = 10         // Modify first element</a:t>
            </a:r>
          </a:p>
          <a:p>
            <a:pPr marL="0" indent="0">
              <a:buNone/>
            </a:pPr>
            <a:r>
              <a:rPr lang="en-IN" sz="1300" dirty="0"/>
              <a:t> words[1] = "Kotlin"    // Modify second element</a:t>
            </a:r>
          </a:p>
          <a:p>
            <a:pPr marL="0" indent="0">
              <a:buNone/>
            </a:pPr>
            <a:r>
              <a:rPr lang="en-IN" sz="1300" dirty="0"/>
              <a:t> </a:t>
            </a:r>
            <a:r>
              <a:rPr lang="en-IN" sz="1300" dirty="0" err="1"/>
              <a:t>println</a:t>
            </a:r>
            <a:r>
              <a:rPr lang="en-IN" sz="1300" dirty="0"/>
              <a:t>("Modified first number: ${numbers[0]}") </a:t>
            </a:r>
          </a:p>
          <a:p>
            <a:pPr marL="0" indent="0">
              <a:buNone/>
            </a:pPr>
            <a:r>
              <a:rPr lang="en-IN" sz="1300" dirty="0"/>
              <a:t> </a:t>
            </a:r>
            <a:r>
              <a:rPr lang="en-IN" sz="1300" dirty="0" err="1"/>
              <a:t>println</a:t>
            </a:r>
            <a:r>
              <a:rPr lang="en-IN" sz="1300" dirty="0"/>
              <a:t>("Modified second word: ${words[1]}") </a:t>
            </a:r>
          </a:p>
          <a:p>
            <a:pPr marL="0" indent="0">
              <a:buNone/>
            </a:pPr>
            <a:r>
              <a:rPr lang="en-IN" sz="1300" dirty="0"/>
              <a:t>// iterating over arrays</a:t>
            </a:r>
          </a:p>
          <a:p>
            <a:pPr marL="0" indent="0">
              <a:buNone/>
            </a:pPr>
            <a:r>
              <a:rPr lang="en-IN" sz="1300" dirty="0"/>
              <a:t>// Using for loop </a:t>
            </a:r>
          </a:p>
          <a:p>
            <a:pPr marL="0" indent="0">
              <a:buNone/>
            </a:pPr>
            <a:r>
              <a:rPr lang="en-IN" sz="1300" dirty="0" err="1"/>
              <a:t>println</a:t>
            </a:r>
            <a:r>
              <a:rPr lang="en-IN" sz="1300" dirty="0"/>
              <a:t>("Numbers array using for loop:") </a:t>
            </a:r>
          </a:p>
          <a:p>
            <a:pPr marL="0" indent="0">
              <a:buNone/>
            </a:pPr>
            <a:r>
              <a:rPr lang="en-IN" sz="1300" dirty="0"/>
              <a:t>for (</a:t>
            </a:r>
            <a:r>
              <a:rPr lang="en-IN" sz="1300" dirty="0" err="1"/>
              <a:t>num</a:t>
            </a:r>
            <a:r>
              <a:rPr lang="en-IN" sz="1300" dirty="0"/>
              <a:t> in numbers) </a:t>
            </a:r>
          </a:p>
          <a:p>
            <a:pPr marL="0" indent="0">
              <a:buNone/>
            </a:pPr>
            <a:r>
              <a:rPr lang="en-IN" sz="1300" dirty="0"/>
              <a:t>{</a:t>
            </a:r>
          </a:p>
          <a:p>
            <a:pPr marL="0" indent="0">
              <a:buNone/>
            </a:pPr>
            <a:r>
              <a:rPr lang="en-IN" sz="1300" dirty="0"/>
              <a:t> </a:t>
            </a:r>
            <a:r>
              <a:rPr lang="en-IN" sz="1300" dirty="0" err="1"/>
              <a:t>println</a:t>
            </a:r>
            <a:r>
              <a:rPr lang="en-IN" sz="1300" dirty="0"/>
              <a:t>(</a:t>
            </a:r>
            <a:r>
              <a:rPr lang="en-IN" sz="1300" dirty="0" err="1"/>
              <a:t>num</a:t>
            </a:r>
            <a:r>
              <a:rPr lang="en-IN" sz="1300" dirty="0"/>
              <a:t>) </a:t>
            </a:r>
          </a:p>
          <a:p>
            <a:pPr marL="0" indent="0">
              <a:buNone/>
            </a:pPr>
            <a:r>
              <a:rPr lang="en-IN" sz="1300" dirty="0"/>
              <a:t>}</a:t>
            </a:r>
          </a:p>
        </p:txBody>
      </p:sp>
      <p:sp>
        <p:nvSpPr>
          <p:cNvPr id="16" name="Content Placeholder 15">
            <a:extLst>
              <a:ext uri="{FF2B5EF4-FFF2-40B4-BE49-F238E27FC236}">
                <a16:creationId xmlns:a16="http://schemas.microsoft.com/office/drawing/2014/main" id="{83DA38C4-2EF7-C378-CFAB-FD6213137C16}"/>
              </a:ext>
            </a:extLst>
          </p:cNvPr>
          <p:cNvSpPr>
            <a:spLocks noGrp="1"/>
          </p:cNvSpPr>
          <p:nvPr>
            <p:ph sz="half" idx="2"/>
          </p:nvPr>
        </p:nvSpPr>
        <p:spPr>
          <a:xfrm>
            <a:off x="4648200" y="76200"/>
            <a:ext cx="4038600" cy="6446837"/>
          </a:xfrm>
        </p:spPr>
        <p:txBody>
          <a:bodyPr>
            <a:normAutofit fontScale="92500" lnSpcReduction="10000"/>
          </a:bodyPr>
          <a:lstStyle/>
          <a:p>
            <a:pPr marL="0" indent="0">
              <a:buNone/>
            </a:pPr>
            <a:r>
              <a:rPr lang="en-IN" sz="1300" dirty="0"/>
              <a:t>// Using </a:t>
            </a:r>
            <a:r>
              <a:rPr lang="en-IN" sz="1300" dirty="0" err="1"/>
              <a:t>forEach</a:t>
            </a:r>
            <a:r>
              <a:rPr lang="en-IN" sz="1300" dirty="0"/>
              <a:t> function </a:t>
            </a:r>
          </a:p>
          <a:p>
            <a:pPr marL="0" indent="0">
              <a:buNone/>
            </a:pPr>
            <a:r>
              <a:rPr lang="en-IN" sz="1300" dirty="0" err="1"/>
              <a:t>println</a:t>
            </a:r>
            <a:r>
              <a:rPr lang="en-IN" sz="1300" dirty="0"/>
              <a:t>("Words array using </a:t>
            </a:r>
            <a:r>
              <a:rPr lang="en-IN" sz="1300" dirty="0" err="1"/>
              <a:t>forEach</a:t>
            </a:r>
            <a:r>
              <a:rPr lang="en-IN" sz="1300" dirty="0"/>
              <a:t>:") </a:t>
            </a:r>
          </a:p>
          <a:p>
            <a:pPr marL="0" indent="0">
              <a:buNone/>
            </a:pPr>
            <a:r>
              <a:rPr lang="en-IN" sz="1300" dirty="0" err="1"/>
              <a:t>words.forEach</a:t>
            </a:r>
            <a:r>
              <a:rPr lang="en-IN" sz="1300" dirty="0"/>
              <a:t> { word -&gt; </a:t>
            </a:r>
            <a:r>
              <a:rPr lang="en-IN" sz="1300" dirty="0" err="1"/>
              <a:t>println</a:t>
            </a:r>
            <a:r>
              <a:rPr lang="en-IN" sz="1300" dirty="0"/>
              <a:t>(word) }</a:t>
            </a:r>
          </a:p>
          <a:p>
            <a:pPr marL="0" indent="0">
              <a:buNone/>
            </a:pPr>
            <a:r>
              <a:rPr lang="en-IN" sz="1300" dirty="0"/>
              <a:t> // Using indices property </a:t>
            </a:r>
          </a:p>
          <a:p>
            <a:pPr marL="0" indent="0">
              <a:buNone/>
            </a:pPr>
            <a:r>
              <a:rPr lang="en-IN" sz="1300" dirty="0" err="1"/>
              <a:t>println</a:t>
            </a:r>
            <a:r>
              <a:rPr lang="en-IN" sz="1300" dirty="0"/>
              <a:t>("Squares array using indices:")</a:t>
            </a:r>
          </a:p>
          <a:p>
            <a:pPr marL="0" indent="0">
              <a:buNone/>
            </a:pPr>
            <a:r>
              <a:rPr lang="en-IN" sz="1300" dirty="0"/>
              <a:t> for (</a:t>
            </a:r>
            <a:r>
              <a:rPr lang="en-IN" sz="1300" dirty="0" err="1"/>
              <a:t>i</a:t>
            </a:r>
            <a:r>
              <a:rPr lang="en-IN" sz="1300" dirty="0"/>
              <a:t> in </a:t>
            </a:r>
            <a:r>
              <a:rPr lang="en-IN" sz="1300" dirty="0" err="1"/>
              <a:t>squares.indices</a:t>
            </a:r>
            <a:r>
              <a:rPr lang="en-IN" sz="1300" dirty="0"/>
              <a:t>)</a:t>
            </a:r>
          </a:p>
          <a:p>
            <a:pPr marL="0" indent="0">
              <a:buNone/>
            </a:pPr>
            <a:r>
              <a:rPr lang="en-IN" sz="1300" dirty="0"/>
              <a:t> {</a:t>
            </a:r>
          </a:p>
          <a:p>
            <a:pPr marL="0" indent="0">
              <a:buNone/>
            </a:pPr>
            <a:r>
              <a:rPr lang="en-IN" sz="1300" dirty="0"/>
              <a:t> </a:t>
            </a:r>
            <a:r>
              <a:rPr lang="en-IN" sz="1300" dirty="0" err="1"/>
              <a:t>println</a:t>
            </a:r>
            <a:r>
              <a:rPr lang="en-IN" sz="1300" dirty="0"/>
              <a:t>("Element at index $</a:t>
            </a:r>
            <a:r>
              <a:rPr lang="en-IN" sz="1300" dirty="0" err="1"/>
              <a:t>i</a:t>
            </a:r>
            <a:r>
              <a:rPr lang="en-IN" sz="1300" dirty="0"/>
              <a:t> is ${squares[</a:t>
            </a:r>
            <a:r>
              <a:rPr lang="en-IN" sz="1300" dirty="0" err="1"/>
              <a:t>i</a:t>
            </a:r>
            <a:r>
              <a:rPr lang="en-IN" sz="1300" dirty="0"/>
              <a:t>]}") }</a:t>
            </a:r>
          </a:p>
          <a:p>
            <a:pPr marL="0" indent="0">
              <a:buNone/>
            </a:pPr>
            <a:r>
              <a:rPr lang="en-IN" sz="1300" dirty="0"/>
              <a:t>// properties of array</a:t>
            </a:r>
          </a:p>
          <a:p>
            <a:pPr marL="0" indent="0">
              <a:buNone/>
            </a:pPr>
            <a:r>
              <a:rPr lang="en-IN" sz="1300" dirty="0" err="1"/>
              <a:t>val</a:t>
            </a:r>
            <a:r>
              <a:rPr lang="en-IN" sz="1300" dirty="0"/>
              <a:t> size = </a:t>
            </a:r>
            <a:r>
              <a:rPr lang="en-IN" sz="1300" dirty="0" err="1"/>
              <a:t>numbers.size</a:t>
            </a:r>
            <a:r>
              <a:rPr lang="en-IN" sz="1300" dirty="0"/>
              <a:t>    // Array size </a:t>
            </a:r>
          </a:p>
          <a:p>
            <a:pPr marL="0" indent="0">
              <a:buNone/>
            </a:pPr>
            <a:r>
              <a:rPr lang="en-IN" sz="1300" dirty="0" err="1"/>
              <a:t>println</a:t>
            </a:r>
            <a:r>
              <a:rPr lang="en-IN" sz="1300" dirty="0"/>
              <a:t>("Size of numbers array: $size") </a:t>
            </a:r>
          </a:p>
          <a:p>
            <a:pPr marL="0" indent="0">
              <a:buNone/>
            </a:pPr>
            <a:r>
              <a:rPr lang="en-IN" sz="1300" dirty="0"/>
              <a:t>// </a:t>
            </a:r>
            <a:r>
              <a:rPr lang="en-IN" sz="1300" dirty="0" err="1"/>
              <a:t>isEmpty</a:t>
            </a:r>
            <a:r>
              <a:rPr lang="en-IN" sz="1300" dirty="0"/>
              <a:t> and </a:t>
            </a:r>
            <a:r>
              <a:rPr lang="en-IN" sz="1300" dirty="0" err="1"/>
              <a:t>isNotEmpty</a:t>
            </a:r>
            <a:r>
              <a:rPr lang="en-IN" sz="1300" dirty="0"/>
              <a:t> functions</a:t>
            </a:r>
          </a:p>
          <a:p>
            <a:pPr marL="0" indent="0">
              <a:buNone/>
            </a:pPr>
            <a:r>
              <a:rPr lang="en-IN" sz="1300" dirty="0"/>
              <a:t> if (</a:t>
            </a:r>
            <a:r>
              <a:rPr lang="en-IN" sz="1300" dirty="0" err="1"/>
              <a:t>numbers.isEmpty</a:t>
            </a:r>
            <a:r>
              <a:rPr lang="en-IN" sz="1300" dirty="0"/>
              <a:t>()) </a:t>
            </a:r>
          </a:p>
          <a:p>
            <a:pPr marL="0" indent="0">
              <a:buNone/>
            </a:pPr>
            <a:r>
              <a:rPr lang="en-IN" sz="1300" dirty="0"/>
              <a:t>{</a:t>
            </a:r>
          </a:p>
          <a:p>
            <a:pPr marL="0" indent="0">
              <a:buNone/>
            </a:pPr>
            <a:r>
              <a:rPr lang="en-IN" sz="1300" dirty="0"/>
              <a:t> </a:t>
            </a:r>
            <a:r>
              <a:rPr lang="en-IN" sz="1300" dirty="0" err="1"/>
              <a:t>println</a:t>
            </a:r>
            <a:r>
              <a:rPr lang="en-IN" sz="1300" dirty="0"/>
              <a:t>("Numbers array is empty") } </a:t>
            </a:r>
          </a:p>
          <a:p>
            <a:pPr marL="0" indent="0">
              <a:buNone/>
            </a:pPr>
            <a:r>
              <a:rPr lang="en-IN" sz="1300" dirty="0"/>
              <a:t>else </a:t>
            </a:r>
          </a:p>
          <a:p>
            <a:pPr marL="0" indent="0">
              <a:buNone/>
            </a:pPr>
            <a:r>
              <a:rPr lang="en-IN" sz="1300" dirty="0"/>
              <a:t>{ </a:t>
            </a:r>
            <a:r>
              <a:rPr lang="en-IN" sz="1300" dirty="0" err="1"/>
              <a:t>println</a:t>
            </a:r>
            <a:r>
              <a:rPr lang="en-IN" sz="1300" dirty="0"/>
              <a:t>("Numbers array is not empty")</a:t>
            </a:r>
          </a:p>
          <a:p>
            <a:pPr marL="0" indent="0">
              <a:buNone/>
            </a:pPr>
            <a:r>
              <a:rPr lang="en-IN" sz="1300" dirty="0" err="1"/>
              <a:t>val</a:t>
            </a:r>
            <a:r>
              <a:rPr lang="en-IN" sz="1300" dirty="0"/>
              <a:t> </a:t>
            </a:r>
            <a:r>
              <a:rPr lang="en-IN" sz="1300" dirty="0" err="1"/>
              <a:t>firstElement</a:t>
            </a:r>
            <a:r>
              <a:rPr lang="en-IN" sz="1300" dirty="0"/>
              <a:t> = </a:t>
            </a:r>
            <a:r>
              <a:rPr lang="en-IN" sz="1300" dirty="0" err="1"/>
              <a:t>numbers.first</a:t>
            </a:r>
            <a:r>
              <a:rPr lang="en-IN" sz="1300" dirty="0"/>
              <a:t>() // First element </a:t>
            </a:r>
          </a:p>
          <a:p>
            <a:pPr marL="0" indent="0">
              <a:buNone/>
            </a:pPr>
            <a:r>
              <a:rPr lang="en-IN" sz="1300" dirty="0" err="1"/>
              <a:t>val</a:t>
            </a:r>
            <a:r>
              <a:rPr lang="en-IN" sz="1300" dirty="0"/>
              <a:t> </a:t>
            </a:r>
            <a:r>
              <a:rPr lang="en-IN" sz="1300" dirty="0" err="1"/>
              <a:t>lastElement</a:t>
            </a:r>
            <a:r>
              <a:rPr lang="en-IN" sz="1300" dirty="0"/>
              <a:t> = </a:t>
            </a:r>
            <a:r>
              <a:rPr lang="en-IN" sz="1300" dirty="0" err="1"/>
              <a:t>numbers.last</a:t>
            </a:r>
            <a:r>
              <a:rPr lang="en-IN" sz="1300" dirty="0"/>
              <a:t>() // Last element </a:t>
            </a:r>
          </a:p>
          <a:p>
            <a:pPr marL="0" indent="0">
              <a:buNone/>
            </a:pPr>
            <a:r>
              <a:rPr lang="en-IN" sz="1300" dirty="0" err="1"/>
              <a:t>println</a:t>
            </a:r>
            <a:r>
              <a:rPr lang="en-IN" sz="1300" dirty="0"/>
              <a:t>("First element: $</a:t>
            </a:r>
            <a:r>
              <a:rPr lang="en-IN" sz="1300" dirty="0" err="1"/>
              <a:t>firstElement</a:t>
            </a:r>
            <a:r>
              <a:rPr lang="en-IN" sz="1300" dirty="0"/>
              <a:t>") </a:t>
            </a:r>
          </a:p>
          <a:p>
            <a:pPr marL="0" indent="0">
              <a:buNone/>
            </a:pPr>
            <a:r>
              <a:rPr lang="en-IN" sz="1300" dirty="0" err="1"/>
              <a:t>println</a:t>
            </a:r>
            <a:r>
              <a:rPr lang="en-IN" sz="1300" dirty="0"/>
              <a:t>("Last element: $</a:t>
            </a:r>
            <a:r>
              <a:rPr lang="en-IN" sz="1300" dirty="0" err="1"/>
              <a:t>lastElement</a:t>
            </a:r>
            <a:r>
              <a:rPr lang="en-IN" sz="1300" dirty="0"/>
              <a:t>") </a:t>
            </a:r>
          </a:p>
          <a:p>
            <a:pPr marL="0" indent="0">
              <a:buNone/>
            </a:pPr>
            <a:r>
              <a:rPr lang="en-IN" sz="1300" dirty="0" err="1"/>
              <a:t>val</a:t>
            </a:r>
            <a:r>
              <a:rPr lang="en-IN" sz="1300" dirty="0"/>
              <a:t> index = </a:t>
            </a:r>
            <a:r>
              <a:rPr lang="en-IN" sz="1300" dirty="0" err="1"/>
              <a:t>words.indexOf</a:t>
            </a:r>
            <a:r>
              <a:rPr lang="en-IN" sz="1300" dirty="0"/>
              <a:t>("Kotlin")     // Index of an element</a:t>
            </a:r>
          </a:p>
          <a:p>
            <a:pPr marL="0" indent="0">
              <a:buNone/>
            </a:pPr>
            <a:r>
              <a:rPr lang="en-IN" sz="1300" dirty="0"/>
              <a:t> </a:t>
            </a:r>
            <a:r>
              <a:rPr lang="en-IN" sz="1300" dirty="0" err="1"/>
              <a:t>println</a:t>
            </a:r>
            <a:r>
              <a:rPr lang="en-IN" sz="1300" dirty="0"/>
              <a:t>("Index of 'Kotlin': $index")</a:t>
            </a:r>
          </a:p>
          <a:p>
            <a:pPr marL="0" indent="0">
              <a:buNone/>
            </a:pPr>
            <a:r>
              <a:rPr lang="en-IN" sz="1300" dirty="0"/>
              <a:t> }</a:t>
            </a:r>
          </a:p>
          <a:p>
            <a:pPr marL="0" indent="0">
              <a:buNone/>
            </a:pPr>
            <a:r>
              <a:rPr lang="en-IN" sz="1300" dirty="0"/>
              <a:t>}</a:t>
            </a:r>
          </a:p>
          <a:p>
            <a:pPr marL="0" indent="0">
              <a:buNone/>
            </a:pPr>
            <a:endParaRPr lang="en-IN" dirty="0"/>
          </a:p>
        </p:txBody>
      </p:sp>
    </p:spTree>
    <p:extLst>
      <p:ext uri="{BB962C8B-B14F-4D97-AF65-F5344CB8AC3E}">
        <p14:creationId xmlns:p14="http://schemas.microsoft.com/office/powerpoint/2010/main" val="27604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FFC0962-2533-8CD3-05D2-AE2699FC7A83}"/>
              </a:ext>
            </a:extLst>
          </p:cNvPr>
          <p:cNvSpPr>
            <a:spLocks noGrp="1"/>
          </p:cNvSpPr>
          <p:nvPr>
            <p:ph type="body" idx="1"/>
          </p:nvPr>
        </p:nvSpPr>
        <p:spPr>
          <a:xfrm>
            <a:off x="457200" y="152400"/>
            <a:ext cx="4040188" cy="579437"/>
          </a:xfrm>
        </p:spPr>
        <p:txBody>
          <a:bodyPr/>
          <a:lstStyle/>
          <a:p>
            <a:r>
              <a:rPr lang="en-IN" dirty="0"/>
              <a:t>Multidimensional Arrays</a:t>
            </a:r>
          </a:p>
        </p:txBody>
      </p:sp>
      <p:sp>
        <p:nvSpPr>
          <p:cNvPr id="7" name="Content Placeholder 6">
            <a:extLst>
              <a:ext uri="{FF2B5EF4-FFF2-40B4-BE49-F238E27FC236}">
                <a16:creationId xmlns:a16="http://schemas.microsoft.com/office/drawing/2014/main" id="{4D4200D7-06F5-E243-709E-DBFCC8BD1FE9}"/>
              </a:ext>
            </a:extLst>
          </p:cNvPr>
          <p:cNvSpPr>
            <a:spLocks noGrp="1"/>
          </p:cNvSpPr>
          <p:nvPr>
            <p:ph sz="half" idx="2"/>
          </p:nvPr>
        </p:nvSpPr>
        <p:spPr>
          <a:xfrm>
            <a:off x="457200" y="838200"/>
            <a:ext cx="4040188" cy="5287963"/>
          </a:xfrm>
        </p:spPr>
        <p:txBody>
          <a:bodyPr>
            <a:normAutofit/>
          </a:bodyPr>
          <a:lstStyle/>
          <a:p>
            <a:pPr marL="0" indent="0">
              <a:buNone/>
            </a:pPr>
            <a:r>
              <a:rPr lang="en-IN" dirty="0"/>
              <a:t>fun main() </a:t>
            </a:r>
          </a:p>
          <a:p>
            <a:pPr marL="0" indent="0">
              <a:buNone/>
            </a:pPr>
            <a:r>
              <a:rPr lang="en-IN" dirty="0"/>
              <a:t>{</a:t>
            </a:r>
          </a:p>
          <a:p>
            <a:pPr marL="0" indent="0">
              <a:buNone/>
            </a:pPr>
            <a:r>
              <a:rPr lang="en-IN" dirty="0"/>
              <a:t> // Creating a 2D array (matrix)</a:t>
            </a:r>
          </a:p>
          <a:p>
            <a:pPr marL="0" indent="0">
              <a:buNone/>
            </a:pPr>
            <a:r>
              <a:rPr lang="en-IN" dirty="0"/>
              <a:t> </a:t>
            </a:r>
            <a:r>
              <a:rPr lang="en-IN" dirty="0" err="1"/>
              <a:t>val</a:t>
            </a:r>
            <a:r>
              <a:rPr lang="en-IN" dirty="0"/>
              <a:t> matrix: Array&lt;Array&lt;Int&gt;&gt; = </a:t>
            </a:r>
            <a:r>
              <a:rPr lang="en-IN" dirty="0" err="1"/>
              <a:t>arrayOf</a:t>
            </a:r>
            <a:r>
              <a:rPr lang="en-IN" dirty="0"/>
              <a:t>( </a:t>
            </a:r>
            <a:r>
              <a:rPr lang="en-IN" dirty="0" err="1"/>
              <a:t>arrayOf</a:t>
            </a:r>
            <a:r>
              <a:rPr lang="en-IN" dirty="0"/>
              <a:t>(1, 2, 3), </a:t>
            </a:r>
            <a:r>
              <a:rPr lang="en-IN" dirty="0" err="1"/>
              <a:t>arrayOf</a:t>
            </a:r>
            <a:r>
              <a:rPr lang="en-IN" dirty="0"/>
              <a:t>(4, 5, 6), </a:t>
            </a:r>
            <a:r>
              <a:rPr lang="en-IN" dirty="0" err="1"/>
              <a:t>arrayOf</a:t>
            </a:r>
            <a:r>
              <a:rPr lang="en-IN" dirty="0"/>
              <a:t>(7, 8, 9) )</a:t>
            </a:r>
          </a:p>
          <a:p>
            <a:pPr marL="0" indent="0">
              <a:buNone/>
            </a:pPr>
            <a:r>
              <a:rPr lang="en-IN" dirty="0" err="1"/>
              <a:t>println</a:t>
            </a:r>
            <a:r>
              <a:rPr lang="en-IN" dirty="0"/>
              <a:t>("Element at row 0, column 1: ${matrix[0][1]}")</a:t>
            </a:r>
          </a:p>
          <a:p>
            <a:pPr marL="0" indent="0">
              <a:buNone/>
            </a:pPr>
            <a:r>
              <a:rPr lang="en-IN" dirty="0"/>
              <a:t>}</a:t>
            </a:r>
          </a:p>
        </p:txBody>
      </p:sp>
      <p:sp>
        <p:nvSpPr>
          <p:cNvPr id="8" name="Text Placeholder 7">
            <a:extLst>
              <a:ext uri="{FF2B5EF4-FFF2-40B4-BE49-F238E27FC236}">
                <a16:creationId xmlns:a16="http://schemas.microsoft.com/office/drawing/2014/main" id="{6A111484-96EB-08DE-62C1-0B2C1AAAB73B}"/>
              </a:ext>
            </a:extLst>
          </p:cNvPr>
          <p:cNvSpPr>
            <a:spLocks noGrp="1"/>
          </p:cNvSpPr>
          <p:nvPr>
            <p:ph type="body" sz="quarter" idx="3"/>
          </p:nvPr>
        </p:nvSpPr>
        <p:spPr>
          <a:xfrm>
            <a:off x="4645025" y="152400"/>
            <a:ext cx="4041775" cy="579437"/>
          </a:xfrm>
        </p:spPr>
        <p:txBody>
          <a:bodyPr/>
          <a:lstStyle/>
          <a:p>
            <a:r>
              <a:rPr lang="en-IN" dirty="0"/>
              <a:t>Additional Array Examples</a:t>
            </a:r>
          </a:p>
        </p:txBody>
      </p:sp>
      <p:sp>
        <p:nvSpPr>
          <p:cNvPr id="9" name="Content Placeholder 8">
            <a:extLst>
              <a:ext uri="{FF2B5EF4-FFF2-40B4-BE49-F238E27FC236}">
                <a16:creationId xmlns:a16="http://schemas.microsoft.com/office/drawing/2014/main" id="{BEB110B6-3D3F-041D-BF56-6DE472A649FA}"/>
              </a:ext>
            </a:extLst>
          </p:cNvPr>
          <p:cNvSpPr>
            <a:spLocks noGrp="1"/>
          </p:cNvSpPr>
          <p:nvPr>
            <p:ph sz="quarter" idx="4"/>
          </p:nvPr>
        </p:nvSpPr>
        <p:spPr>
          <a:xfrm>
            <a:off x="4645025" y="838200"/>
            <a:ext cx="4498975" cy="5287963"/>
          </a:xfrm>
        </p:spPr>
        <p:txBody>
          <a:bodyPr>
            <a:normAutofit/>
          </a:bodyPr>
          <a:lstStyle/>
          <a:p>
            <a:pPr marL="0" indent="0">
              <a:buNone/>
            </a:pPr>
            <a:r>
              <a:rPr lang="en-IN" sz="1600" dirty="0"/>
              <a:t>fun main()</a:t>
            </a:r>
          </a:p>
          <a:p>
            <a:pPr marL="0" indent="0">
              <a:buNone/>
            </a:pPr>
            <a:r>
              <a:rPr lang="en-IN" sz="1600" dirty="0"/>
              <a:t> {</a:t>
            </a:r>
          </a:p>
          <a:p>
            <a:pPr marL="0" indent="0">
              <a:buNone/>
            </a:pPr>
            <a:r>
              <a:rPr lang="en-IN" sz="1600" dirty="0"/>
              <a:t> // Creating primitive type arrays</a:t>
            </a:r>
          </a:p>
          <a:p>
            <a:pPr marL="0" indent="0">
              <a:buNone/>
            </a:pPr>
            <a:r>
              <a:rPr lang="en-IN" sz="1600" dirty="0"/>
              <a:t> </a:t>
            </a:r>
            <a:r>
              <a:rPr lang="en-IN" sz="1600" dirty="0" err="1"/>
              <a:t>val</a:t>
            </a:r>
            <a:r>
              <a:rPr lang="en-IN" sz="1600" dirty="0"/>
              <a:t> </a:t>
            </a:r>
            <a:r>
              <a:rPr lang="en-IN" sz="1600" dirty="0" err="1"/>
              <a:t>floatArray</a:t>
            </a:r>
            <a:r>
              <a:rPr lang="en-IN" sz="1600" dirty="0"/>
              <a:t> = </a:t>
            </a:r>
            <a:r>
              <a:rPr lang="en-IN" sz="1600" dirty="0" err="1"/>
              <a:t>floatArrayOf</a:t>
            </a:r>
            <a:r>
              <a:rPr lang="en-IN" sz="1600" dirty="0"/>
              <a:t>(1.1f, 2.2f, 3.3f)</a:t>
            </a:r>
          </a:p>
          <a:p>
            <a:pPr marL="0" indent="0">
              <a:buNone/>
            </a:pPr>
            <a:r>
              <a:rPr lang="en-IN" sz="1600" dirty="0"/>
              <a:t> </a:t>
            </a:r>
            <a:r>
              <a:rPr lang="en-IN" sz="1600" dirty="0" err="1"/>
              <a:t>val</a:t>
            </a:r>
            <a:r>
              <a:rPr lang="en-IN" sz="1600" dirty="0"/>
              <a:t> </a:t>
            </a:r>
            <a:r>
              <a:rPr lang="en-IN" sz="1600" dirty="0" err="1"/>
              <a:t>intArray</a:t>
            </a:r>
            <a:r>
              <a:rPr lang="en-IN" sz="1600" dirty="0"/>
              <a:t> = </a:t>
            </a:r>
            <a:r>
              <a:rPr lang="en-IN" sz="1600" dirty="0" err="1"/>
              <a:t>intArrayOf</a:t>
            </a:r>
            <a:r>
              <a:rPr lang="en-IN" sz="1600" dirty="0"/>
              <a:t>(10, 20, 30) </a:t>
            </a:r>
          </a:p>
          <a:p>
            <a:pPr marL="0" indent="0">
              <a:buNone/>
            </a:pPr>
            <a:r>
              <a:rPr lang="en-IN" sz="1600" dirty="0" err="1"/>
              <a:t>val</a:t>
            </a:r>
            <a:r>
              <a:rPr lang="en-IN" sz="1600" dirty="0"/>
              <a:t> </a:t>
            </a:r>
            <a:r>
              <a:rPr lang="en-IN" sz="1600" dirty="0" err="1"/>
              <a:t>doubleArray</a:t>
            </a:r>
            <a:r>
              <a:rPr lang="en-IN" sz="1600" dirty="0"/>
              <a:t> = </a:t>
            </a:r>
            <a:r>
              <a:rPr lang="en-IN" sz="1600" dirty="0" err="1"/>
              <a:t>doubleArrayOf</a:t>
            </a:r>
            <a:r>
              <a:rPr lang="en-IN" sz="1600" dirty="0"/>
              <a:t>(1.1, 2.2, 3.3)</a:t>
            </a:r>
          </a:p>
          <a:p>
            <a:pPr marL="0" indent="0">
              <a:buNone/>
            </a:pPr>
            <a:r>
              <a:rPr lang="en-IN" sz="1600" dirty="0"/>
              <a:t> </a:t>
            </a:r>
            <a:r>
              <a:rPr lang="en-IN" sz="1600" dirty="0" err="1"/>
              <a:t>println</a:t>
            </a:r>
            <a:r>
              <a:rPr lang="en-IN" sz="1600" dirty="0"/>
              <a:t>("Float array: ${</a:t>
            </a:r>
            <a:r>
              <a:rPr lang="en-IN" sz="1600" dirty="0" err="1"/>
              <a:t>floatArray.joinToString</a:t>
            </a:r>
            <a:r>
              <a:rPr lang="en-IN" sz="1600" dirty="0"/>
              <a:t>(", ")}")</a:t>
            </a:r>
          </a:p>
          <a:p>
            <a:pPr marL="0" indent="0">
              <a:buNone/>
            </a:pPr>
            <a:r>
              <a:rPr lang="en-IN" sz="1600" dirty="0"/>
              <a:t> </a:t>
            </a:r>
            <a:r>
              <a:rPr lang="en-IN" sz="1600" dirty="0" err="1"/>
              <a:t>println</a:t>
            </a:r>
            <a:r>
              <a:rPr lang="en-IN" sz="1600" dirty="0"/>
              <a:t>("Int array: ${</a:t>
            </a:r>
            <a:r>
              <a:rPr lang="en-IN" sz="1600" dirty="0" err="1"/>
              <a:t>intArray.joinToString</a:t>
            </a:r>
            <a:r>
              <a:rPr lang="en-IN" sz="1600" dirty="0"/>
              <a:t>(", ")}")</a:t>
            </a:r>
          </a:p>
          <a:p>
            <a:pPr marL="0" indent="0">
              <a:buNone/>
            </a:pPr>
            <a:r>
              <a:rPr lang="en-IN" sz="1600" dirty="0" err="1"/>
              <a:t>println</a:t>
            </a:r>
            <a:r>
              <a:rPr lang="en-IN" sz="1600" dirty="0"/>
              <a:t>("Double array: ${</a:t>
            </a:r>
            <a:r>
              <a:rPr lang="en-IN" sz="1600" dirty="0" err="1"/>
              <a:t>doubleArray.joinToString</a:t>
            </a:r>
            <a:r>
              <a:rPr lang="en-IN" sz="1600" dirty="0"/>
              <a:t>(", ")}") </a:t>
            </a:r>
          </a:p>
          <a:p>
            <a:pPr marL="0" indent="0">
              <a:buNone/>
            </a:pPr>
            <a:r>
              <a:rPr lang="en-IN" sz="1600" dirty="0"/>
              <a:t>// Type conversion example </a:t>
            </a:r>
          </a:p>
          <a:p>
            <a:pPr marL="0" indent="0">
              <a:buNone/>
            </a:pPr>
            <a:r>
              <a:rPr lang="en-IN" sz="1600" dirty="0" err="1"/>
              <a:t>val</a:t>
            </a:r>
            <a:r>
              <a:rPr lang="en-IN" sz="1600" dirty="0"/>
              <a:t> </a:t>
            </a:r>
            <a:r>
              <a:rPr lang="en-IN" sz="1600" dirty="0" err="1"/>
              <a:t>convertedInt</a:t>
            </a:r>
            <a:r>
              <a:rPr lang="en-IN" sz="1600" dirty="0"/>
              <a:t> = </a:t>
            </a:r>
            <a:r>
              <a:rPr lang="en-IN" sz="1600" dirty="0" err="1"/>
              <a:t>doubleArray</a:t>
            </a:r>
            <a:r>
              <a:rPr lang="en-IN" sz="1600" dirty="0"/>
              <a:t>[0].</a:t>
            </a:r>
            <a:r>
              <a:rPr lang="en-IN" sz="1600" dirty="0" err="1"/>
              <a:t>toInt</a:t>
            </a:r>
            <a:r>
              <a:rPr lang="en-IN" sz="1600" dirty="0"/>
              <a:t>() </a:t>
            </a:r>
          </a:p>
          <a:p>
            <a:pPr marL="0" indent="0">
              <a:buNone/>
            </a:pPr>
            <a:r>
              <a:rPr lang="en-IN" sz="1600" dirty="0"/>
              <a:t>// Converting double to int </a:t>
            </a:r>
          </a:p>
          <a:p>
            <a:pPr marL="0" indent="0">
              <a:buNone/>
            </a:pPr>
            <a:r>
              <a:rPr lang="en-IN" sz="1600" dirty="0" err="1"/>
              <a:t>println</a:t>
            </a:r>
            <a:r>
              <a:rPr lang="en-IN" sz="1600" dirty="0"/>
              <a:t>("Converted double to int: $</a:t>
            </a:r>
            <a:r>
              <a:rPr lang="en-IN" sz="1600" dirty="0" err="1"/>
              <a:t>convertedInt</a:t>
            </a:r>
            <a:r>
              <a:rPr lang="en-IN" sz="1600" dirty="0"/>
              <a:t>") </a:t>
            </a:r>
          </a:p>
          <a:p>
            <a:pPr marL="0" indent="0">
              <a:buNone/>
            </a:pPr>
            <a:r>
              <a:rPr lang="en-IN" sz="1600" dirty="0"/>
              <a:t>}</a:t>
            </a:r>
          </a:p>
        </p:txBody>
      </p:sp>
    </p:spTree>
    <p:extLst>
      <p:ext uri="{BB962C8B-B14F-4D97-AF65-F5344CB8AC3E}">
        <p14:creationId xmlns:p14="http://schemas.microsoft.com/office/powerpoint/2010/main" val="357896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FFA0-6098-8568-2605-0EF7E00F3E5C}"/>
              </a:ext>
            </a:extLst>
          </p:cNvPr>
          <p:cNvSpPr>
            <a:spLocks noGrp="1"/>
          </p:cNvSpPr>
          <p:nvPr>
            <p:ph type="title"/>
          </p:nvPr>
        </p:nvSpPr>
        <p:spPr/>
        <p:txBody>
          <a:bodyPr/>
          <a:lstStyle/>
          <a:p>
            <a:r>
              <a:rPr lang="en-US" dirty="0"/>
              <a:t>Find the Error……</a:t>
            </a:r>
            <a:endParaRPr lang="en-IN" dirty="0"/>
          </a:p>
        </p:txBody>
      </p:sp>
      <p:sp>
        <p:nvSpPr>
          <p:cNvPr id="3" name="Content Placeholder 2">
            <a:extLst>
              <a:ext uri="{FF2B5EF4-FFF2-40B4-BE49-F238E27FC236}">
                <a16:creationId xmlns:a16="http://schemas.microsoft.com/office/drawing/2014/main" id="{55B6E918-946E-4D54-DBEF-0A08030ECEB7}"/>
              </a:ext>
            </a:extLst>
          </p:cNvPr>
          <p:cNvSpPr>
            <a:spLocks noGrp="1"/>
          </p:cNvSpPr>
          <p:nvPr>
            <p:ph idx="1"/>
          </p:nvPr>
        </p:nvSpPr>
        <p:spPr/>
        <p:txBody>
          <a:bodyPr/>
          <a:lstStyle/>
          <a:p>
            <a:pPr marL="0" indent="0" algn="just">
              <a:buNone/>
            </a:pPr>
            <a:r>
              <a:rPr lang="en-US" sz="2300" dirty="0"/>
              <a:t>fun main(</a:t>
            </a:r>
            <a:r>
              <a:rPr lang="en-US" sz="2300" dirty="0" err="1"/>
              <a:t>args</a:t>
            </a:r>
            <a:r>
              <a:rPr lang="en-US" sz="2300" dirty="0"/>
              <a:t>: Array&lt;String&gt;) </a:t>
            </a:r>
          </a:p>
          <a:p>
            <a:pPr marL="0" indent="0" algn="just">
              <a:buNone/>
            </a:pPr>
            <a:r>
              <a:rPr lang="en-US" sz="2300" dirty="0"/>
              <a:t>        {</a:t>
            </a:r>
          </a:p>
          <a:p>
            <a:pPr marL="400050" lvl="1" indent="0" algn="just">
              <a:buNone/>
            </a:pPr>
            <a:r>
              <a:rPr lang="en-US" sz="2300" dirty="0"/>
              <a:t>   </a:t>
            </a:r>
            <a:r>
              <a:rPr lang="en-US" sz="2300" dirty="0" err="1"/>
              <a:t>val</a:t>
            </a:r>
            <a:r>
              <a:rPr lang="en-US" sz="2300" dirty="0"/>
              <a:t> x: Int = 100</a:t>
            </a:r>
          </a:p>
          <a:p>
            <a:pPr marL="400050" lvl="1" indent="0" algn="just">
              <a:buNone/>
            </a:pPr>
            <a:r>
              <a:rPr lang="en-US" sz="2300" dirty="0"/>
              <a:t>   </a:t>
            </a:r>
            <a:r>
              <a:rPr lang="en-US" sz="2300" dirty="0" err="1"/>
              <a:t>val</a:t>
            </a:r>
            <a:r>
              <a:rPr lang="en-US" sz="2300" dirty="0"/>
              <a:t> y: Long = x</a:t>
            </a:r>
          </a:p>
          <a:p>
            <a:pPr marL="400050" lvl="1" indent="0" algn="just">
              <a:buNone/>
            </a:pPr>
            <a:r>
              <a:rPr lang="en-US" sz="2300" dirty="0"/>
              <a:t>   </a:t>
            </a:r>
            <a:r>
              <a:rPr lang="en-US" sz="2300" dirty="0" err="1"/>
              <a:t>println</a:t>
            </a:r>
            <a:r>
              <a:rPr lang="en-US" sz="2300" dirty="0"/>
              <a:t>(y)</a:t>
            </a:r>
          </a:p>
          <a:p>
            <a:pPr marL="400050" lvl="1" indent="0" algn="just">
              <a:buNone/>
            </a:pPr>
            <a:r>
              <a:rPr lang="en-US" sz="2300" dirty="0"/>
              <a:t>}</a:t>
            </a:r>
          </a:p>
          <a:p>
            <a:pPr marL="0" indent="0">
              <a:buNone/>
            </a:pPr>
            <a:endParaRPr lang="en-IN" dirty="0"/>
          </a:p>
        </p:txBody>
      </p:sp>
    </p:spTree>
    <p:extLst>
      <p:ext uri="{BB962C8B-B14F-4D97-AF65-F5344CB8AC3E}">
        <p14:creationId xmlns:p14="http://schemas.microsoft.com/office/powerpoint/2010/main" val="429483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72A5-FED5-53EB-42CD-66831F71EC0D}"/>
              </a:ext>
            </a:extLst>
          </p:cNvPr>
          <p:cNvSpPr>
            <a:spLocks noGrp="1"/>
          </p:cNvSpPr>
          <p:nvPr>
            <p:ph type="title"/>
          </p:nvPr>
        </p:nvSpPr>
        <p:spPr>
          <a:xfrm>
            <a:off x="76200" y="731837"/>
            <a:ext cx="8229600" cy="1401763"/>
          </a:xfrm>
        </p:spPr>
        <p:txBody>
          <a:bodyPr>
            <a:normAutofit fontScale="90000"/>
          </a:bodyPr>
          <a:lstStyle/>
          <a:p>
            <a:pPr marL="0" indent="0"/>
            <a:r>
              <a:rPr lang="en-IN" sz="3600" dirty="0"/>
              <a:t>// Here x is integer type of variable, thus it cannot be stored y due to type mismatch</a:t>
            </a:r>
            <a:br>
              <a:rPr lang="en-IN" sz="3600" dirty="0"/>
            </a:br>
            <a:r>
              <a:rPr lang="en-IN" sz="3600" dirty="0"/>
              <a:t>//corrected code </a:t>
            </a:r>
            <a:br>
              <a:rPr lang="en-IN" dirty="0"/>
            </a:br>
            <a:endParaRPr lang="en-IN" dirty="0"/>
          </a:p>
        </p:txBody>
      </p:sp>
      <p:sp>
        <p:nvSpPr>
          <p:cNvPr id="3" name="Content Placeholder 2">
            <a:extLst>
              <a:ext uri="{FF2B5EF4-FFF2-40B4-BE49-F238E27FC236}">
                <a16:creationId xmlns:a16="http://schemas.microsoft.com/office/drawing/2014/main" id="{1D3EC18B-8F19-08BB-6F90-A867D2E09D92}"/>
              </a:ext>
            </a:extLst>
          </p:cNvPr>
          <p:cNvSpPr>
            <a:spLocks noGrp="1"/>
          </p:cNvSpPr>
          <p:nvPr>
            <p:ph idx="1"/>
          </p:nvPr>
        </p:nvSpPr>
        <p:spPr>
          <a:xfrm>
            <a:off x="381000" y="3048000"/>
            <a:ext cx="8229600" cy="2849563"/>
          </a:xfrm>
        </p:spPr>
        <p:txBody>
          <a:bodyPr/>
          <a:lstStyle/>
          <a:p>
            <a:pPr marL="0" indent="0" algn="just">
              <a:buNone/>
            </a:pPr>
            <a:r>
              <a:rPr lang="en-US" sz="2300" dirty="0"/>
              <a:t>fun main(</a:t>
            </a:r>
            <a:r>
              <a:rPr lang="en-US" sz="2300" dirty="0" err="1"/>
              <a:t>args</a:t>
            </a:r>
            <a:r>
              <a:rPr lang="en-US" sz="2300" dirty="0"/>
              <a:t>: Array&lt;String&gt;) </a:t>
            </a:r>
          </a:p>
          <a:p>
            <a:pPr marL="0" indent="0" algn="just">
              <a:buNone/>
            </a:pPr>
            <a:r>
              <a:rPr lang="en-US" sz="2300" dirty="0"/>
              <a:t>        {</a:t>
            </a:r>
          </a:p>
          <a:p>
            <a:pPr marL="400050" lvl="1" indent="0" algn="just">
              <a:buNone/>
            </a:pPr>
            <a:r>
              <a:rPr lang="en-US" sz="2300" dirty="0"/>
              <a:t>   </a:t>
            </a:r>
            <a:r>
              <a:rPr lang="en-US" sz="2300" dirty="0" err="1"/>
              <a:t>val</a:t>
            </a:r>
            <a:r>
              <a:rPr lang="en-US" sz="2300" dirty="0"/>
              <a:t> x: Int = 100</a:t>
            </a:r>
          </a:p>
          <a:p>
            <a:pPr marL="400050" lvl="1" indent="0" algn="just">
              <a:buNone/>
            </a:pPr>
            <a:r>
              <a:rPr lang="en-US" sz="2300" dirty="0"/>
              <a:t>   </a:t>
            </a:r>
            <a:r>
              <a:rPr lang="en-US" sz="2300" dirty="0" err="1"/>
              <a:t>val</a:t>
            </a:r>
            <a:r>
              <a:rPr lang="en-US" sz="2300" dirty="0"/>
              <a:t> y: Long = </a:t>
            </a:r>
            <a:r>
              <a:rPr lang="en-US" sz="2300" dirty="0" err="1"/>
              <a:t>x.toLong</a:t>
            </a:r>
            <a:r>
              <a:rPr lang="en-US" sz="2300" dirty="0"/>
              <a:t>()</a:t>
            </a:r>
          </a:p>
          <a:p>
            <a:pPr marL="400050" lvl="1" indent="0" algn="just">
              <a:buNone/>
            </a:pPr>
            <a:r>
              <a:rPr lang="en-US" sz="2300" dirty="0"/>
              <a:t>   </a:t>
            </a:r>
            <a:r>
              <a:rPr lang="en-US" sz="2300" dirty="0" err="1"/>
              <a:t>println</a:t>
            </a:r>
            <a:r>
              <a:rPr lang="en-US" sz="2300" dirty="0"/>
              <a:t>(y)</a:t>
            </a:r>
          </a:p>
          <a:p>
            <a:pPr marL="400050" lvl="1" indent="0" algn="just">
              <a:buNone/>
            </a:pPr>
            <a:r>
              <a:rPr lang="en-US" sz="2300" dirty="0"/>
              <a:t>}</a:t>
            </a:r>
          </a:p>
          <a:p>
            <a:pPr marL="0" indent="0">
              <a:buNone/>
            </a:pPr>
            <a:endParaRPr lang="en-IN" dirty="0"/>
          </a:p>
        </p:txBody>
      </p:sp>
    </p:spTree>
    <p:extLst>
      <p:ext uri="{BB962C8B-B14F-4D97-AF65-F5344CB8AC3E}">
        <p14:creationId xmlns:p14="http://schemas.microsoft.com/office/powerpoint/2010/main" val="682622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4A1F-0C4F-44E9-C296-69A9185C8026}"/>
              </a:ext>
            </a:extLst>
          </p:cNvPr>
          <p:cNvSpPr>
            <a:spLocks noGrp="1"/>
          </p:cNvSpPr>
          <p:nvPr>
            <p:ph type="title"/>
          </p:nvPr>
        </p:nvSpPr>
        <p:spPr/>
        <p:txBody>
          <a:bodyPr/>
          <a:lstStyle/>
          <a:p>
            <a:r>
              <a:rPr lang="en-IN" b="1" dirty="0"/>
              <a:t>Safe and Unsafe Casting</a:t>
            </a:r>
          </a:p>
        </p:txBody>
      </p:sp>
      <p:sp>
        <p:nvSpPr>
          <p:cNvPr id="3" name="Content Placeholder 2">
            <a:extLst>
              <a:ext uri="{FF2B5EF4-FFF2-40B4-BE49-F238E27FC236}">
                <a16:creationId xmlns:a16="http://schemas.microsoft.com/office/drawing/2014/main" id="{293EA077-319F-54C6-FC07-0AF21123F3C7}"/>
              </a:ext>
            </a:extLst>
          </p:cNvPr>
          <p:cNvSpPr>
            <a:spLocks noGrp="1"/>
          </p:cNvSpPr>
          <p:nvPr>
            <p:ph sz="half" idx="1"/>
          </p:nvPr>
        </p:nvSpPr>
        <p:spPr/>
        <p:txBody>
          <a:bodyPr/>
          <a:lstStyle/>
          <a:p>
            <a:r>
              <a:rPr lang="en-IN" b="1" dirty="0"/>
              <a:t>Safe Cast</a:t>
            </a:r>
            <a:r>
              <a:rPr lang="en-IN" dirty="0"/>
              <a:t> : done using ‘as?’ keyword. It returns null if cast is not possible</a:t>
            </a:r>
          </a:p>
          <a:p>
            <a:pPr marL="0" indent="0">
              <a:buNone/>
            </a:pPr>
            <a:r>
              <a:rPr lang="en-IN" dirty="0"/>
              <a:t>	</a:t>
            </a:r>
          </a:p>
          <a:p>
            <a:pPr marL="0" indent="0">
              <a:buNone/>
            </a:pPr>
            <a:endParaRPr lang="en-IN" dirty="0"/>
          </a:p>
          <a:p>
            <a:pPr marL="0" indent="0">
              <a:buNone/>
            </a:pPr>
            <a:endParaRPr lang="en-IN" dirty="0"/>
          </a:p>
        </p:txBody>
      </p:sp>
      <p:sp>
        <p:nvSpPr>
          <p:cNvPr id="5" name="Content Placeholder 4">
            <a:extLst>
              <a:ext uri="{FF2B5EF4-FFF2-40B4-BE49-F238E27FC236}">
                <a16:creationId xmlns:a16="http://schemas.microsoft.com/office/drawing/2014/main" id="{CE6B705C-CF2F-E647-5434-4690221C0DD6}"/>
              </a:ext>
            </a:extLst>
          </p:cNvPr>
          <p:cNvSpPr>
            <a:spLocks noGrp="1"/>
          </p:cNvSpPr>
          <p:nvPr>
            <p:ph sz="half" idx="2"/>
          </p:nvPr>
        </p:nvSpPr>
        <p:spPr/>
        <p:txBody>
          <a:bodyPr/>
          <a:lstStyle/>
          <a:p>
            <a:r>
              <a:rPr lang="en-IN" b="1" dirty="0"/>
              <a:t>Unsafe Cast : </a:t>
            </a:r>
            <a:r>
              <a:rPr lang="en-IN" dirty="0"/>
              <a:t>done using ‘as’ keyword. It throws a </a:t>
            </a:r>
            <a:r>
              <a:rPr lang="en-IN" dirty="0" err="1"/>
              <a:t>ClassCastException</a:t>
            </a:r>
            <a:r>
              <a:rPr lang="en-IN" dirty="0"/>
              <a:t> if cast is not possible</a:t>
            </a:r>
            <a:endParaRPr lang="en-IN" b="1" dirty="0"/>
          </a:p>
        </p:txBody>
      </p:sp>
    </p:spTree>
    <p:extLst>
      <p:ext uri="{BB962C8B-B14F-4D97-AF65-F5344CB8AC3E}">
        <p14:creationId xmlns:p14="http://schemas.microsoft.com/office/powerpoint/2010/main" val="2634016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50926-1050-F3EB-5833-B4EDEE6B362C}"/>
              </a:ext>
            </a:extLst>
          </p:cNvPr>
          <p:cNvSpPr>
            <a:spLocks noGrp="1"/>
          </p:cNvSpPr>
          <p:nvPr>
            <p:ph sz="half" idx="1"/>
          </p:nvPr>
        </p:nvSpPr>
        <p:spPr>
          <a:xfrm>
            <a:off x="457200" y="0"/>
            <a:ext cx="4038600" cy="6126163"/>
          </a:xfrm>
        </p:spPr>
        <p:txBody>
          <a:bodyPr>
            <a:normAutofit lnSpcReduction="10000"/>
          </a:bodyPr>
          <a:lstStyle/>
          <a:p>
            <a:pPr marL="0" indent="0">
              <a:buNone/>
            </a:pPr>
            <a:r>
              <a:rPr lang="en-IN" sz="1400" dirty="0"/>
              <a:t>fun main()</a:t>
            </a:r>
          </a:p>
          <a:p>
            <a:pPr marL="0" indent="0">
              <a:buNone/>
            </a:pPr>
            <a:r>
              <a:rPr lang="en-IN" sz="1400" dirty="0"/>
              <a:t> {</a:t>
            </a:r>
          </a:p>
          <a:p>
            <a:pPr marL="0" indent="0">
              <a:buNone/>
            </a:pPr>
            <a:r>
              <a:rPr lang="en-IN" sz="1400" dirty="0"/>
              <a:t> // List containing various types of student information </a:t>
            </a:r>
          </a:p>
          <a:p>
            <a:pPr marL="0" indent="0">
              <a:buNone/>
            </a:pPr>
            <a:r>
              <a:rPr lang="en-IN" sz="1400" dirty="0" err="1"/>
              <a:t>val</a:t>
            </a:r>
            <a:r>
              <a:rPr lang="en-IN" sz="1400" dirty="0"/>
              <a:t> </a:t>
            </a:r>
            <a:r>
              <a:rPr lang="en-IN" sz="1400" dirty="0" err="1"/>
              <a:t>studentInfo</a:t>
            </a:r>
            <a:r>
              <a:rPr lang="en-IN" sz="1400" dirty="0"/>
              <a:t>: List&lt;Any&gt; = </a:t>
            </a:r>
            <a:r>
              <a:rPr lang="en-IN" sz="1400" dirty="0" err="1"/>
              <a:t>listOf</a:t>
            </a:r>
            <a:r>
              <a:rPr lang="en-IN" sz="1400" dirty="0"/>
              <a:t>( 101, // Student ID</a:t>
            </a:r>
          </a:p>
          <a:p>
            <a:pPr marL="0" indent="0">
              <a:buNone/>
            </a:pPr>
            <a:r>
              <a:rPr lang="en-IN" sz="1400" dirty="0"/>
              <a:t> "Alice", // Student name </a:t>
            </a:r>
          </a:p>
          <a:p>
            <a:pPr marL="0" indent="0">
              <a:buNone/>
            </a:pPr>
            <a:r>
              <a:rPr lang="en-IN" sz="1400" dirty="0"/>
              <a:t>3.5, // Student GPA </a:t>
            </a:r>
          </a:p>
          <a:p>
            <a:pPr marL="0" indent="0">
              <a:buNone/>
            </a:pPr>
            <a:r>
              <a:rPr lang="en-IN" sz="1400" dirty="0"/>
              <a:t>102, // Student ID</a:t>
            </a:r>
          </a:p>
          <a:p>
            <a:pPr marL="0" indent="0">
              <a:buNone/>
            </a:pPr>
            <a:r>
              <a:rPr lang="en-IN" sz="1400" dirty="0"/>
              <a:t> "Bob", // Student name </a:t>
            </a:r>
          </a:p>
          <a:p>
            <a:pPr marL="0" indent="0">
              <a:buNone/>
            </a:pPr>
            <a:r>
              <a:rPr lang="en-IN" sz="1400" dirty="0"/>
              <a:t>3.8 // Student GPA</a:t>
            </a:r>
          </a:p>
          <a:p>
            <a:pPr marL="0" indent="0">
              <a:buNone/>
            </a:pPr>
            <a:r>
              <a:rPr lang="en-IN" sz="1400" dirty="0"/>
              <a:t> )</a:t>
            </a:r>
          </a:p>
          <a:p>
            <a:pPr marL="0" indent="0">
              <a:buNone/>
            </a:pPr>
            <a:r>
              <a:rPr lang="en-IN" sz="1400" dirty="0"/>
              <a:t> // Processing the student information </a:t>
            </a:r>
          </a:p>
          <a:p>
            <a:pPr marL="0" indent="0">
              <a:buNone/>
            </a:pPr>
            <a:r>
              <a:rPr lang="en-IN" sz="1400" dirty="0"/>
              <a:t>for (info in </a:t>
            </a:r>
            <a:r>
              <a:rPr lang="en-IN" sz="1400" dirty="0" err="1"/>
              <a:t>studentInfo</a:t>
            </a:r>
            <a:r>
              <a:rPr lang="en-IN" sz="1400" dirty="0"/>
              <a:t>) { </a:t>
            </a:r>
          </a:p>
          <a:p>
            <a:pPr marL="0" indent="0">
              <a:buNone/>
            </a:pPr>
            <a:r>
              <a:rPr lang="en-IN" sz="1400" dirty="0"/>
              <a:t>when (info)</a:t>
            </a:r>
          </a:p>
          <a:p>
            <a:pPr marL="0" indent="0">
              <a:buNone/>
            </a:pPr>
            <a:r>
              <a:rPr lang="en-IN" sz="1400" dirty="0"/>
              <a:t> { is Int -&gt; </a:t>
            </a:r>
            <a:r>
              <a:rPr lang="en-IN" sz="1400" dirty="0" err="1"/>
              <a:t>println</a:t>
            </a:r>
            <a:r>
              <a:rPr lang="en-IN" sz="1400" dirty="0"/>
              <a:t>("Student ID: $info") // Handling student IDs</a:t>
            </a:r>
          </a:p>
          <a:p>
            <a:pPr marL="0" indent="0">
              <a:buNone/>
            </a:pPr>
            <a:r>
              <a:rPr lang="en-IN" sz="1400" dirty="0"/>
              <a:t> is String -&gt; </a:t>
            </a:r>
            <a:r>
              <a:rPr lang="en-IN" sz="1400" dirty="0" err="1"/>
              <a:t>println</a:t>
            </a:r>
            <a:r>
              <a:rPr lang="en-IN" sz="1400" dirty="0"/>
              <a:t>("Student Name: $info") // Handling student names</a:t>
            </a:r>
          </a:p>
          <a:p>
            <a:pPr marL="0" indent="0">
              <a:buNone/>
            </a:pPr>
            <a:r>
              <a:rPr lang="en-IN" sz="1400" dirty="0"/>
              <a:t> is Double -&gt; </a:t>
            </a:r>
            <a:r>
              <a:rPr lang="en-IN" sz="1400" dirty="0" err="1"/>
              <a:t>println</a:t>
            </a:r>
            <a:r>
              <a:rPr lang="en-IN" sz="1400" dirty="0"/>
              <a:t>("Student GPA: $info") // Handling student GPAs </a:t>
            </a:r>
          </a:p>
          <a:p>
            <a:pPr marL="0" indent="0">
              <a:buNone/>
            </a:pPr>
            <a:r>
              <a:rPr lang="en-IN" sz="1400" dirty="0"/>
              <a:t>else -&gt; </a:t>
            </a:r>
            <a:r>
              <a:rPr lang="en-IN" sz="1400" dirty="0" err="1"/>
              <a:t>println</a:t>
            </a:r>
            <a:r>
              <a:rPr lang="en-IN" sz="1400" dirty="0"/>
              <a:t>("Unknown information type")</a:t>
            </a:r>
          </a:p>
          <a:p>
            <a:pPr marL="0" indent="0">
              <a:buNone/>
            </a:pPr>
            <a:r>
              <a:rPr lang="en-IN" sz="1400" dirty="0"/>
              <a:t> }</a:t>
            </a:r>
          </a:p>
          <a:p>
            <a:pPr marL="0" indent="0">
              <a:buNone/>
            </a:pPr>
            <a:r>
              <a:rPr lang="en-IN" sz="1400" dirty="0"/>
              <a:t> } </a:t>
            </a:r>
          </a:p>
        </p:txBody>
      </p:sp>
      <p:sp>
        <p:nvSpPr>
          <p:cNvPr id="4" name="Content Placeholder 3">
            <a:extLst>
              <a:ext uri="{FF2B5EF4-FFF2-40B4-BE49-F238E27FC236}">
                <a16:creationId xmlns:a16="http://schemas.microsoft.com/office/drawing/2014/main" id="{360286F3-BD6F-D92A-A949-147EFF480881}"/>
              </a:ext>
            </a:extLst>
          </p:cNvPr>
          <p:cNvSpPr>
            <a:spLocks noGrp="1"/>
          </p:cNvSpPr>
          <p:nvPr>
            <p:ph sz="half" idx="2"/>
          </p:nvPr>
        </p:nvSpPr>
        <p:spPr>
          <a:xfrm>
            <a:off x="4648200" y="152400"/>
            <a:ext cx="4038600" cy="5973763"/>
          </a:xfrm>
        </p:spPr>
        <p:txBody>
          <a:bodyPr>
            <a:normAutofit lnSpcReduction="10000"/>
          </a:bodyPr>
          <a:lstStyle/>
          <a:p>
            <a:pPr marL="0" indent="0">
              <a:buNone/>
            </a:pPr>
            <a:r>
              <a:rPr lang="en-IN" sz="1400" dirty="0"/>
              <a:t>// Safe cast example: Trying to get the student name safely</a:t>
            </a:r>
          </a:p>
          <a:p>
            <a:pPr marL="0" indent="0">
              <a:buNone/>
            </a:pPr>
            <a:r>
              <a:rPr lang="en-IN" sz="1400" dirty="0"/>
              <a:t> </a:t>
            </a:r>
            <a:r>
              <a:rPr lang="en-IN" sz="1400" dirty="0" err="1"/>
              <a:t>val</a:t>
            </a:r>
            <a:r>
              <a:rPr lang="en-IN" sz="1400" dirty="0"/>
              <a:t> </a:t>
            </a:r>
            <a:r>
              <a:rPr lang="en-IN" sz="1400" dirty="0" err="1"/>
              <a:t>studentName</a:t>
            </a:r>
            <a:r>
              <a:rPr lang="en-IN" sz="1400" dirty="0"/>
              <a:t>: Any = </a:t>
            </a:r>
            <a:r>
              <a:rPr lang="en-IN" sz="1400" dirty="0" err="1"/>
              <a:t>studentInfo</a:t>
            </a:r>
            <a:r>
              <a:rPr lang="en-IN" sz="1400" dirty="0"/>
              <a:t>[1] </a:t>
            </a:r>
          </a:p>
          <a:p>
            <a:pPr marL="0" indent="0">
              <a:buNone/>
            </a:pPr>
            <a:r>
              <a:rPr lang="en-IN" sz="1400" dirty="0" err="1"/>
              <a:t>val</a:t>
            </a:r>
            <a:r>
              <a:rPr lang="en-IN" sz="1400" dirty="0"/>
              <a:t> </a:t>
            </a:r>
            <a:r>
              <a:rPr lang="en-IN" sz="1400" dirty="0" err="1"/>
              <a:t>safeStudentName</a:t>
            </a:r>
            <a:r>
              <a:rPr lang="en-IN" sz="1400" dirty="0"/>
              <a:t>: String? = </a:t>
            </a:r>
            <a:r>
              <a:rPr lang="en-IN" sz="1400" dirty="0" err="1"/>
              <a:t>studentName</a:t>
            </a:r>
            <a:r>
              <a:rPr lang="en-IN" sz="1400" dirty="0"/>
              <a:t> as? String </a:t>
            </a:r>
          </a:p>
          <a:p>
            <a:pPr marL="0" indent="0">
              <a:buNone/>
            </a:pPr>
            <a:r>
              <a:rPr lang="en-IN" sz="1400" dirty="0" err="1"/>
              <a:t>println</a:t>
            </a:r>
            <a:r>
              <a:rPr lang="en-IN" sz="1400" dirty="0"/>
              <a:t>("Safe cast result: $</a:t>
            </a:r>
            <a:r>
              <a:rPr lang="en-IN" sz="1400" dirty="0" err="1"/>
              <a:t>safeStudentName</a:t>
            </a:r>
            <a:r>
              <a:rPr lang="en-IN" sz="1400" dirty="0"/>
              <a:t>") </a:t>
            </a:r>
          </a:p>
          <a:p>
            <a:pPr marL="0" indent="0">
              <a:buNone/>
            </a:pPr>
            <a:r>
              <a:rPr lang="en-IN" sz="1400" dirty="0"/>
              <a:t>// Unsafe cast example: This will cause an exception if uncommented </a:t>
            </a:r>
          </a:p>
          <a:p>
            <a:pPr marL="0" indent="0">
              <a:buNone/>
            </a:pPr>
            <a:r>
              <a:rPr lang="en-IN" sz="1400" dirty="0"/>
              <a:t>// </a:t>
            </a:r>
            <a:r>
              <a:rPr lang="en-IN" sz="1400" dirty="0" err="1"/>
              <a:t>val</a:t>
            </a:r>
            <a:r>
              <a:rPr lang="en-IN" sz="1400" dirty="0"/>
              <a:t> </a:t>
            </a:r>
            <a:r>
              <a:rPr lang="en-IN" sz="1400" dirty="0" err="1"/>
              <a:t>studentId</a:t>
            </a:r>
            <a:r>
              <a:rPr lang="en-IN" sz="1400" dirty="0"/>
              <a:t>: Any = </a:t>
            </a:r>
            <a:r>
              <a:rPr lang="en-IN" sz="1400" dirty="0" err="1"/>
              <a:t>studentInfo</a:t>
            </a:r>
            <a:r>
              <a:rPr lang="en-IN" sz="1400" dirty="0"/>
              <a:t>[1]</a:t>
            </a:r>
          </a:p>
          <a:p>
            <a:pPr marL="0" indent="0">
              <a:buNone/>
            </a:pPr>
            <a:r>
              <a:rPr lang="en-IN" sz="1400" dirty="0"/>
              <a:t> // </a:t>
            </a:r>
            <a:r>
              <a:rPr lang="en-IN" sz="1400" dirty="0" err="1"/>
              <a:t>val</a:t>
            </a:r>
            <a:r>
              <a:rPr lang="en-IN" sz="1400" dirty="0"/>
              <a:t> </a:t>
            </a:r>
            <a:r>
              <a:rPr lang="en-IN" sz="1400" dirty="0" err="1"/>
              <a:t>unsafeStudentId</a:t>
            </a:r>
            <a:r>
              <a:rPr lang="en-IN" sz="1400" dirty="0"/>
              <a:t>: Int = </a:t>
            </a:r>
            <a:r>
              <a:rPr lang="en-IN" sz="1400" dirty="0" err="1"/>
              <a:t>studentId</a:t>
            </a:r>
            <a:r>
              <a:rPr lang="en-IN" sz="1400" dirty="0"/>
              <a:t> as Int</a:t>
            </a:r>
          </a:p>
          <a:p>
            <a:pPr marL="0" indent="0">
              <a:buNone/>
            </a:pPr>
            <a:r>
              <a:rPr lang="en-IN" sz="1400" dirty="0"/>
              <a:t> // This will throw </a:t>
            </a:r>
            <a:r>
              <a:rPr lang="en-IN" sz="1400" dirty="0" err="1"/>
              <a:t>ClassCastException</a:t>
            </a:r>
            <a:endParaRPr lang="en-IN" sz="1400" dirty="0"/>
          </a:p>
          <a:p>
            <a:pPr marL="0" indent="0">
              <a:buNone/>
            </a:pPr>
            <a:r>
              <a:rPr lang="en-IN" sz="1400" dirty="0"/>
              <a:t> // </a:t>
            </a:r>
            <a:r>
              <a:rPr lang="en-IN" sz="1400" dirty="0" err="1"/>
              <a:t>println</a:t>
            </a:r>
            <a:r>
              <a:rPr lang="en-IN" sz="1400" dirty="0"/>
              <a:t>("Unsafe cast result: $</a:t>
            </a:r>
            <a:r>
              <a:rPr lang="en-IN" sz="1400" dirty="0" err="1"/>
              <a:t>unsafeStudentId</a:t>
            </a:r>
            <a:r>
              <a:rPr lang="en-IN" sz="1400" dirty="0"/>
              <a:t>")</a:t>
            </a:r>
          </a:p>
          <a:p>
            <a:pPr marL="0" indent="0">
              <a:buNone/>
            </a:pPr>
            <a:r>
              <a:rPr lang="en-IN" sz="1400" dirty="0"/>
              <a:t> // Type conversion example: Converting GPA to integer</a:t>
            </a:r>
          </a:p>
          <a:p>
            <a:pPr marL="0" indent="0">
              <a:buNone/>
            </a:pPr>
            <a:r>
              <a:rPr lang="en-IN" sz="1400" dirty="0"/>
              <a:t> </a:t>
            </a:r>
            <a:r>
              <a:rPr lang="en-IN" sz="1400" dirty="0" err="1"/>
              <a:t>val</a:t>
            </a:r>
            <a:r>
              <a:rPr lang="en-IN" sz="1400" dirty="0"/>
              <a:t> </a:t>
            </a:r>
            <a:r>
              <a:rPr lang="en-IN" sz="1400" dirty="0" err="1"/>
              <a:t>gpa</a:t>
            </a:r>
            <a:r>
              <a:rPr lang="en-IN" sz="1400" dirty="0"/>
              <a:t>: Any = </a:t>
            </a:r>
            <a:r>
              <a:rPr lang="en-IN" sz="1400" dirty="0" err="1"/>
              <a:t>studentInfo</a:t>
            </a:r>
            <a:r>
              <a:rPr lang="en-IN" sz="1400" dirty="0"/>
              <a:t>[2] </a:t>
            </a:r>
          </a:p>
          <a:p>
            <a:pPr marL="0" indent="0">
              <a:buNone/>
            </a:pPr>
            <a:r>
              <a:rPr lang="en-IN" sz="1400" dirty="0"/>
              <a:t>if (</a:t>
            </a:r>
            <a:r>
              <a:rPr lang="en-IN" sz="1400" dirty="0" err="1"/>
              <a:t>gpa</a:t>
            </a:r>
            <a:r>
              <a:rPr lang="en-IN" sz="1400" dirty="0"/>
              <a:t> is Double)</a:t>
            </a:r>
          </a:p>
          <a:p>
            <a:pPr marL="0" indent="0">
              <a:buNone/>
            </a:pPr>
            <a:r>
              <a:rPr lang="en-IN" sz="1400" dirty="0"/>
              <a:t> {</a:t>
            </a:r>
          </a:p>
          <a:p>
            <a:pPr marL="0" indent="0">
              <a:buNone/>
            </a:pPr>
            <a:r>
              <a:rPr lang="en-IN" sz="1400" dirty="0"/>
              <a:t> </a:t>
            </a:r>
            <a:r>
              <a:rPr lang="en-IN" sz="1400" dirty="0" err="1"/>
              <a:t>val</a:t>
            </a:r>
            <a:r>
              <a:rPr lang="en-IN" sz="1400" dirty="0"/>
              <a:t> </a:t>
            </a:r>
            <a:r>
              <a:rPr lang="en-IN" sz="1400" dirty="0" err="1"/>
              <a:t>intGpa</a:t>
            </a:r>
            <a:r>
              <a:rPr lang="en-IN" sz="1400" dirty="0"/>
              <a:t> = </a:t>
            </a:r>
            <a:r>
              <a:rPr lang="en-IN" sz="1400" dirty="0" err="1"/>
              <a:t>gpa.toInt</a:t>
            </a:r>
            <a:r>
              <a:rPr lang="en-IN" sz="1400" dirty="0"/>
              <a:t>() // Convert Double to Int</a:t>
            </a:r>
          </a:p>
          <a:p>
            <a:pPr marL="0" indent="0">
              <a:buNone/>
            </a:pPr>
            <a:r>
              <a:rPr lang="en-IN" sz="1400" dirty="0" err="1"/>
              <a:t>println</a:t>
            </a:r>
            <a:r>
              <a:rPr lang="en-IN" sz="1400" dirty="0"/>
              <a:t>("Converted GPA to integer: $</a:t>
            </a:r>
            <a:r>
              <a:rPr lang="en-IN" sz="1400" dirty="0" err="1"/>
              <a:t>intGpa</a:t>
            </a:r>
            <a:r>
              <a:rPr lang="en-IN" sz="1400" dirty="0"/>
              <a:t>")</a:t>
            </a:r>
          </a:p>
          <a:p>
            <a:pPr marL="0" indent="0">
              <a:buNone/>
            </a:pPr>
            <a:r>
              <a:rPr lang="en-IN" sz="1400" dirty="0"/>
              <a:t>  }</a:t>
            </a:r>
          </a:p>
          <a:p>
            <a:pPr marL="0" indent="0">
              <a:buNone/>
            </a:pPr>
            <a:r>
              <a:rPr lang="en-IN" sz="1400" dirty="0"/>
              <a:t> }</a:t>
            </a:r>
          </a:p>
        </p:txBody>
      </p:sp>
    </p:spTree>
    <p:extLst>
      <p:ext uri="{BB962C8B-B14F-4D97-AF65-F5344CB8AC3E}">
        <p14:creationId xmlns:p14="http://schemas.microsoft.com/office/powerpoint/2010/main" val="370301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5400" b="1" dirty="0">
                <a:solidFill>
                  <a:srgbClr val="FF0000"/>
                </a:solidFill>
              </a:rPr>
              <a:t>Operator</a:t>
            </a:r>
          </a:p>
        </p:txBody>
      </p:sp>
      <p:sp>
        <p:nvSpPr>
          <p:cNvPr id="3" name="Content Placeholder 2"/>
          <p:cNvSpPr>
            <a:spLocks noGrp="1"/>
          </p:cNvSpPr>
          <p:nvPr>
            <p:ph idx="1"/>
          </p:nvPr>
        </p:nvSpPr>
        <p:spPr>
          <a:xfrm>
            <a:off x="152400" y="914400"/>
            <a:ext cx="8839200" cy="5715000"/>
          </a:xfrm>
        </p:spPr>
        <p:txBody>
          <a:bodyPr>
            <a:normAutofit/>
          </a:bodyPr>
          <a:lstStyle/>
          <a:p>
            <a:pPr algn="just"/>
            <a:r>
              <a:rPr lang="en-US" sz="2400" dirty="0"/>
              <a:t>An operator is a symbol that tells the compiler to perform specific mathematical or logical manipulations on operands (values or variable). Kotlin is rich in built-in operators and provide the following types of operators:</a:t>
            </a:r>
          </a:p>
          <a:p>
            <a:pPr algn="just"/>
            <a:endParaRPr lang="en-US" sz="2400" dirty="0"/>
          </a:p>
          <a:p>
            <a:pPr lvl="1" fontAlgn="base"/>
            <a:r>
              <a:rPr lang="en-US" b="1" dirty="0">
                <a:solidFill>
                  <a:srgbClr val="0070C0"/>
                </a:solidFill>
              </a:rPr>
              <a:t>Arithmetic operator</a:t>
            </a:r>
          </a:p>
          <a:p>
            <a:pPr lvl="1" fontAlgn="base"/>
            <a:r>
              <a:rPr lang="en-US" b="1" dirty="0">
                <a:solidFill>
                  <a:srgbClr val="0070C0"/>
                </a:solidFill>
              </a:rPr>
              <a:t>Relation operator</a:t>
            </a:r>
          </a:p>
          <a:p>
            <a:pPr lvl="1" fontAlgn="base"/>
            <a:r>
              <a:rPr lang="en-US" b="1" dirty="0">
                <a:solidFill>
                  <a:srgbClr val="0070C0"/>
                </a:solidFill>
              </a:rPr>
              <a:t>Assignment operator (Compound Assignments)</a:t>
            </a:r>
          </a:p>
          <a:p>
            <a:pPr lvl="1" fontAlgn="base"/>
            <a:r>
              <a:rPr lang="en-US" b="1" dirty="0">
                <a:solidFill>
                  <a:srgbClr val="0070C0"/>
                </a:solidFill>
              </a:rPr>
              <a:t>Unary operator</a:t>
            </a:r>
          </a:p>
          <a:p>
            <a:pPr lvl="1" fontAlgn="base"/>
            <a:r>
              <a:rPr lang="en-US" b="1" dirty="0">
                <a:solidFill>
                  <a:srgbClr val="0070C0"/>
                </a:solidFill>
              </a:rPr>
              <a:t>Logical operator</a:t>
            </a:r>
          </a:p>
          <a:p>
            <a:pPr lvl="1" fontAlgn="base"/>
            <a:r>
              <a:rPr lang="en-US" b="1" dirty="0">
                <a:solidFill>
                  <a:srgbClr val="0070C0"/>
                </a:solidFill>
              </a:rPr>
              <a:t>Bitwise operator </a:t>
            </a:r>
          </a:p>
          <a:p>
            <a:pPr lvl="1" algn="just"/>
            <a:endParaRPr lang="en-US" sz="2000" dirty="0"/>
          </a:p>
        </p:txBody>
      </p:sp>
    </p:spTree>
    <p:extLst>
      <p:ext uri="{BB962C8B-B14F-4D97-AF65-F5344CB8AC3E}">
        <p14:creationId xmlns:p14="http://schemas.microsoft.com/office/powerpoint/2010/main" val="188235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Arithmetic Operators</a:t>
            </a:r>
          </a:p>
        </p:txBody>
      </p:sp>
      <p:graphicFrame>
        <p:nvGraphicFramePr>
          <p:cNvPr id="6" name="Table 5"/>
          <p:cNvGraphicFramePr>
            <a:graphicFrameLocks noGrp="1"/>
          </p:cNvGraphicFramePr>
          <p:nvPr>
            <p:extLst>
              <p:ext uri="{D42A27DB-BD31-4B8C-83A1-F6EECF244321}">
                <p14:modId xmlns:p14="http://schemas.microsoft.com/office/powerpoint/2010/main" val="2122947582"/>
              </p:ext>
            </p:extLst>
          </p:nvPr>
        </p:nvGraphicFramePr>
        <p:xfrm>
          <a:off x="457200" y="1524000"/>
          <a:ext cx="8229600" cy="318516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algn="l" fontAlgn="t"/>
                      <a:r>
                        <a:rPr lang="en-US" sz="2400" dirty="0">
                          <a:solidFill>
                            <a:srgbClr val="000000"/>
                          </a:solidFill>
                          <a:effectLst/>
                          <a:latin typeface="times new roman"/>
                        </a:rPr>
                        <a:t>Operator</a:t>
                      </a:r>
                    </a:p>
                  </a:txBody>
                  <a:tcPr marL="114300" marR="114300" marT="114300" marB="114300">
                    <a:lnL w="9525" cap="flat" cmpd="sng" algn="ctr">
                      <a:solidFill>
                        <a:srgbClr val="20AFE9"/>
                      </a:solidFill>
                      <a:prstDash val="solid"/>
                      <a:round/>
                      <a:headEnd type="none" w="med" len="med"/>
                      <a:tailEnd type="none" w="med" len="med"/>
                    </a:lnL>
                    <a:lnR w="9525" cap="flat" cmpd="sng" algn="ctr">
                      <a:solidFill>
                        <a:srgbClr val="20AFE9"/>
                      </a:solidFill>
                      <a:prstDash val="solid"/>
                      <a:round/>
                      <a:headEnd type="none" w="med" len="med"/>
                      <a:tailEnd type="none" w="med" len="med"/>
                    </a:lnR>
                    <a:lnT w="9525" cap="flat" cmpd="sng" algn="ctr">
                      <a:solidFill>
                        <a:srgbClr val="20AF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Description</a:t>
                      </a:r>
                    </a:p>
                  </a:txBody>
                  <a:tcPr marL="114300" marR="114300" marT="114300" marB="114300">
                    <a:lnL w="9525" cap="flat" cmpd="sng" algn="ctr">
                      <a:solidFill>
                        <a:srgbClr val="20AFE9"/>
                      </a:solidFill>
                      <a:prstDash val="solid"/>
                      <a:round/>
                      <a:headEnd type="none" w="med" len="med"/>
                      <a:tailEnd type="none" w="med" len="med"/>
                    </a:lnL>
                    <a:lnR w="9525" cap="flat" cmpd="sng" algn="ctr">
                      <a:solidFill>
                        <a:srgbClr val="20AFE9"/>
                      </a:solidFill>
                      <a:prstDash val="solid"/>
                      <a:round/>
                      <a:headEnd type="none" w="med" len="med"/>
                      <a:tailEnd type="none" w="med" len="med"/>
                    </a:lnR>
                    <a:lnT w="9525" cap="flat" cmpd="sng" algn="ctr">
                      <a:solidFill>
                        <a:srgbClr val="20AF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Expression</a:t>
                      </a:r>
                    </a:p>
                  </a:txBody>
                  <a:tcPr marL="114300" marR="114300" marT="114300" marB="114300">
                    <a:lnL w="9525" cap="flat" cmpd="sng" algn="ctr">
                      <a:solidFill>
                        <a:srgbClr val="20AFE9"/>
                      </a:solidFill>
                      <a:prstDash val="solid"/>
                      <a:round/>
                      <a:headEnd type="none" w="med" len="med"/>
                      <a:tailEnd type="none" w="med" len="med"/>
                    </a:lnL>
                    <a:lnR w="9525" cap="flat" cmpd="sng" algn="ctr">
                      <a:solidFill>
                        <a:srgbClr val="20AFE9"/>
                      </a:solidFill>
                      <a:prstDash val="solid"/>
                      <a:round/>
                      <a:headEnd type="none" w="med" len="med"/>
                      <a:tailEnd type="none" w="med" len="med"/>
                    </a:lnR>
                    <a:lnT w="9525" cap="flat" cmpd="sng" algn="ctr">
                      <a:solidFill>
                        <a:srgbClr val="20AF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Translate to</a:t>
                      </a:r>
                    </a:p>
                  </a:txBody>
                  <a:tcPr marL="114300" marR="114300" marT="114300" marB="114300">
                    <a:lnL w="9525" cap="flat" cmpd="sng" algn="ctr">
                      <a:solidFill>
                        <a:srgbClr val="20AFE9"/>
                      </a:solidFill>
                      <a:prstDash val="solid"/>
                      <a:round/>
                      <a:headEnd type="none" w="med" len="med"/>
                      <a:tailEnd type="none" w="med" len="med"/>
                    </a:lnL>
                    <a:lnR w="9525" cap="flat" cmpd="sng" algn="ctr">
                      <a:solidFill>
                        <a:srgbClr val="20AFE9"/>
                      </a:solidFill>
                      <a:prstDash val="solid"/>
                      <a:round/>
                      <a:headEnd type="none" w="med" len="med"/>
                      <a:tailEnd type="none" w="med" len="med"/>
                    </a:lnR>
                    <a:lnT w="9525" cap="flat" cmpd="sng" algn="ctr">
                      <a:solidFill>
                        <a:srgbClr val="20AF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sz="24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Addition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a.plus(b)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sz="24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Subtraction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a.minus(b)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sz="24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Multiply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a.times(b)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just" fontAlgn="t"/>
                      <a:r>
                        <a:rPr lang="en-US" sz="24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Division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a.div(b)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just" fontAlgn="t"/>
                      <a:r>
                        <a:rPr lang="en-US" sz="24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Modulus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err="1">
                          <a:solidFill>
                            <a:srgbClr val="333333"/>
                          </a:solidFill>
                          <a:effectLst/>
                          <a:latin typeface="inter-regular"/>
                        </a:rPr>
                        <a:t>a.rem</a:t>
                      </a:r>
                      <a:r>
                        <a:rPr lang="en-US" sz="2400" dirty="0">
                          <a:solidFill>
                            <a:srgbClr val="333333"/>
                          </a:solidFill>
                          <a:effectLst/>
                          <a:latin typeface="inter-regular"/>
                        </a:rPr>
                        <a:t>(b)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519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Relational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8390284"/>
              </p:ext>
            </p:extLst>
          </p:nvPr>
        </p:nvGraphicFramePr>
        <p:xfrm>
          <a:off x="152400" y="1143000"/>
          <a:ext cx="8839200" cy="5265420"/>
        </p:xfrm>
        <a:graphic>
          <a:graphicData uri="http://schemas.openxmlformats.org/drawingml/2006/table">
            <a:tbl>
              <a:tblPr>
                <a:tableStyleId>{3C2FFA5D-87B4-456A-9821-1D502468CF0F}</a:tableStyleId>
              </a:tblPr>
              <a:tblGrid>
                <a:gridCol w="1550737">
                  <a:extLst>
                    <a:ext uri="{9D8B030D-6E8A-4147-A177-3AD203B41FA5}">
                      <a16:colId xmlns:a16="http://schemas.microsoft.com/office/drawing/2014/main" val="20000"/>
                    </a:ext>
                  </a:extLst>
                </a:gridCol>
                <a:gridCol w="2093495">
                  <a:extLst>
                    <a:ext uri="{9D8B030D-6E8A-4147-A177-3AD203B41FA5}">
                      <a16:colId xmlns:a16="http://schemas.microsoft.com/office/drawing/2014/main" val="20001"/>
                    </a:ext>
                  </a:extLst>
                </a:gridCol>
                <a:gridCol w="1537368">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464661">
                <a:tc>
                  <a:txBody>
                    <a:bodyPr/>
                    <a:lstStyle/>
                    <a:p>
                      <a:pPr algn="l" fontAlgn="base"/>
                      <a:r>
                        <a:rPr lang="en-US" sz="2400" dirty="0">
                          <a:effectLst/>
                        </a:rPr>
                        <a:t>Operators</a:t>
                      </a:r>
                      <a:endParaRPr lang="en-US" sz="2400" b="1" dirty="0">
                        <a:effectLst/>
                      </a:endParaRPr>
                    </a:p>
                  </a:txBody>
                  <a:tcPr marL="95250" marR="95250" marT="95250" marB="95250" anchor="ctr"/>
                </a:tc>
                <a:tc>
                  <a:txBody>
                    <a:bodyPr/>
                    <a:lstStyle/>
                    <a:p>
                      <a:pPr algn="l" fontAlgn="base"/>
                      <a:r>
                        <a:rPr lang="en-US" sz="2400" dirty="0">
                          <a:effectLst/>
                        </a:rPr>
                        <a:t>Meaning</a:t>
                      </a:r>
                      <a:endParaRPr lang="en-US" sz="2400" b="1" dirty="0">
                        <a:effectLst/>
                      </a:endParaRPr>
                    </a:p>
                  </a:txBody>
                  <a:tcPr marL="95250" marR="95250" marT="95250" marB="95250" anchor="ctr"/>
                </a:tc>
                <a:tc>
                  <a:txBody>
                    <a:bodyPr/>
                    <a:lstStyle/>
                    <a:p>
                      <a:pPr algn="l" fontAlgn="base"/>
                      <a:r>
                        <a:rPr lang="en-US" sz="2400">
                          <a:effectLst/>
                        </a:rPr>
                        <a:t>Expression</a:t>
                      </a:r>
                      <a:endParaRPr lang="en-US" sz="2400" b="1">
                        <a:effectLst/>
                      </a:endParaRPr>
                    </a:p>
                  </a:txBody>
                  <a:tcPr marL="95250" marR="95250" marT="95250" marB="95250" anchor="ctr"/>
                </a:tc>
                <a:tc>
                  <a:txBody>
                    <a:bodyPr/>
                    <a:lstStyle/>
                    <a:p>
                      <a:pPr algn="l" fontAlgn="base"/>
                      <a:r>
                        <a:rPr lang="en-US" sz="2400" dirty="0">
                          <a:effectLst/>
                        </a:rPr>
                        <a:t>Translate to</a:t>
                      </a:r>
                      <a:endParaRPr lang="en-US" sz="2400" b="1" dirty="0">
                        <a:effectLst/>
                      </a:endParaRPr>
                    </a:p>
                  </a:txBody>
                  <a:tcPr marL="95250" marR="95250" marT="95250" marB="95250" anchor="ctr"/>
                </a:tc>
                <a:extLst>
                  <a:ext uri="{0D108BD9-81ED-4DB2-BD59-A6C34878D82A}">
                    <a16:rowId xmlns:a16="http://schemas.microsoft.com/office/drawing/2014/main" val="10000"/>
                  </a:ext>
                </a:extLst>
              </a:tr>
              <a:tr h="0">
                <a:tc>
                  <a:txBody>
                    <a:bodyPr/>
                    <a:lstStyle/>
                    <a:p>
                      <a:pPr algn="l" fontAlgn="base"/>
                      <a:r>
                        <a:rPr lang="en-US" sz="2000" dirty="0">
                          <a:effectLst/>
                        </a:rPr>
                        <a:t>&gt;</a:t>
                      </a:r>
                      <a:endParaRPr lang="en-US" sz="2000" b="1" dirty="0">
                        <a:effectLst/>
                      </a:endParaRPr>
                    </a:p>
                  </a:txBody>
                  <a:tcPr marL="95250" marR="95250" marT="133350" marB="133350" anchor="ctr"/>
                </a:tc>
                <a:tc>
                  <a:txBody>
                    <a:bodyPr/>
                    <a:lstStyle/>
                    <a:p>
                      <a:pPr algn="l" fontAlgn="base"/>
                      <a:r>
                        <a:rPr lang="en-US" sz="2000">
                          <a:effectLst/>
                        </a:rPr>
                        <a:t>greater than</a:t>
                      </a:r>
                      <a:endParaRPr lang="en-US" sz="2000" b="1">
                        <a:effectLst/>
                      </a:endParaRPr>
                    </a:p>
                  </a:txBody>
                  <a:tcPr marL="95250" marR="95250" marT="133350" marB="133350" anchor="ctr"/>
                </a:tc>
                <a:tc>
                  <a:txBody>
                    <a:bodyPr/>
                    <a:lstStyle/>
                    <a:p>
                      <a:pPr algn="l" fontAlgn="base"/>
                      <a:r>
                        <a:rPr lang="en-US" sz="2000">
                          <a:effectLst/>
                        </a:rPr>
                        <a:t>a &gt; b</a:t>
                      </a:r>
                      <a:endParaRPr lang="en-US" sz="2000" b="1">
                        <a:effectLst/>
                      </a:endParaRPr>
                    </a:p>
                  </a:txBody>
                  <a:tcPr marL="95250" marR="95250" marT="133350" marB="133350" anchor="ctr"/>
                </a:tc>
                <a:tc>
                  <a:txBody>
                    <a:bodyPr/>
                    <a:lstStyle/>
                    <a:p>
                      <a:pPr algn="l" fontAlgn="base"/>
                      <a:r>
                        <a:rPr lang="en-US" sz="2000">
                          <a:effectLst/>
                        </a:rPr>
                        <a:t>a.compareTo(b) &gt; 0</a:t>
                      </a:r>
                      <a:endParaRPr lang="en-US" sz="2000" b="1">
                        <a:effectLst/>
                      </a:endParaRPr>
                    </a:p>
                  </a:txBody>
                  <a:tcPr marL="95250" marR="95250" marT="133350" marB="133350" anchor="ctr"/>
                </a:tc>
                <a:extLst>
                  <a:ext uri="{0D108BD9-81ED-4DB2-BD59-A6C34878D82A}">
                    <a16:rowId xmlns:a16="http://schemas.microsoft.com/office/drawing/2014/main" val="10001"/>
                  </a:ext>
                </a:extLst>
              </a:tr>
              <a:tr h="0">
                <a:tc>
                  <a:txBody>
                    <a:bodyPr/>
                    <a:lstStyle/>
                    <a:p>
                      <a:pPr algn="l" fontAlgn="base"/>
                      <a:r>
                        <a:rPr lang="en-US" sz="2000">
                          <a:effectLst/>
                        </a:rPr>
                        <a:t>&lt;</a:t>
                      </a:r>
                      <a:endParaRPr lang="en-US" sz="2000" b="1">
                        <a:effectLst/>
                      </a:endParaRPr>
                    </a:p>
                  </a:txBody>
                  <a:tcPr marL="95250" marR="95250" marT="133350" marB="133350" anchor="ctr"/>
                </a:tc>
                <a:tc>
                  <a:txBody>
                    <a:bodyPr/>
                    <a:lstStyle/>
                    <a:p>
                      <a:pPr algn="l" fontAlgn="base"/>
                      <a:r>
                        <a:rPr lang="en-US" sz="2000">
                          <a:effectLst/>
                        </a:rPr>
                        <a:t>less than</a:t>
                      </a:r>
                      <a:endParaRPr lang="en-US" sz="2000" b="1">
                        <a:effectLst/>
                      </a:endParaRPr>
                    </a:p>
                  </a:txBody>
                  <a:tcPr marL="95250" marR="95250" marT="133350" marB="133350" anchor="ctr"/>
                </a:tc>
                <a:tc>
                  <a:txBody>
                    <a:bodyPr/>
                    <a:lstStyle/>
                    <a:p>
                      <a:pPr algn="l" fontAlgn="base"/>
                      <a:r>
                        <a:rPr lang="en-US" sz="2000">
                          <a:effectLst/>
                        </a:rPr>
                        <a:t>a &lt; b</a:t>
                      </a:r>
                      <a:endParaRPr lang="en-US" sz="2000" b="1">
                        <a:effectLst/>
                      </a:endParaRPr>
                    </a:p>
                  </a:txBody>
                  <a:tcPr marL="95250" marR="95250" marT="133350" marB="133350" anchor="ctr"/>
                </a:tc>
                <a:tc>
                  <a:txBody>
                    <a:bodyPr/>
                    <a:lstStyle/>
                    <a:p>
                      <a:pPr algn="l" fontAlgn="base"/>
                      <a:r>
                        <a:rPr lang="en-US" sz="2000">
                          <a:effectLst/>
                        </a:rPr>
                        <a:t>a.compareTo(b) &lt; 0</a:t>
                      </a:r>
                      <a:endParaRPr lang="en-US" sz="2000" b="1">
                        <a:effectLst/>
                      </a:endParaRPr>
                    </a:p>
                  </a:txBody>
                  <a:tcPr marL="95250" marR="95250" marT="133350" marB="133350" anchor="ctr"/>
                </a:tc>
                <a:extLst>
                  <a:ext uri="{0D108BD9-81ED-4DB2-BD59-A6C34878D82A}">
                    <a16:rowId xmlns:a16="http://schemas.microsoft.com/office/drawing/2014/main" val="10002"/>
                  </a:ext>
                </a:extLst>
              </a:tr>
              <a:tr h="0">
                <a:tc>
                  <a:txBody>
                    <a:bodyPr/>
                    <a:lstStyle/>
                    <a:p>
                      <a:pPr algn="l" fontAlgn="base"/>
                      <a:r>
                        <a:rPr lang="en-US" sz="2000">
                          <a:effectLst/>
                        </a:rPr>
                        <a:t>&gt;=</a:t>
                      </a:r>
                      <a:endParaRPr lang="en-US" sz="2000" b="1">
                        <a:effectLst/>
                      </a:endParaRPr>
                    </a:p>
                  </a:txBody>
                  <a:tcPr marL="95250" marR="95250" marT="133350" marB="133350" anchor="ctr"/>
                </a:tc>
                <a:tc>
                  <a:txBody>
                    <a:bodyPr/>
                    <a:lstStyle/>
                    <a:p>
                      <a:pPr algn="l" fontAlgn="base"/>
                      <a:r>
                        <a:rPr lang="en-US" sz="2000">
                          <a:effectLst/>
                        </a:rPr>
                        <a:t>greater than or equal to</a:t>
                      </a:r>
                      <a:endParaRPr lang="en-US" sz="2000" b="1">
                        <a:effectLst/>
                      </a:endParaRPr>
                    </a:p>
                  </a:txBody>
                  <a:tcPr marL="95250" marR="95250" marT="133350" marB="133350" anchor="ctr"/>
                </a:tc>
                <a:tc>
                  <a:txBody>
                    <a:bodyPr/>
                    <a:lstStyle/>
                    <a:p>
                      <a:pPr algn="l" fontAlgn="base"/>
                      <a:r>
                        <a:rPr lang="en-US" sz="2000" dirty="0">
                          <a:effectLst/>
                        </a:rPr>
                        <a:t>a &gt;= b</a:t>
                      </a:r>
                      <a:endParaRPr lang="en-US" sz="2000" b="1" dirty="0">
                        <a:effectLst/>
                      </a:endParaRPr>
                    </a:p>
                  </a:txBody>
                  <a:tcPr marL="95250" marR="95250" marT="133350" marB="133350" anchor="ctr"/>
                </a:tc>
                <a:tc>
                  <a:txBody>
                    <a:bodyPr/>
                    <a:lstStyle/>
                    <a:p>
                      <a:pPr algn="l" fontAlgn="base"/>
                      <a:r>
                        <a:rPr lang="en-US" sz="2000">
                          <a:effectLst/>
                        </a:rPr>
                        <a:t>a.compareTo(b) &gt;= 0</a:t>
                      </a:r>
                      <a:endParaRPr lang="en-US" sz="2000" b="1">
                        <a:effectLst/>
                      </a:endParaRPr>
                    </a:p>
                  </a:txBody>
                  <a:tcPr marL="95250" marR="95250" marT="133350" marB="133350" anchor="ctr"/>
                </a:tc>
                <a:extLst>
                  <a:ext uri="{0D108BD9-81ED-4DB2-BD59-A6C34878D82A}">
                    <a16:rowId xmlns:a16="http://schemas.microsoft.com/office/drawing/2014/main" val="10003"/>
                  </a:ext>
                </a:extLst>
              </a:tr>
              <a:tr h="0">
                <a:tc>
                  <a:txBody>
                    <a:bodyPr/>
                    <a:lstStyle/>
                    <a:p>
                      <a:pPr algn="l" fontAlgn="base"/>
                      <a:r>
                        <a:rPr lang="en-US" sz="2000">
                          <a:effectLst/>
                        </a:rPr>
                        <a:t>&lt;=</a:t>
                      </a:r>
                      <a:endParaRPr lang="en-US" sz="2000" b="1">
                        <a:effectLst/>
                      </a:endParaRPr>
                    </a:p>
                  </a:txBody>
                  <a:tcPr marL="95250" marR="95250" marT="133350" marB="133350" anchor="ctr"/>
                </a:tc>
                <a:tc>
                  <a:txBody>
                    <a:bodyPr/>
                    <a:lstStyle/>
                    <a:p>
                      <a:pPr algn="l" fontAlgn="base"/>
                      <a:r>
                        <a:rPr lang="en-US" sz="2000">
                          <a:effectLst/>
                        </a:rPr>
                        <a:t>less than or equal to</a:t>
                      </a:r>
                      <a:endParaRPr lang="en-US" sz="2000" b="1">
                        <a:effectLst/>
                      </a:endParaRPr>
                    </a:p>
                  </a:txBody>
                  <a:tcPr marL="95250" marR="95250" marT="133350" marB="133350" anchor="ctr"/>
                </a:tc>
                <a:tc>
                  <a:txBody>
                    <a:bodyPr/>
                    <a:lstStyle/>
                    <a:p>
                      <a:pPr algn="l" fontAlgn="base"/>
                      <a:r>
                        <a:rPr lang="en-US" sz="2000" dirty="0">
                          <a:effectLst/>
                        </a:rPr>
                        <a:t>a &lt;= b</a:t>
                      </a:r>
                      <a:endParaRPr lang="en-US" sz="2000" b="1" dirty="0">
                        <a:effectLst/>
                      </a:endParaRPr>
                    </a:p>
                  </a:txBody>
                  <a:tcPr marL="95250" marR="95250" marT="133350" marB="133350" anchor="ctr"/>
                </a:tc>
                <a:tc>
                  <a:txBody>
                    <a:bodyPr/>
                    <a:lstStyle/>
                    <a:p>
                      <a:pPr algn="l" fontAlgn="base"/>
                      <a:r>
                        <a:rPr lang="en-US" sz="2000">
                          <a:effectLst/>
                        </a:rPr>
                        <a:t>a.compareTo(b) &lt;= 0</a:t>
                      </a:r>
                      <a:endParaRPr lang="en-US" sz="2000" b="1">
                        <a:effectLst/>
                      </a:endParaRPr>
                    </a:p>
                  </a:txBody>
                  <a:tcPr marL="95250" marR="95250" marT="133350" marB="133350" anchor="ctr"/>
                </a:tc>
                <a:extLst>
                  <a:ext uri="{0D108BD9-81ED-4DB2-BD59-A6C34878D82A}">
                    <a16:rowId xmlns:a16="http://schemas.microsoft.com/office/drawing/2014/main" val="10004"/>
                  </a:ext>
                </a:extLst>
              </a:tr>
              <a:tr h="0">
                <a:tc>
                  <a:txBody>
                    <a:bodyPr/>
                    <a:lstStyle/>
                    <a:p>
                      <a:pPr algn="l" fontAlgn="base"/>
                      <a:r>
                        <a:rPr lang="en-US" sz="2000">
                          <a:effectLst/>
                        </a:rPr>
                        <a:t>==</a:t>
                      </a:r>
                      <a:endParaRPr lang="en-US" sz="2000" b="1">
                        <a:effectLst/>
                      </a:endParaRPr>
                    </a:p>
                  </a:txBody>
                  <a:tcPr marL="95250" marR="95250" marT="133350" marB="133350" anchor="ctr"/>
                </a:tc>
                <a:tc>
                  <a:txBody>
                    <a:bodyPr/>
                    <a:lstStyle/>
                    <a:p>
                      <a:pPr algn="l" fontAlgn="base"/>
                      <a:r>
                        <a:rPr lang="en-US" sz="2000">
                          <a:effectLst/>
                        </a:rPr>
                        <a:t>is equal to</a:t>
                      </a:r>
                      <a:endParaRPr lang="en-US" sz="2000" b="1">
                        <a:effectLst/>
                      </a:endParaRPr>
                    </a:p>
                  </a:txBody>
                  <a:tcPr marL="95250" marR="95250" marT="133350" marB="133350" anchor="ctr"/>
                </a:tc>
                <a:tc>
                  <a:txBody>
                    <a:bodyPr/>
                    <a:lstStyle/>
                    <a:p>
                      <a:pPr algn="l" fontAlgn="base"/>
                      <a:r>
                        <a:rPr lang="en-US" sz="2000">
                          <a:effectLst/>
                        </a:rPr>
                        <a:t>a == b</a:t>
                      </a:r>
                      <a:endParaRPr lang="en-US" sz="2000" b="1">
                        <a:effectLst/>
                      </a:endParaRPr>
                    </a:p>
                  </a:txBody>
                  <a:tcPr marL="95250" marR="95250" marT="133350" marB="133350" anchor="ctr"/>
                </a:tc>
                <a:tc>
                  <a:txBody>
                    <a:bodyPr/>
                    <a:lstStyle/>
                    <a:p>
                      <a:pPr algn="l" fontAlgn="base"/>
                      <a:r>
                        <a:rPr lang="en-US" sz="2000" dirty="0" err="1">
                          <a:effectLst/>
                        </a:rPr>
                        <a:t>a?.equals</a:t>
                      </a:r>
                      <a:r>
                        <a:rPr lang="en-US" sz="2000" dirty="0">
                          <a:effectLst/>
                        </a:rPr>
                        <a:t>(b) ?: (b === null)</a:t>
                      </a:r>
                      <a:endParaRPr lang="en-US" sz="2000" b="1" dirty="0">
                        <a:effectLst/>
                      </a:endParaRPr>
                    </a:p>
                  </a:txBody>
                  <a:tcPr marL="95250" marR="95250" marT="133350" marB="133350" anchor="ctr"/>
                </a:tc>
                <a:extLst>
                  <a:ext uri="{0D108BD9-81ED-4DB2-BD59-A6C34878D82A}">
                    <a16:rowId xmlns:a16="http://schemas.microsoft.com/office/drawing/2014/main" val="10005"/>
                  </a:ext>
                </a:extLst>
              </a:tr>
              <a:tr h="0">
                <a:tc>
                  <a:txBody>
                    <a:bodyPr/>
                    <a:lstStyle/>
                    <a:p>
                      <a:pPr algn="l" fontAlgn="base"/>
                      <a:r>
                        <a:rPr lang="en-US" sz="2000">
                          <a:effectLst/>
                        </a:rPr>
                        <a:t>!=</a:t>
                      </a:r>
                      <a:endParaRPr lang="en-US" sz="2000" b="1">
                        <a:effectLst/>
                      </a:endParaRPr>
                    </a:p>
                  </a:txBody>
                  <a:tcPr marL="95250" marR="95250" marT="133350" marB="133350" anchor="ctr"/>
                </a:tc>
                <a:tc>
                  <a:txBody>
                    <a:bodyPr/>
                    <a:lstStyle/>
                    <a:p>
                      <a:pPr algn="l" fontAlgn="base"/>
                      <a:r>
                        <a:rPr lang="en-US" sz="2000">
                          <a:effectLst/>
                        </a:rPr>
                        <a:t>not equal to</a:t>
                      </a:r>
                      <a:endParaRPr lang="en-US" sz="2000" b="1">
                        <a:effectLst/>
                      </a:endParaRPr>
                    </a:p>
                  </a:txBody>
                  <a:tcPr marL="95250" marR="95250" marT="133350" marB="133350" anchor="ctr"/>
                </a:tc>
                <a:tc>
                  <a:txBody>
                    <a:bodyPr/>
                    <a:lstStyle/>
                    <a:p>
                      <a:pPr algn="l" fontAlgn="base"/>
                      <a:r>
                        <a:rPr lang="en-US" sz="2000" dirty="0">
                          <a:effectLst/>
                        </a:rPr>
                        <a:t>a != b</a:t>
                      </a:r>
                      <a:endParaRPr lang="en-US" sz="2000" b="1" dirty="0">
                        <a:effectLst/>
                      </a:endParaRPr>
                    </a:p>
                  </a:txBody>
                  <a:tcPr marL="95250" marR="95250" marT="133350" marB="133350" anchor="ctr"/>
                </a:tc>
                <a:tc>
                  <a:txBody>
                    <a:bodyPr/>
                    <a:lstStyle/>
                    <a:p>
                      <a:pPr algn="l" fontAlgn="base"/>
                      <a:r>
                        <a:rPr lang="en-US" sz="2000" dirty="0">
                          <a:effectLst/>
                        </a:rPr>
                        <a:t>!(</a:t>
                      </a:r>
                      <a:r>
                        <a:rPr lang="en-US" sz="2000" dirty="0" err="1">
                          <a:effectLst/>
                        </a:rPr>
                        <a:t>a?.equals</a:t>
                      </a:r>
                      <a:r>
                        <a:rPr lang="en-US" sz="2000" dirty="0">
                          <a:effectLst/>
                        </a:rPr>
                        <a:t>(b) ?: (b === null)) &gt; 0</a:t>
                      </a:r>
                      <a:endParaRPr lang="en-US" sz="2000" b="1" dirty="0">
                        <a:effectLst/>
                      </a:endParaRPr>
                    </a:p>
                  </a:txBody>
                  <a:tcPr marL="95250" marR="95250" marT="133350" marB="133350" anchor="ctr"/>
                </a:tc>
                <a:extLst>
                  <a:ext uri="{0D108BD9-81ED-4DB2-BD59-A6C34878D82A}">
                    <a16:rowId xmlns:a16="http://schemas.microsoft.com/office/drawing/2014/main" val="10006"/>
                  </a:ext>
                </a:extLst>
              </a:tr>
            </a:tbl>
          </a:graphicData>
        </a:graphic>
      </p:graphicFrame>
      <p:sp>
        <p:nvSpPr>
          <p:cNvPr id="5" name="Rectangle 4"/>
          <p:cNvSpPr/>
          <p:nvPr/>
        </p:nvSpPr>
        <p:spPr>
          <a:xfrm>
            <a:off x="304800" y="6073813"/>
            <a:ext cx="8001000" cy="584775"/>
          </a:xfrm>
          <a:prstGeom prst="rect">
            <a:avLst/>
          </a:prstGeom>
        </p:spPr>
        <p:txBody>
          <a:bodyPr wrap="square">
            <a:spAutoFit/>
          </a:bodyPr>
          <a:lstStyle/>
          <a:p>
            <a:r>
              <a:rPr lang="en-US" sz="3200" dirty="0"/>
              <a:t>Note: </a:t>
            </a:r>
            <a:r>
              <a:rPr lang="en-US" sz="3200" b="1" dirty="0">
                <a:solidFill>
                  <a:srgbClr val="FF0000"/>
                </a:solidFill>
              </a:rPr>
              <a:t>?</a:t>
            </a:r>
            <a:r>
              <a:rPr lang="en-US" sz="3200" dirty="0"/>
              <a:t> means it could be NULL possible</a:t>
            </a:r>
          </a:p>
        </p:txBody>
      </p:sp>
    </p:spTree>
    <p:extLst>
      <p:ext uri="{BB962C8B-B14F-4D97-AF65-F5344CB8AC3E}">
        <p14:creationId xmlns:p14="http://schemas.microsoft.com/office/powerpoint/2010/main" val="3536593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4951666"/>
              </p:ext>
            </p:extLst>
          </p:nvPr>
        </p:nvGraphicFramePr>
        <p:xfrm>
          <a:off x="304800" y="1600200"/>
          <a:ext cx="8686800" cy="4632960"/>
        </p:xfrm>
        <a:graphic>
          <a:graphicData uri="http://schemas.openxmlformats.org/drawingml/2006/table">
            <a:tbl>
              <a:tblPr>
                <a:tableStyleId>{69C7853C-536D-4A76-A0AE-DD22124D55A5}</a:tableStyleId>
              </a:tblPr>
              <a:tblGrid>
                <a:gridCol w="2091267">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4423833">
                  <a:extLst>
                    <a:ext uri="{9D8B030D-6E8A-4147-A177-3AD203B41FA5}">
                      <a16:colId xmlns:a16="http://schemas.microsoft.com/office/drawing/2014/main" val="20002"/>
                    </a:ext>
                  </a:extLst>
                </a:gridCol>
              </a:tblGrid>
              <a:tr h="0">
                <a:tc>
                  <a:txBody>
                    <a:bodyPr/>
                    <a:lstStyle/>
                    <a:p>
                      <a:pPr algn="l" fontAlgn="base"/>
                      <a:r>
                        <a:rPr lang="en-US" sz="3200" b="1" dirty="0">
                          <a:solidFill>
                            <a:srgbClr val="FF0000"/>
                          </a:solidFill>
                          <a:effectLst/>
                        </a:rPr>
                        <a:t>Operators</a:t>
                      </a:r>
                    </a:p>
                  </a:txBody>
                  <a:tcPr marL="95250" marR="95250" marT="95250" marB="95250" anchor="ctr"/>
                </a:tc>
                <a:tc>
                  <a:txBody>
                    <a:bodyPr/>
                    <a:lstStyle/>
                    <a:p>
                      <a:pPr algn="l" fontAlgn="base"/>
                      <a:r>
                        <a:rPr lang="en-US" sz="3200" b="1" dirty="0">
                          <a:solidFill>
                            <a:srgbClr val="FF0000"/>
                          </a:solidFill>
                          <a:effectLst/>
                        </a:rPr>
                        <a:t>Expression</a:t>
                      </a:r>
                    </a:p>
                  </a:txBody>
                  <a:tcPr marL="95250" marR="95250" marT="95250" marB="95250" anchor="ctr"/>
                </a:tc>
                <a:tc>
                  <a:txBody>
                    <a:bodyPr/>
                    <a:lstStyle/>
                    <a:p>
                      <a:pPr algn="l" fontAlgn="base"/>
                      <a:r>
                        <a:rPr lang="en-US" sz="3200" b="1" dirty="0">
                          <a:solidFill>
                            <a:srgbClr val="FF0000"/>
                          </a:solidFill>
                          <a:effectLst/>
                        </a:rPr>
                        <a:t>Translate to</a:t>
                      </a:r>
                    </a:p>
                  </a:txBody>
                  <a:tcPr marL="95250" marR="95250" marT="95250" marB="95250" anchor="ctr"/>
                </a:tc>
                <a:extLst>
                  <a:ext uri="{0D108BD9-81ED-4DB2-BD59-A6C34878D82A}">
                    <a16:rowId xmlns:a16="http://schemas.microsoft.com/office/drawing/2014/main" val="10000"/>
                  </a:ext>
                </a:extLst>
              </a:tr>
              <a:tr h="0">
                <a:tc>
                  <a:txBody>
                    <a:bodyPr/>
                    <a:lstStyle/>
                    <a:p>
                      <a:pPr algn="l" fontAlgn="base"/>
                      <a:r>
                        <a:rPr lang="en-US" sz="2800" b="1">
                          <a:effectLst/>
                        </a:rPr>
                        <a:t>+=</a:t>
                      </a:r>
                    </a:p>
                  </a:txBody>
                  <a:tcPr marL="95250" marR="95250" marT="133350" marB="133350" anchor="ctr"/>
                </a:tc>
                <a:tc>
                  <a:txBody>
                    <a:bodyPr/>
                    <a:lstStyle/>
                    <a:p>
                      <a:pPr algn="l" fontAlgn="base"/>
                      <a:r>
                        <a:rPr lang="en-US" sz="2800" b="1" dirty="0">
                          <a:effectLst/>
                        </a:rPr>
                        <a:t>a = a + b</a:t>
                      </a:r>
                    </a:p>
                  </a:txBody>
                  <a:tcPr marL="95250" marR="95250" marT="133350" marB="133350" anchor="ctr"/>
                </a:tc>
                <a:tc>
                  <a:txBody>
                    <a:bodyPr/>
                    <a:lstStyle/>
                    <a:p>
                      <a:pPr algn="l" fontAlgn="base"/>
                      <a:r>
                        <a:rPr lang="en-US" sz="2800" b="1">
                          <a:effectLst/>
                        </a:rPr>
                        <a:t>a.plusAssign(b) &gt; 0</a:t>
                      </a:r>
                    </a:p>
                  </a:txBody>
                  <a:tcPr marL="95250" marR="95250" marT="133350" marB="133350" anchor="ctr"/>
                </a:tc>
                <a:extLst>
                  <a:ext uri="{0D108BD9-81ED-4DB2-BD59-A6C34878D82A}">
                    <a16:rowId xmlns:a16="http://schemas.microsoft.com/office/drawing/2014/main" val="10001"/>
                  </a:ext>
                </a:extLst>
              </a:tr>
              <a:tr h="0">
                <a:tc>
                  <a:txBody>
                    <a:bodyPr/>
                    <a:lstStyle/>
                    <a:p>
                      <a:pPr algn="l" fontAlgn="base"/>
                      <a:r>
                        <a:rPr lang="en-US" sz="2800" b="1">
                          <a:effectLst/>
                        </a:rPr>
                        <a:t>-=</a:t>
                      </a:r>
                    </a:p>
                  </a:txBody>
                  <a:tcPr marL="95250" marR="95250" marT="133350" marB="133350" anchor="ctr"/>
                </a:tc>
                <a:tc>
                  <a:txBody>
                    <a:bodyPr/>
                    <a:lstStyle/>
                    <a:p>
                      <a:pPr algn="l" fontAlgn="base"/>
                      <a:r>
                        <a:rPr lang="en-US" sz="2800" b="1">
                          <a:effectLst/>
                        </a:rPr>
                        <a:t>a = a – b</a:t>
                      </a:r>
                    </a:p>
                  </a:txBody>
                  <a:tcPr marL="95250" marR="95250" marT="133350" marB="133350" anchor="ctr"/>
                </a:tc>
                <a:tc>
                  <a:txBody>
                    <a:bodyPr/>
                    <a:lstStyle/>
                    <a:p>
                      <a:pPr algn="l" fontAlgn="base"/>
                      <a:r>
                        <a:rPr lang="en-US" sz="2800" b="1">
                          <a:effectLst/>
                        </a:rPr>
                        <a:t>a.minusAssign(b) &lt; 0</a:t>
                      </a:r>
                    </a:p>
                  </a:txBody>
                  <a:tcPr marL="95250" marR="95250" marT="133350" marB="133350" anchor="ctr"/>
                </a:tc>
                <a:extLst>
                  <a:ext uri="{0D108BD9-81ED-4DB2-BD59-A6C34878D82A}">
                    <a16:rowId xmlns:a16="http://schemas.microsoft.com/office/drawing/2014/main" val="10002"/>
                  </a:ext>
                </a:extLst>
              </a:tr>
              <a:tr h="0">
                <a:tc>
                  <a:txBody>
                    <a:bodyPr/>
                    <a:lstStyle/>
                    <a:p>
                      <a:pPr algn="l" fontAlgn="base"/>
                      <a:r>
                        <a:rPr lang="en-US" sz="2800" b="1">
                          <a:effectLst/>
                        </a:rPr>
                        <a:t>*=</a:t>
                      </a:r>
                    </a:p>
                  </a:txBody>
                  <a:tcPr marL="95250" marR="95250" marT="133350" marB="133350" anchor="ctr"/>
                </a:tc>
                <a:tc>
                  <a:txBody>
                    <a:bodyPr/>
                    <a:lstStyle/>
                    <a:p>
                      <a:pPr algn="l" fontAlgn="base"/>
                      <a:r>
                        <a:rPr lang="en-US" sz="2800" b="1">
                          <a:effectLst/>
                        </a:rPr>
                        <a:t>a = a * b</a:t>
                      </a:r>
                    </a:p>
                  </a:txBody>
                  <a:tcPr marL="95250" marR="95250" marT="133350" marB="133350" anchor="ctr"/>
                </a:tc>
                <a:tc>
                  <a:txBody>
                    <a:bodyPr/>
                    <a:lstStyle/>
                    <a:p>
                      <a:pPr algn="l" fontAlgn="base"/>
                      <a:r>
                        <a:rPr lang="en-US" sz="2800" b="1">
                          <a:effectLst/>
                        </a:rPr>
                        <a:t>a.timesAssign(b)&gt;= 0</a:t>
                      </a:r>
                    </a:p>
                  </a:txBody>
                  <a:tcPr marL="95250" marR="95250" marT="133350" marB="133350" anchor="ctr"/>
                </a:tc>
                <a:extLst>
                  <a:ext uri="{0D108BD9-81ED-4DB2-BD59-A6C34878D82A}">
                    <a16:rowId xmlns:a16="http://schemas.microsoft.com/office/drawing/2014/main" val="10003"/>
                  </a:ext>
                </a:extLst>
              </a:tr>
              <a:tr h="0">
                <a:tc>
                  <a:txBody>
                    <a:bodyPr/>
                    <a:lstStyle/>
                    <a:p>
                      <a:pPr algn="l" fontAlgn="base"/>
                      <a:r>
                        <a:rPr lang="en-US" sz="2800" b="1">
                          <a:effectLst/>
                        </a:rPr>
                        <a:t>/=</a:t>
                      </a:r>
                    </a:p>
                  </a:txBody>
                  <a:tcPr marL="95250" marR="95250" marT="133350" marB="133350" anchor="ctr"/>
                </a:tc>
                <a:tc>
                  <a:txBody>
                    <a:bodyPr/>
                    <a:lstStyle/>
                    <a:p>
                      <a:pPr algn="l" fontAlgn="base"/>
                      <a:r>
                        <a:rPr lang="en-US" sz="2800" b="1">
                          <a:effectLst/>
                        </a:rPr>
                        <a:t>a = a / b</a:t>
                      </a:r>
                    </a:p>
                  </a:txBody>
                  <a:tcPr marL="95250" marR="95250" marT="133350" marB="133350" anchor="ctr"/>
                </a:tc>
                <a:tc>
                  <a:txBody>
                    <a:bodyPr/>
                    <a:lstStyle/>
                    <a:p>
                      <a:pPr algn="l" fontAlgn="base"/>
                      <a:r>
                        <a:rPr lang="en-US" sz="2800" b="1">
                          <a:effectLst/>
                        </a:rPr>
                        <a:t>a.divAssign(b) &lt;= 0</a:t>
                      </a:r>
                    </a:p>
                  </a:txBody>
                  <a:tcPr marL="95250" marR="95250" marT="133350" marB="133350" anchor="ctr"/>
                </a:tc>
                <a:extLst>
                  <a:ext uri="{0D108BD9-81ED-4DB2-BD59-A6C34878D82A}">
                    <a16:rowId xmlns:a16="http://schemas.microsoft.com/office/drawing/2014/main" val="10004"/>
                  </a:ext>
                </a:extLst>
              </a:tr>
              <a:tr h="0">
                <a:tc>
                  <a:txBody>
                    <a:bodyPr/>
                    <a:lstStyle/>
                    <a:p>
                      <a:pPr algn="l" fontAlgn="base"/>
                      <a:r>
                        <a:rPr lang="en-US" sz="2800" b="1">
                          <a:effectLst/>
                        </a:rPr>
                        <a:t>%=</a:t>
                      </a:r>
                    </a:p>
                  </a:txBody>
                  <a:tcPr marL="95250" marR="95250" marT="133350" marB="133350" anchor="ctr"/>
                </a:tc>
                <a:tc>
                  <a:txBody>
                    <a:bodyPr/>
                    <a:lstStyle/>
                    <a:p>
                      <a:pPr algn="l" fontAlgn="base"/>
                      <a:r>
                        <a:rPr lang="en-US" sz="2800" b="1" dirty="0">
                          <a:effectLst/>
                        </a:rPr>
                        <a:t>a = a % b</a:t>
                      </a:r>
                    </a:p>
                  </a:txBody>
                  <a:tcPr marL="95250" marR="95250" marT="133350" marB="133350" anchor="ctr"/>
                </a:tc>
                <a:tc>
                  <a:txBody>
                    <a:bodyPr/>
                    <a:lstStyle/>
                    <a:p>
                      <a:pPr algn="l" fontAlgn="base"/>
                      <a:r>
                        <a:rPr lang="en-US" sz="2800" b="1" dirty="0" err="1">
                          <a:effectLst/>
                        </a:rPr>
                        <a:t>a.remAssign</a:t>
                      </a:r>
                      <a:r>
                        <a:rPr lang="en-US" sz="2800" b="1" dirty="0">
                          <a:effectLst/>
                        </a:rPr>
                        <a:t>(b)</a:t>
                      </a:r>
                    </a:p>
                  </a:txBody>
                  <a:tcPr marL="95250" marR="95250" marT="133350" marB="13335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496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200" b="1" dirty="0">
                <a:solidFill>
                  <a:srgbClr val="FF0000"/>
                </a:solidFill>
              </a:rPr>
              <a:t>Features of Kotlin</a:t>
            </a:r>
          </a:p>
        </p:txBody>
      </p:sp>
      <p:sp>
        <p:nvSpPr>
          <p:cNvPr id="3" name="Content Placeholder 2"/>
          <p:cNvSpPr>
            <a:spLocks noGrp="1"/>
          </p:cNvSpPr>
          <p:nvPr>
            <p:ph idx="1"/>
          </p:nvPr>
        </p:nvSpPr>
        <p:spPr>
          <a:xfrm>
            <a:off x="228600" y="609600"/>
            <a:ext cx="8763000" cy="6096000"/>
          </a:xfrm>
        </p:spPr>
        <p:txBody>
          <a:bodyPr>
            <a:noAutofit/>
          </a:bodyPr>
          <a:lstStyle/>
          <a:p>
            <a:pPr algn="just"/>
            <a:r>
              <a:rPr lang="en-US" sz="2000" b="1" dirty="0"/>
              <a:t>Statically typed</a:t>
            </a:r>
            <a:r>
              <a:rPr lang="en-US" sz="2000" dirty="0"/>
              <a:t> – Statically typed is a programming language characteristic that means the type of every variable and expression is known at compile time. </a:t>
            </a:r>
            <a:endParaRPr lang="en-US" sz="2000" b="1" dirty="0"/>
          </a:p>
          <a:p>
            <a:pPr algn="just"/>
            <a:r>
              <a:rPr lang="en-US" sz="2000" b="1" dirty="0"/>
              <a:t>Concise: </a:t>
            </a:r>
            <a:r>
              <a:rPr lang="en-US" sz="2000" dirty="0"/>
              <a:t>Kotlin reduces writing the extra codes, it has less boilerplate code. </a:t>
            </a:r>
          </a:p>
          <a:p>
            <a:pPr algn="just"/>
            <a:r>
              <a:rPr lang="en-US" sz="2000" b="1" dirty="0"/>
              <a:t>Null safety: </a:t>
            </a:r>
            <a:r>
              <a:rPr lang="en-US" sz="2000" dirty="0"/>
              <a:t>Kotlin is null safety language. Kotlin aimed to eliminate the </a:t>
            </a:r>
            <a:r>
              <a:rPr lang="en-US" sz="2000" b="1" dirty="0" err="1"/>
              <a:t>NullPointerException</a:t>
            </a:r>
            <a:r>
              <a:rPr lang="en-US" sz="2000" b="1" dirty="0"/>
              <a:t> (null reference)</a:t>
            </a:r>
            <a:r>
              <a:rPr lang="en-US" sz="2000" dirty="0"/>
              <a:t> </a:t>
            </a:r>
          </a:p>
          <a:p>
            <a:pPr algn="just"/>
            <a:r>
              <a:rPr lang="en-US" sz="2000" b="1" dirty="0"/>
              <a:t>Interoperable: </a:t>
            </a:r>
            <a:r>
              <a:rPr lang="en-US" sz="2000" dirty="0"/>
              <a:t>Kotlin and java code are inter-accessible</a:t>
            </a:r>
          </a:p>
          <a:p>
            <a:pPr algn="just"/>
            <a:r>
              <a:rPr lang="en-US" sz="2000" b="1" dirty="0"/>
              <a:t>Type Inference</a:t>
            </a:r>
            <a:r>
              <a:rPr lang="en-US" sz="2000" dirty="0"/>
              <a:t>: Kotlin's compiler can automatically infer the type of a variable based on the assigned value, reducing the need for explicit type declarations</a:t>
            </a:r>
          </a:p>
          <a:p>
            <a:pPr algn="just"/>
            <a:r>
              <a:rPr lang="en-US" sz="2000" b="1" dirty="0"/>
              <a:t>Smart cast:</a:t>
            </a:r>
            <a:r>
              <a:rPr lang="en-US" sz="1200" dirty="0"/>
              <a:t> </a:t>
            </a:r>
            <a:r>
              <a:rPr lang="en-US" sz="2000" dirty="0"/>
              <a:t>Kotlin automatically casts variables to their correct types when it is safe to do so, simplifying type checks and casting operations. Kotlin has safe casting operator (as?) which returns ‘null’ if cast is not possible , this prevents run time exceptions</a:t>
            </a:r>
            <a:endParaRPr lang="en-US" sz="2000" b="1" dirty="0"/>
          </a:p>
          <a:p>
            <a:pPr algn="just"/>
            <a:r>
              <a:rPr lang="en-US" sz="2000" b="1" dirty="0"/>
              <a:t>Tool-friendly: </a:t>
            </a:r>
            <a:r>
              <a:rPr lang="en-US" sz="2000" dirty="0"/>
              <a:t>Kotlin programs are build using the command line as well as any of Java IDE</a:t>
            </a:r>
          </a:p>
          <a:p>
            <a:pPr algn="just"/>
            <a:r>
              <a:rPr lang="en-US" sz="2000" b="1" dirty="0"/>
              <a:t>Multiplatform Support</a:t>
            </a:r>
            <a:r>
              <a:rPr lang="en-US" sz="2000" dirty="0"/>
              <a:t>: Kotlin supports multiple platforms, including JVM, Android, JavaScript, and native platforms, allowing for cross-platform development.</a:t>
            </a:r>
          </a:p>
        </p:txBody>
      </p:sp>
    </p:spTree>
    <p:extLst>
      <p:ext uri="{BB962C8B-B14F-4D97-AF65-F5344CB8AC3E}">
        <p14:creationId xmlns:p14="http://schemas.microsoft.com/office/powerpoint/2010/main" val="307440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Unary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2426417"/>
              </p:ext>
            </p:extLst>
          </p:nvPr>
        </p:nvGraphicFramePr>
        <p:xfrm>
          <a:off x="228600" y="1676400"/>
          <a:ext cx="8610600" cy="3550920"/>
        </p:xfrm>
        <a:graphic>
          <a:graphicData uri="http://schemas.openxmlformats.org/drawingml/2006/table">
            <a:tbl>
              <a:tblPr>
                <a:tableStyleId>{35758FB7-9AC5-4552-8A53-C91805E547FA}</a:tableStyleId>
              </a:tblPr>
              <a:tblGrid>
                <a:gridCol w="1447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0">
                <a:tc>
                  <a:txBody>
                    <a:bodyPr/>
                    <a:lstStyle/>
                    <a:p>
                      <a:pPr algn="l" fontAlgn="t"/>
                      <a:r>
                        <a:rPr lang="en-US" sz="2400" b="1" dirty="0">
                          <a:effectLst/>
                        </a:rPr>
                        <a:t>Operator</a:t>
                      </a:r>
                      <a:endParaRPr lang="en-US" sz="2400" b="1" dirty="0">
                        <a:solidFill>
                          <a:srgbClr val="000000"/>
                        </a:solidFill>
                        <a:effectLst/>
                        <a:latin typeface="times new roman"/>
                      </a:endParaRPr>
                    </a:p>
                  </a:txBody>
                  <a:tcPr marL="114300" marR="114300" marT="114300" marB="114300"/>
                </a:tc>
                <a:tc>
                  <a:txBody>
                    <a:bodyPr/>
                    <a:lstStyle/>
                    <a:p>
                      <a:pPr algn="l" fontAlgn="t"/>
                      <a:r>
                        <a:rPr lang="en-US" sz="2400" b="1">
                          <a:effectLst/>
                        </a:rPr>
                        <a:t>Description</a:t>
                      </a:r>
                      <a:endParaRPr lang="en-US" sz="2400" b="1">
                        <a:solidFill>
                          <a:srgbClr val="000000"/>
                        </a:solidFill>
                        <a:effectLst/>
                        <a:latin typeface="times new roman"/>
                      </a:endParaRPr>
                    </a:p>
                  </a:txBody>
                  <a:tcPr marL="114300" marR="114300" marT="114300" marB="114300"/>
                </a:tc>
                <a:tc>
                  <a:txBody>
                    <a:bodyPr/>
                    <a:lstStyle/>
                    <a:p>
                      <a:pPr algn="l" fontAlgn="t"/>
                      <a:r>
                        <a:rPr lang="en-US" sz="2400" b="1">
                          <a:effectLst/>
                        </a:rPr>
                        <a:t>Expression</a:t>
                      </a:r>
                      <a:endParaRPr lang="en-US" sz="2400" b="1">
                        <a:solidFill>
                          <a:srgbClr val="000000"/>
                        </a:solidFill>
                        <a:effectLst/>
                        <a:latin typeface="times new roman"/>
                      </a:endParaRPr>
                    </a:p>
                  </a:txBody>
                  <a:tcPr marL="114300" marR="114300" marT="114300" marB="114300"/>
                </a:tc>
                <a:tc>
                  <a:txBody>
                    <a:bodyPr/>
                    <a:lstStyle/>
                    <a:p>
                      <a:pPr algn="l" fontAlgn="t"/>
                      <a:r>
                        <a:rPr lang="en-US" sz="2400" b="1" dirty="0">
                          <a:effectLst/>
                        </a:rPr>
                        <a:t>Convert to</a:t>
                      </a:r>
                      <a:endParaRPr lang="en-US" sz="2400" b="1" dirty="0">
                        <a:solidFill>
                          <a:srgbClr val="000000"/>
                        </a:solidFill>
                        <a:effectLst/>
                        <a:latin typeface="times new roman"/>
                      </a:endParaRPr>
                    </a:p>
                  </a:txBody>
                  <a:tcPr marL="114300" marR="114300" marT="114300" marB="114300"/>
                </a:tc>
                <a:extLst>
                  <a:ext uri="{0D108BD9-81ED-4DB2-BD59-A6C34878D82A}">
                    <a16:rowId xmlns:a16="http://schemas.microsoft.com/office/drawing/2014/main" val="10000"/>
                  </a:ext>
                </a:extLst>
              </a:tr>
              <a:tr h="0">
                <a:tc>
                  <a:txBody>
                    <a:bodyPr/>
                    <a:lstStyle/>
                    <a:p>
                      <a:pPr algn="just" fontAlgn="t"/>
                      <a:r>
                        <a:rPr lang="en-US" sz="2400">
                          <a:effectLst/>
                        </a:rPr>
                        <a:t>+</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unary plus</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a.unaryPlus()</a:t>
                      </a:r>
                      <a:endParaRPr lang="en-US" sz="2400">
                        <a:solidFill>
                          <a:srgbClr val="333333"/>
                        </a:solidFill>
                        <a:effectLst/>
                        <a:latin typeface="inter-regular"/>
                      </a:endParaRPr>
                    </a:p>
                  </a:txBody>
                  <a:tcPr marL="76200" marR="76200" marT="76200" marB="76200"/>
                </a:tc>
                <a:extLst>
                  <a:ext uri="{0D108BD9-81ED-4DB2-BD59-A6C34878D82A}">
                    <a16:rowId xmlns:a16="http://schemas.microsoft.com/office/drawing/2014/main" val="10001"/>
                  </a:ext>
                </a:extLst>
              </a:tr>
              <a:tr h="0">
                <a:tc>
                  <a:txBody>
                    <a:bodyPr/>
                    <a:lstStyle/>
                    <a:p>
                      <a:pPr algn="just" fontAlgn="t"/>
                      <a:r>
                        <a:rPr lang="en-US" sz="2400">
                          <a:effectLst/>
                        </a:rPr>
                        <a:t>-</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unary minus</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a.unaryMinus()</a:t>
                      </a:r>
                      <a:endParaRPr lang="en-US" sz="2400">
                        <a:solidFill>
                          <a:srgbClr val="333333"/>
                        </a:solidFill>
                        <a:effectLst/>
                        <a:latin typeface="inter-regular"/>
                      </a:endParaRPr>
                    </a:p>
                  </a:txBody>
                  <a:tcPr marL="76200" marR="76200" marT="76200" marB="76200"/>
                </a:tc>
                <a:extLst>
                  <a:ext uri="{0D108BD9-81ED-4DB2-BD59-A6C34878D82A}">
                    <a16:rowId xmlns:a16="http://schemas.microsoft.com/office/drawing/2014/main" val="10002"/>
                  </a:ext>
                </a:extLst>
              </a:tr>
              <a:tr h="0">
                <a:tc>
                  <a:txBody>
                    <a:bodyPr/>
                    <a:lstStyle/>
                    <a:p>
                      <a:pPr algn="just" fontAlgn="t"/>
                      <a:r>
                        <a:rPr lang="en-US" sz="2400">
                          <a:effectLst/>
                        </a:rPr>
                        <a:t>++</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increment by 1</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a.inc()</a:t>
                      </a:r>
                      <a:endParaRPr lang="en-US" sz="2400">
                        <a:solidFill>
                          <a:srgbClr val="333333"/>
                        </a:solidFill>
                        <a:effectLst/>
                        <a:latin typeface="inter-regular"/>
                      </a:endParaRPr>
                    </a:p>
                  </a:txBody>
                  <a:tcPr marL="76200" marR="76200" marT="76200" marB="76200"/>
                </a:tc>
                <a:extLst>
                  <a:ext uri="{0D108BD9-81ED-4DB2-BD59-A6C34878D82A}">
                    <a16:rowId xmlns:a16="http://schemas.microsoft.com/office/drawing/2014/main" val="10003"/>
                  </a:ext>
                </a:extLst>
              </a:tr>
              <a:tr h="0">
                <a:tc>
                  <a:txBody>
                    <a:bodyPr/>
                    <a:lstStyle/>
                    <a:p>
                      <a:pPr algn="just" fontAlgn="t"/>
                      <a:r>
                        <a:rPr lang="en-US" sz="2400">
                          <a:effectLst/>
                        </a:rPr>
                        <a:t>--</a:t>
                      </a:r>
                      <a:endParaRPr lang="en-US" sz="2400">
                        <a:solidFill>
                          <a:srgbClr val="333333"/>
                        </a:solidFill>
                        <a:effectLst/>
                        <a:latin typeface="inter-regular"/>
                      </a:endParaRPr>
                    </a:p>
                  </a:txBody>
                  <a:tcPr marL="76200" marR="76200" marT="76200" marB="76200"/>
                </a:tc>
                <a:tc>
                  <a:txBody>
                    <a:bodyPr/>
                    <a:lstStyle/>
                    <a:p>
                      <a:pPr algn="just" fontAlgn="t"/>
                      <a:r>
                        <a:rPr lang="en-US" sz="2400" dirty="0">
                          <a:effectLst/>
                        </a:rPr>
                        <a:t>decrement by 1</a:t>
                      </a:r>
                      <a:endParaRPr lang="en-US" sz="2400" dirty="0">
                        <a:solidFill>
                          <a:srgbClr val="333333"/>
                        </a:solidFill>
                        <a:effectLst/>
                        <a:latin typeface="inter-regular"/>
                      </a:endParaRPr>
                    </a:p>
                  </a:txBody>
                  <a:tcPr marL="76200" marR="76200" marT="76200" marB="76200"/>
                </a:tc>
                <a:tc>
                  <a:txBody>
                    <a:bodyPr/>
                    <a:lstStyle/>
                    <a:p>
                      <a:pPr algn="just" fontAlgn="t"/>
                      <a:r>
                        <a:rPr lang="en-US" sz="2400">
                          <a:effectLst/>
                        </a:rPr>
                        <a:t>--a</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a.dec()</a:t>
                      </a:r>
                      <a:endParaRPr lang="en-US" sz="2400">
                        <a:solidFill>
                          <a:srgbClr val="333333"/>
                        </a:solidFill>
                        <a:effectLst/>
                        <a:latin typeface="inter-regular"/>
                      </a:endParaRPr>
                    </a:p>
                  </a:txBody>
                  <a:tcPr marL="76200" marR="76200" marT="76200" marB="76200"/>
                </a:tc>
                <a:extLst>
                  <a:ext uri="{0D108BD9-81ED-4DB2-BD59-A6C34878D82A}">
                    <a16:rowId xmlns:a16="http://schemas.microsoft.com/office/drawing/2014/main" val="10004"/>
                  </a:ext>
                </a:extLst>
              </a:tr>
              <a:tr h="0">
                <a:tc>
                  <a:txBody>
                    <a:bodyPr/>
                    <a:lstStyle/>
                    <a:p>
                      <a:pPr algn="just" fontAlgn="t"/>
                      <a:r>
                        <a:rPr lang="en-US" sz="2400">
                          <a:effectLst/>
                        </a:rPr>
                        <a:t>!</a:t>
                      </a:r>
                      <a:endParaRPr lang="en-US" sz="2400">
                        <a:solidFill>
                          <a:srgbClr val="333333"/>
                        </a:solidFill>
                        <a:effectLst/>
                        <a:latin typeface="inter-regular"/>
                      </a:endParaRPr>
                    </a:p>
                  </a:txBody>
                  <a:tcPr marL="76200" marR="76200" marT="76200" marB="76200"/>
                </a:tc>
                <a:tc>
                  <a:txBody>
                    <a:bodyPr/>
                    <a:lstStyle/>
                    <a:p>
                      <a:pPr algn="just" fontAlgn="t"/>
                      <a:r>
                        <a:rPr lang="en-US" sz="2400">
                          <a:effectLst/>
                        </a:rPr>
                        <a:t>not</a:t>
                      </a:r>
                      <a:endParaRPr lang="en-US" sz="2400">
                        <a:solidFill>
                          <a:srgbClr val="333333"/>
                        </a:solidFill>
                        <a:effectLst/>
                        <a:latin typeface="inter-regular"/>
                      </a:endParaRPr>
                    </a:p>
                  </a:txBody>
                  <a:tcPr marL="76200" marR="76200" marT="76200" marB="76200"/>
                </a:tc>
                <a:tc>
                  <a:txBody>
                    <a:bodyPr/>
                    <a:lstStyle/>
                    <a:p>
                      <a:pPr algn="just" fontAlgn="t"/>
                      <a:r>
                        <a:rPr lang="en-US" sz="2400" dirty="0">
                          <a:effectLst/>
                        </a:rPr>
                        <a:t>!a</a:t>
                      </a:r>
                      <a:endParaRPr lang="en-US" sz="2400" dirty="0">
                        <a:solidFill>
                          <a:srgbClr val="333333"/>
                        </a:solidFill>
                        <a:effectLst/>
                        <a:latin typeface="inter-regular"/>
                      </a:endParaRPr>
                    </a:p>
                  </a:txBody>
                  <a:tcPr marL="76200" marR="76200" marT="76200" marB="76200"/>
                </a:tc>
                <a:tc>
                  <a:txBody>
                    <a:bodyPr/>
                    <a:lstStyle/>
                    <a:p>
                      <a:pPr algn="just" fontAlgn="t"/>
                      <a:r>
                        <a:rPr lang="en-US" sz="2400" dirty="0" err="1">
                          <a:effectLst/>
                        </a:rPr>
                        <a:t>a.not</a:t>
                      </a:r>
                      <a:r>
                        <a:rPr lang="en-US" sz="2400" dirty="0">
                          <a:effectLst/>
                        </a:rPr>
                        <a:t>()</a:t>
                      </a:r>
                      <a:endParaRPr lang="en-US" sz="2400" dirty="0">
                        <a:solidFill>
                          <a:srgbClr val="333333"/>
                        </a:solidFill>
                        <a:effectLst/>
                        <a:latin typeface="inter-regular"/>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3050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5690926"/>
              </p:ext>
            </p:extLst>
          </p:nvPr>
        </p:nvGraphicFramePr>
        <p:xfrm>
          <a:off x="533400" y="1593623"/>
          <a:ext cx="8153400" cy="4619595"/>
        </p:xfrm>
        <a:graphic>
          <a:graphicData uri="http://schemas.openxmlformats.org/drawingml/2006/table">
            <a:tbl>
              <a:tblPr>
                <a:tableStyleId>{08FB837D-C827-4EFA-A057-4D05807E0F7C}</a:tableStyleId>
              </a:tblPr>
              <a:tblGrid>
                <a:gridCol w="1371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25258">
                <a:tc>
                  <a:txBody>
                    <a:bodyPr/>
                    <a:lstStyle/>
                    <a:p>
                      <a:pPr algn="l" fontAlgn="t"/>
                      <a:r>
                        <a:rPr lang="en-US" sz="2400" b="1" dirty="0">
                          <a:effectLst/>
                        </a:rPr>
                        <a:t>Operator</a:t>
                      </a:r>
                    </a:p>
                  </a:txBody>
                  <a:tcPr marL="75939" marR="75939" marT="75939" marB="75939"/>
                </a:tc>
                <a:tc>
                  <a:txBody>
                    <a:bodyPr/>
                    <a:lstStyle/>
                    <a:p>
                      <a:pPr algn="l" fontAlgn="t"/>
                      <a:r>
                        <a:rPr lang="en-US" sz="2400" b="1">
                          <a:effectLst/>
                        </a:rPr>
                        <a:t>Name</a:t>
                      </a:r>
                    </a:p>
                  </a:txBody>
                  <a:tcPr marL="75939" marR="75939" marT="75939" marB="75939"/>
                </a:tc>
                <a:tc>
                  <a:txBody>
                    <a:bodyPr/>
                    <a:lstStyle/>
                    <a:p>
                      <a:pPr algn="l" fontAlgn="t"/>
                      <a:r>
                        <a:rPr lang="en-US" sz="2400" b="1" dirty="0">
                          <a:effectLst/>
                        </a:rPr>
                        <a:t>Description</a:t>
                      </a:r>
                    </a:p>
                  </a:txBody>
                  <a:tcPr marL="75939" marR="75939" marT="75939" marB="75939"/>
                </a:tc>
                <a:tc>
                  <a:txBody>
                    <a:bodyPr/>
                    <a:lstStyle/>
                    <a:p>
                      <a:pPr algn="l" fontAlgn="t"/>
                      <a:r>
                        <a:rPr lang="en-US" sz="2400" b="1" dirty="0">
                          <a:effectLst/>
                        </a:rPr>
                        <a:t>Example</a:t>
                      </a:r>
                    </a:p>
                  </a:txBody>
                  <a:tcPr marL="75939" marR="75939" marT="75939" marB="75939"/>
                </a:tc>
                <a:extLst>
                  <a:ext uri="{0D108BD9-81ED-4DB2-BD59-A6C34878D82A}">
                    <a16:rowId xmlns:a16="http://schemas.microsoft.com/office/drawing/2014/main" val="10000"/>
                  </a:ext>
                </a:extLst>
              </a:tr>
              <a:tr h="972019">
                <a:tc>
                  <a:txBody>
                    <a:bodyPr/>
                    <a:lstStyle/>
                    <a:p>
                      <a:pPr fontAlgn="t"/>
                      <a:r>
                        <a:rPr lang="en-US" sz="2400">
                          <a:effectLst/>
                        </a:rPr>
                        <a:t>&amp;&amp;</a:t>
                      </a:r>
                    </a:p>
                  </a:txBody>
                  <a:tcPr marL="75939" marR="75939" marT="75939" marB="75939"/>
                </a:tc>
                <a:tc>
                  <a:txBody>
                    <a:bodyPr/>
                    <a:lstStyle/>
                    <a:p>
                      <a:pPr fontAlgn="t"/>
                      <a:r>
                        <a:rPr lang="en-US" sz="2400">
                          <a:effectLst/>
                        </a:rPr>
                        <a:t>Logical and</a:t>
                      </a:r>
                    </a:p>
                  </a:txBody>
                  <a:tcPr marL="75939" marR="75939" marT="75939" marB="75939"/>
                </a:tc>
                <a:tc>
                  <a:txBody>
                    <a:bodyPr/>
                    <a:lstStyle/>
                    <a:p>
                      <a:pPr fontAlgn="t"/>
                      <a:r>
                        <a:rPr lang="en-US" sz="2400">
                          <a:effectLst/>
                        </a:rPr>
                        <a:t>Returns true if both operands are true</a:t>
                      </a:r>
                    </a:p>
                  </a:txBody>
                  <a:tcPr marL="75939" marR="75939" marT="75939" marB="75939"/>
                </a:tc>
                <a:tc>
                  <a:txBody>
                    <a:bodyPr/>
                    <a:lstStyle/>
                    <a:p>
                      <a:pPr fontAlgn="t"/>
                      <a:r>
                        <a:rPr lang="en-US" sz="2400">
                          <a:effectLst/>
                        </a:rPr>
                        <a:t>x &amp;&amp; y</a:t>
                      </a:r>
                    </a:p>
                  </a:txBody>
                  <a:tcPr marL="75939" marR="75939" marT="75939" marB="75939"/>
                </a:tc>
                <a:extLst>
                  <a:ext uri="{0D108BD9-81ED-4DB2-BD59-A6C34878D82A}">
                    <a16:rowId xmlns:a16="http://schemas.microsoft.com/office/drawing/2014/main" val="10001"/>
                  </a:ext>
                </a:extLst>
              </a:tr>
              <a:tr h="1245399">
                <a:tc>
                  <a:txBody>
                    <a:bodyPr/>
                    <a:lstStyle/>
                    <a:p>
                      <a:pPr fontAlgn="t"/>
                      <a:r>
                        <a:rPr lang="en-US" sz="2400" dirty="0">
                          <a:effectLst/>
                        </a:rPr>
                        <a:t>||</a:t>
                      </a:r>
                    </a:p>
                  </a:txBody>
                  <a:tcPr marL="75939" marR="75939" marT="75939" marB="75939"/>
                </a:tc>
                <a:tc>
                  <a:txBody>
                    <a:bodyPr/>
                    <a:lstStyle/>
                    <a:p>
                      <a:pPr fontAlgn="t"/>
                      <a:r>
                        <a:rPr lang="en-US" sz="2400" dirty="0">
                          <a:effectLst/>
                        </a:rPr>
                        <a:t>Logical or</a:t>
                      </a:r>
                    </a:p>
                  </a:txBody>
                  <a:tcPr marL="75939" marR="75939" marT="75939" marB="75939"/>
                </a:tc>
                <a:tc>
                  <a:txBody>
                    <a:bodyPr/>
                    <a:lstStyle/>
                    <a:p>
                      <a:pPr fontAlgn="t"/>
                      <a:r>
                        <a:rPr lang="en-US" sz="2400">
                          <a:effectLst/>
                        </a:rPr>
                        <a:t>Returns true if either of the operands is true</a:t>
                      </a:r>
                    </a:p>
                  </a:txBody>
                  <a:tcPr marL="75939" marR="75939" marT="75939" marB="75939"/>
                </a:tc>
                <a:tc>
                  <a:txBody>
                    <a:bodyPr/>
                    <a:lstStyle/>
                    <a:p>
                      <a:pPr fontAlgn="t"/>
                      <a:r>
                        <a:rPr lang="en-US" sz="2400">
                          <a:effectLst/>
                        </a:rPr>
                        <a:t>x || y</a:t>
                      </a:r>
                    </a:p>
                  </a:txBody>
                  <a:tcPr marL="75939" marR="75939" marT="75939" marB="75939"/>
                </a:tc>
                <a:extLst>
                  <a:ext uri="{0D108BD9-81ED-4DB2-BD59-A6C34878D82A}">
                    <a16:rowId xmlns:a16="http://schemas.microsoft.com/office/drawing/2014/main" val="10002"/>
                  </a:ext>
                </a:extLst>
              </a:tr>
              <a:tr h="1518779">
                <a:tc>
                  <a:txBody>
                    <a:bodyPr/>
                    <a:lstStyle/>
                    <a:p>
                      <a:pPr fontAlgn="t"/>
                      <a:r>
                        <a:rPr lang="en-US" sz="2400">
                          <a:effectLst/>
                        </a:rPr>
                        <a:t>!</a:t>
                      </a:r>
                    </a:p>
                  </a:txBody>
                  <a:tcPr marL="75939" marR="75939" marT="75939" marB="75939"/>
                </a:tc>
                <a:tc>
                  <a:txBody>
                    <a:bodyPr/>
                    <a:lstStyle/>
                    <a:p>
                      <a:pPr fontAlgn="t"/>
                      <a:r>
                        <a:rPr lang="en-US" sz="2400">
                          <a:effectLst/>
                        </a:rPr>
                        <a:t>Logical not</a:t>
                      </a:r>
                    </a:p>
                  </a:txBody>
                  <a:tcPr marL="75939" marR="75939" marT="75939" marB="75939"/>
                </a:tc>
                <a:tc>
                  <a:txBody>
                    <a:bodyPr/>
                    <a:lstStyle/>
                    <a:p>
                      <a:pPr fontAlgn="t"/>
                      <a:r>
                        <a:rPr lang="en-US" sz="2400" dirty="0">
                          <a:effectLst/>
                        </a:rPr>
                        <a:t>Reverse the result, returns false if the operand is true</a:t>
                      </a:r>
                    </a:p>
                  </a:txBody>
                  <a:tcPr marL="75939" marR="75939" marT="75939" marB="75939"/>
                </a:tc>
                <a:tc>
                  <a:txBody>
                    <a:bodyPr/>
                    <a:lstStyle/>
                    <a:p>
                      <a:pPr fontAlgn="t"/>
                      <a:r>
                        <a:rPr lang="en-US" sz="2400" dirty="0">
                          <a:effectLst/>
                        </a:rPr>
                        <a:t>!x</a:t>
                      </a:r>
                    </a:p>
                  </a:txBody>
                  <a:tcPr marL="75939" marR="75939" marT="75939" marB="759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3432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Bitwise Operators</a:t>
            </a:r>
          </a:p>
        </p:txBody>
      </p:sp>
      <p:graphicFrame>
        <p:nvGraphicFramePr>
          <p:cNvPr id="4" name="Table 3"/>
          <p:cNvGraphicFramePr>
            <a:graphicFrameLocks noGrp="1"/>
          </p:cNvGraphicFramePr>
          <p:nvPr>
            <p:extLst>
              <p:ext uri="{D42A27DB-BD31-4B8C-83A1-F6EECF244321}">
                <p14:modId xmlns:p14="http://schemas.microsoft.com/office/powerpoint/2010/main" val="89223934"/>
              </p:ext>
            </p:extLst>
          </p:nvPr>
        </p:nvGraphicFramePr>
        <p:xfrm>
          <a:off x="533400" y="1143000"/>
          <a:ext cx="8458200" cy="5151120"/>
        </p:xfrm>
        <a:graphic>
          <a:graphicData uri="http://schemas.openxmlformats.org/drawingml/2006/table">
            <a:tbl>
              <a:tblPr>
                <a:tableStyleId>{775DCB02-9BB8-47FD-8907-85C794F793BA}</a:tableStyleId>
              </a:tblPr>
              <a:tblGrid>
                <a:gridCol w="2114550">
                  <a:extLst>
                    <a:ext uri="{9D8B030D-6E8A-4147-A177-3AD203B41FA5}">
                      <a16:colId xmlns:a16="http://schemas.microsoft.com/office/drawing/2014/main" val="20000"/>
                    </a:ext>
                  </a:extLst>
                </a:gridCol>
                <a:gridCol w="3281198">
                  <a:extLst>
                    <a:ext uri="{9D8B030D-6E8A-4147-A177-3AD203B41FA5}">
                      <a16:colId xmlns:a16="http://schemas.microsoft.com/office/drawing/2014/main" val="20001"/>
                    </a:ext>
                  </a:extLst>
                </a:gridCol>
                <a:gridCol w="3062452">
                  <a:extLst>
                    <a:ext uri="{9D8B030D-6E8A-4147-A177-3AD203B41FA5}">
                      <a16:colId xmlns:a16="http://schemas.microsoft.com/office/drawing/2014/main" val="20002"/>
                    </a:ext>
                  </a:extLst>
                </a:gridCol>
              </a:tblGrid>
              <a:tr h="0">
                <a:tc>
                  <a:txBody>
                    <a:bodyPr/>
                    <a:lstStyle/>
                    <a:p>
                      <a:pPr algn="l" fontAlgn="t"/>
                      <a:r>
                        <a:rPr lang="en-US" sz="2800" b="1" dirty="0">
                          <a:solidFill>
                            <a:srgbClr val="FF0000"/>
                          </a:solidFill>
                          <a:effectLst/>
                        </a:rPr>
                        <a:t>Function</a:t>
                      </a:r>
                    </a:p>
                  </a:txBody>
                  <a:tcPr marL="76200" marR="76200" marT="76200" marB="76200"/>
                </a:tc>
                <a:tc>
                  <a:txBody>
                    <a:bodyPr/>
                    <a:lstStyle/>
                    <a:p>
                      <a:pPr algn="l" fontAlgn="t"/>
                      <a:r>
                        <a:rPr lang="en-US" sz="2800" b="1">
                          <a:solidFill>
                            <a:srgbClr val="FF0000"/>
                          </a:solidFill>
                          <a:effectLst/>
                        </a:rPr>
                        <a:t>Description</a:t>
                      </a:r>
                    </a:p>
                  </a:txBody>
                  <a:tcPr marL="76200" marR="76200" marT="76200" marB="76200"/>
                </a:tc>
                <a:tc>
                  <a:txBody>
                    <a:bodyPr/>
                    <a:lstStyle/>
                    <a:p>
                      <a:pPr algn="l" fontAlgn="t"/>
                      <a:r>
                        <a:rPr lang="en-US" sz="2800" b="1" dirty="0">
                          <a:solidFill>
                            <a:srgbClr val="FF0000"/>
                          </a:solidFill>
                          <a:effectLst/>
                        </a:rPr>
                        <a:t>Example</a:t>
                      </a:r>
                    </a:p>
                  </a:txBody>
                  <a:tcPr marL="76200" marR="76200" marT="76200" marB="76200"/>
                </a:tc>
                <a:extLst>
                  <a:ext uri="{0D108BD9-81ED-4DB2-BD59-A6C34878D82A}">
                    <a16:rowId xmlns:a16="http://schemas.microsoft.com/office/drawing/2014/main" val="10000"/>
                  </a:ext>
                </a:extLst>
              </a:tr>
              <a:tr h="0">
                <a:tc>
                  <a:txBody>
                    <a:bodyPr/>
                    <a:lstStyle/>
                    <a:p>
                      <a:pPr fontAlgn="t"/>
                      <a:r>
                        <a:rPr lang="en-US" sz="2800">
                          <a:effectLst/>
                        </a:rPr>
                        <a:t>shl (bits)</a:t>
                      </a:r>
                    </a:p>
                  </a:txBody>
                  <a:tcPr marL="76200" marR="76200" marT="76200" marB="76200"/>
                </a:tc>
                <a:tc>
                  <a:txBody>
                    <a:bodyPr/>
                    <a:lstStyle/>
                    <a:p>
                      <a:pPr fontAlgn="t"/>
                      <a:r>
                        <a:rPr lang="en-US" sz="2800" dirty="0">
                          <a:effectLst/>
                        </a:rPr>
                        <a:t>signed shift left</a:t>
                      </a:r>
                    </a:p>
                  </a:txBody>
                  <a:tcPr marL="76200" marR="76200" marT="76200" marB="76200"/>
                </a:tc>
                <a:tc>
                  <a:txBody>
                    <a:bodyPr/>
                    <a:lstStyle/>
                    <a:p>
                      <a:pPr fontAlgn="t"/>
                      <a:r>
                        <a:rPr lang="en-US" sz="2800">
                          <a:effectLst/>
                        </a:rPr>
                        <a:t>x.shl(y)</a:t>
                      </a:r>
                    </a:p>
                  </a:txBody>
                  <a:tcPr marL="76200" marR="76200" marT="76200" marB="76200"/>
                </a:tc>
                <a:extLst>
                  <a:ext uri="{0D108BD9-81ED-4DB2-BD59-A6C34878D82A}">
                    <a16:rowId xmlns:a16="http://schemas.microsoft.com/office/drawing/2014/main" val="10001"/>
                  </a:ext>
                </a:extLst>
              </a:tr>
              <a:tr h="0">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0002"/>
                  </a:ext>
                </a:extLst>
              </a:tr>
              <a:tr h="0">
                <a:tc>
                  <a:txBody>
                    <a:bodyPr/>
                    <a:lstStyle/>
                    <a:p>
                      <a:pPr fontAlgn="t"/>
                      <a:r>
                        <a:rPr lang="en-US" sz="2800">
                          <a:effectLst/>
                        </a:rPr>
                        <a:t>shr (bits)</a:t>
                      </a:r>
                    </a:p>
                  </a:txBody>
                  <a:tcPr marL="76200" marR="76200" marT="76200" marB="76200"/>
                </a:tc>
                <a:tc>
                  <a:txBody>
                    <a:bodyPr/>
                    <a:lstStyle/>
                    <a:p>
                      <a:pPr fontAlgn="t"/>
                      <a:r>
                        <a:rPr lang="en-US" sz="2800">
                          <a:effectLst/>
                        </a:rPr>
                        <a:t>signed shift right</a:t>
                      </a:r>
                    </a:p>
                  </a:txBody>
                  <a:tcPr marL="76200" marR="76200" marT="76200" marB="76200"/>
                </a:tc>
                <a:tc>
                  <a:txBody>
                    <a:bodyPr/>
                    <a:lstStyle/>
                    <a:p>
                      <a:pPr fontAlgn="t"/>
                      <a:r>
                        <a:rPr lang="en-US" sz="2800">
                          <a:effectLst/>
                        </a:rPr>
                        <a:t>x.shr(y)</a:t>
                      </a:r>
                    </a:p>
                  </a:txBody>
                  <a:tcPr marL="76200" marR="76200" marT="76200" marB="76200"/>
                </a:tc>
                <a:extLst>
                  <a:ext uri="{0D108BD9-81ED-4DB2-BD59-A6C34878D82A}">
                    <a16:rowId xmlns:a16="http://schemas.microsoft.com/office/drawing/2014/main" val="10003"/>
                  </a:ext>
                </a:extLst>
              </a:tr>
              <a:tr h="0">
                <a:tc>
                  <a:txBody>
                    <a:bodyPr/>
                    <a:lstStyle/>
                    <a:p>
                      <a:pPr fontAlgn="t"/>
                      <a:r>
                        <a:rPr lang="en-US" sz="2800" dirty="0" err="1">
                          <a:effectLst/>
                        </a:rPr>
                        <a:t>ushr</a:t>
                      </a:r>
                      <a:r>
                        <a:rPr lang="en-US" sz="2800" dirty="0">
                          <a:effectLst/>
                        </a:rPr>
                        <a:t> (bits)</a:t>
                      </a:r>
                    </a:p>
                  </a:txBody>
                  <a:tcPr marL="76200" marR="76200" marT="76200" marB="76200"/>
                </a:tc>
                <a:tc>
                  <a:txBody>
                    <a:bodyPr/>
                    <a:lstStyle/>
                    <a:p>
                      <a:pPr fontAlgn="t"/>
                      <a:r>
                        <a:rPr lang="en-US" sz="2800">
                          <a:effectLst/>
                        </a:rPr>
                        <a:t>unsigned shift right</a:t>
                      </a:r>
                    </a:p>
                  </a:txBody>
                  <a:tcPr marL="76200" marR="76200" marT="76200" marB="76200"/>
                </a:tc>
                <a:tc>
                  <a:txBody>
                    <a:bodyPr/>
                    <a:lstStyle/>
                    <a:p>
                      <a:pPr fontAlgn="t"/>
                      <a:r>
                        <a:rPr lang="en-US" sz="2800">
                          <a:effectLst/>
                        </a:rPr>
                        <a:t>x.ushr(y)</a:t>
                      </a:r>
                    </a:p>
                  </a:txBody>
                  <a:tcPr marL="76200" marR="76200" marT="76200" marB="76200"/>
                </a:tc>
                <a:extLst>
                  <a:ext uri="{0D108BD9-81ED-4DB2-BD59-A6C34878D82A}">
                    <a16:rowId xmlns:a16="http://schemas.microsoft.com/office/drawing/2014/main" val="10004"/>
                  </a:ext>
                </a:extLst>
              </a:tr>
              <a:tr h="0">
                <a:tc>
                  <a:txBody>
                    <a:bodyPr/>
                    <a:lstStyle/>
                    <a:p>
                      <a:pPr fontAlgn="t"/>
                      <a:r>
                        <a:rPr lang="en-US" sz="2800">
                          <a:effectLst/>
                        </a:rPr>
                        <a:t>and (bits)</a:t>
                      </a:r>
                    </a:p>
                  </a:txBody>
                  <a:tcPr marL="76200" marR="76200" marT="76200" marB="76200"/>
                </a:tc>
                <a:tc>
                  <a:txBody>
                    <a:bodyPr/>
                    <a:lstStyle/>
                    <a:p>
                      <a:pPr fontAlgn="t"/>
                      <a:r>
                        <a:rPr lang="en-US" sz="2800">
                          <a:effectLst/>
                        </a:rPr>
                        <a:t>bitwise and</a:t>
                      </a:r>
                    </a:p>
                  </a:txBody>
                  <a:tcPr marL="76200" marR="76200" marT="76200" marB="76200"/>
                </a:tc>
                <a:tc>
                  <a:txBody>
                    <a:bodyPr/>
                    <a:lstStyle/>
                    <a:p>
                      <a:pPr fontAlgn="t"/>
                      <a:r>
                        <a:rPr lang="en-US" sz="2800">
                          <a:effectLst/>
                        </a:rPr>
                        <a:t>x.and(y)</a:t>
                      </a:r>
                    </a:p>
                  </a:txBody>
                  <a:tcPr marL="76200" marR="76200" marT="76200" marB="76200"/>
                </a:tc>
                <a:extLst>
                  <a:ext uri="{0D108BD9-81ED-4DB2-BD59-A6C34878D82A}">
                    <a16:rowId xmlns:a16="http://schemas.microsoft.com/office/drawing/2014/main" val="10005"/>
                  </a:ext>
                </a:extLst>
              </a:tr>
              <a:tr h="0">
                <a:tc>
                  <a:txBody>
                    <a:bodyPr/>
                    <a:lstStyle/>
                    <a:p>
                      <a:pPr fontAlgn="t"/>
                      <a:r>
                        <a:rPr lang="en-US" sz="2800">
                          <a:effectLst/>
                        </a:rPr>
                        <a:t>or (bits)</a:t>
                      </a:r>
                    </a:p>
                  </a:txBody>
                  <a:tcPr marL="76200" marR="76200" marT="76200" marB="76200"/>
                </a:tc>
                <a:tc>
                  <a:txBody>
                    <a:bodyPr/>
                    <a:lstStyle/>
                    <a:p>
                      <a:pPr fontAlgn="t"/>
                      <a:r>
                        <a:rPr lang="en-US" sz="2800">
                          <a:effectLst/>
                        </a:rPr>
                        <a:t>bitwise or</a:t>
                      </a:r>
                    </a:p>
                  </a:txBody>
                  <a:tcPr marL="76200" marR="76200" marT="76200" marB="76200"/>
                </a:tc>
                <a:tc>
                  <a:txBody>
                    <a:bodyPr/>
                    <a:lstStyle/>
                    <a:p>
                      <a:pPr fontAlgn="t"/>
                      <a:r>
                        <a:rPr lang="en-US" sz="2800">
                          <a:effectLst/>
                        </a:rPr>
                        <a:t>x.or(y)</a:t>
                      </a:r>
                    </a:p>
                  </a:txBody>
                  <a:tcPr marL="76200" marR="76200" marT="76200" marB="76200"/>
                </a:tc>
                <a:extLst>
                  <a:ext uri="{0D108BD9-81ED-4DB2-BD59-A6C34878D82A}">
                    <a16:rowId xmlns:a16="http://schemas.microsoft.com/office/drawing/2014/main" val="10006"/>
                  </a:ext>
                </a:extLst>
              </a:tr>
              <a:tr h="0">
                <a:tc>
                  <a:txBody>
                    <a:bodyPr/>
                    <a:lstStyle/>
                    <a:p>
                      <a:pPr fontAlgn="t"/>
                      <a:r>
                        <a:rPr lang="en-US" sz="2800">
                          <a:effectLst/>
                        </a:rPr>
                        <a:t>xor (bits)</a:t>
                      </a:r>
                    </a:p>
                  </a:txBody>
                  <a:tcPr marL="76200" marR="76200" marT="76200" marB="76200"/>
                </a:tc>
                <a:tc>
                  <a:txBody>
                    <a:bodyPr/>
                    <a:lstStyle/>
                    <a:p>
                      <a:pPr fontAlgn="t"/>
                      <a:r>
                        <a:rPr lang="en-US" sz="2800">
                          <a:effectLst/>
                        </a:rPr>
                        <a:t>bitwise xor</a:t>
                      </a:r>
                    </a:p>
                  </a:txBody>
                  <a:tcPr marL="76200" marR="76200" marT="76200" marB="76200"/>
                </a:tc>
                <a:tc>
                  <a:txBody>
                    <a:bodyPr/>
                    <a:lstStyle/>
                    <a:p>
                      <a:pPr fontAlgn="t"/>
                      <a:r>
                        <a:rPr lang="en-US" sz="2800">
                          <a:effectLst/>
                        </a:rPr>
                        <a:t>x.xor(y)</a:t>
                      </a:r>
                    </a:p>
                  </a:txBody>
                  <a:tcPr marL="76200" marR="76200" marT="76200" marB="76200"/>
                </a:tc>
                <a:extLst>
                  <a:ext uri="{0D108BD9-81ED-4DB2-BD59-A6C34878D82A}">
                    <a16:rowId xmlns:a16="http://schemas.microsoft.com/office/drawing/2014/main" val="10007"/>
                  </a:ext>
                </a:extLst>
              </a:tr>
              <a:tr h="0">
                <a:tc>
                  <a:txBody>
                    <a:bodyPr/>
                    <a:lstStyle/>
                    <a:p>
                      <a:pPr fontAlgn="t"/>
                      <a:r>
                        <a:rPr lang="en-US" sz="2800">
                          <a:effectLst/>
                        </a:rPr>
                        <a:t>inv()</a:t>
                      </a:r>
                    </a:p>
                  </a:txBody>
                  <a:tcPr marL="76200" marR="76200" marT="76200" marB="76200"/>
                </a:tc>
                <a:tc>
                  <a:txBody>
                    <a:bodyPr/>
                    <a:lstStyle/>
                    <a:p>
                      <a:pPr fontAlgn="t"/>
                      <a:r>
                        <a:rPr lang="en-US" sz="2800">
                          <a:effectLst/>
                        </a:rPr>
                        <a:t>bitwise inverse</a:t>
                      </a:r>
                    </a:p>
                  </a:txBody>
                  <a:tcPr marL="76200" marR="76200" marT="76200" marB="76200"/>
                </a:tc>
                <a:tc>
                  <a:txBody>
                    <a:bodyPr/>
                    <a:lstStyle/>
                    <a:p>
                      <a:pPr fontAlgn="t"/>
                      <a:r>
                        <a:rPr lang="en-US" sz="2800" dirty="0" err="1">
                          <a:effectLst/>
                        </a:rPr>
                        <a:t>x.inv</a:t>
                      </a:r>
                      <a:r>
                        <a:rPr lang="en-US" sz="2800" dirty="0">
                          <a:effectLst/>
                        </a:rPr>
                        <a:t>()</a:t>
                      </a: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43364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3EFA63-89A4-DD01-36E9-E166BD3E1073}"/>
              </a:ext>
            </a:extLst>
          </p:cNvPr>
          <p:cNvSpPr>
            <a:spLocks noGrp="1"/>
          </p:cNvSpPr>
          <p:nvPr>
            <p:ph sz="half" idx="1"/>
          </p:nvPr>
        </p:nvSpPr>
        <p:spPr>
          <a:xfrm>
            <a:off x="457200" y="228600"/>
            <a:ext cx="4038600" cy="5897563"/>
          </a:xfrm>
        </p:spPr>
        <p:txBody>
          <a:bodyPr>
            <a:normAutofit fontScale="77500" lnSpcReduction="20000"/>
          </a:bodyPr>
          <a:lstStyle/>
          <a:p>
            <a:pPr marL="0" indent="0">
              <a:buNone/>
            </a:pPr>
            <a:r>
              <a:rPr lang="en-IN" dirty="0"/>
              <a:t>fun main() {</a:t>
            </a:r>
          </a:p>
          <a:p>
            <a:pPr marL="0" indent="0">
              <a:buNone/>
            </a:pPr>
            <a:r>
              <a:rPr lang="en-IN" dirty="0"/>
              <a:t>    var a = 10</a:t>
            </a:r>
          </a:p>
          <a:p>
            <a:pPr marL="0" indent="0">
              <a:buNone/>
            </a:pPr>
            <a:r>
              <a:rPr lang="en-IN" dirty="0"/>
              <a:t>    var b = 5</a:t>
            </a:r>
          </a:p>
          <a:p>
            <a:pPr marL="0" indent="0">
              <a:buNone/>
            </a:pPr>
            <a:r>
              <a:rPr lang="en-IN" dirty="0"/>
              <a:t>    </a:t>
            </a:r>
            <a:r>
              <a:rPr lang="en-IN" dirty="0" err="1"/>
              <a:t>val</a:t>
            </a:r>
            <a:r>
              <a:rPr lang="en-IN" dirty="0"/>
              <a:t> </a:t>
            </a:r>
            <a:r>
              <a:rPr lang="en-IN" dirty="0" err="1"/>
              <a:t>isTrue</a:t>
            </a:r>
            <a:r>
              <a:rPr lang="en-IN" dirty="0"/>
              <a:t> = true</a:t>
            </a:r>
          </a:p>
          <a:p>
            <a:pPr marL="0" indent="0">
              <a:buNone/>
            </a:pPr>
            <a:r>
              <a:rPr lang="en-IN" dirty="0"/>
              <a:t>    </a:t>
            </a:r>
            <a:r>
              <a:rPr lang="en-IN" dirty="0" err="1"/>
              <a:t>val</a:t>
            </a:r>
            <a:r>
              <a:rPr lang="en-IN" dirty="0"/>
              <a:t> </a:t>
            </a:r>
            <a:r>
              <a:rPr lang="en-IN" dirty="0" err="1"/>
              <a:t>isFalse</a:t>
            </a:r>
            <a:r>
              <a:rPr lang="en-IN" dirty="0"/>
              <a:t> = false</a:t>
            </a:r>
          </a:p>
          <a:p>
            <a:pPr marL="0" indent="0">
              <a:buNone/>
            </a:pPr>
            <a:r>
              <a:rPr lang="en-IN" dirty="0"/>
              <a:t>    </a:t>
            </a:r>
            <a:r>
              <a:rPr lang="en-IN" dirty="0" err="1"/>
              <a:t>val</a:t>
            </a:r>
            <a:r>
              <a:rPr lang="en-IN" dirty="0"/>
              <a:t> add = a + b</a:t>
            </a:r>
          </a:p>
          <a:p>
            <a:pPr marL="0" indent="0">
              <a:buNone/>
            </a:pPr>
            <a:r>
              <a:rPr lang="en-IN" dirty="0"/>
              <a:t>    //arithmetic operators</a:t>
            </a:r>
          </a:p>
          <a:p>
            <a:pPr marL="0" indent="0">
              <a:buNone/>
            </a:pPr>
            <a:r>
              <a:rPr lang="en-IN" dirty="0"/>
              <a:t>    </a:t>
            </a:r>
            <a:r>
              <a:rPr lang="en-IN" dirty="0" err="1"/>
              <a:t>println</a:t>
            </a:r>
            <a:r>
              <a:rPr lang="en-IN" dirty="0"/>
              <a:t>("Addition: $a + $b = $add")</a:t>
            </a:r>
          </a:p>
          <a:p>
            <a:pPr marL="0" indent="0">
              <a:buNone/>
            </a:pPr>
            <a:r>
              <a:rPr lang="en-IN" dirty="0"/>
              <a:t>    </a:t>
            </a:r>
            <a:r>
              <a:rPr lang="en-IN" dirty="0" err="1"/>
              <a:t>println</a:t>
            </a:r>
            <a:r>
              <a:rPr lang="en-IN" dirty="0"/>
              <a:t>("Multiplication: $a * $b = ${a*b}")</a:t>
            </a:r>
          </a:p>
          <a:p>
            <a:pPr marL="0" indent="0">
              <a:buNone/>
            </a:pPr>
            <a:endParaRPr lang="en-IN" dirty="0"/>
          </a:p>
          <a:p>
            <a:pPr marL="0" indent="0">
              <a:buNone/>
            </a:pPr>
            <a:r>
              <a:rPr lang="en-IN" dirty="0"/>
              <a:t>    //comparison operators</a:t>
            </a:r>
          </a:p>
          <a:p>
            <a:pPr marL="0" indent="0">
              <a:buNone/>
            </a:pPr>
            <a:r>
              <a:rPr lang="en-IN" dirty="0"/>
              <a:t>    </a:t>
            </a:r>
            <a:r>
              <a:rPr lang="en-IN" dirty="0" err="1"/>
              <a:t>val</a:t>
            </a:r>
            <a:r>
              <a:rPr lang="en-IN" dirty="0"/>
              <a:t> </a:t>
            </a:r>
            <a:r>
              <a:rPr lang="en-IN" dirty="0" err="1"/>
              <a:t>isEqual</a:t>
            </a:r>
            <a:r>
              <a:rPr lang="en-IN" dirty="0"/>
              <a:t> = a == b</a:t>
            </a:r>
          </a:p>
          <a:p>
            <a:pPr marL="0" indent="0">
              <a:buNone/>
            </a:pPr>
            <a:r>
              <a:rPr lang="en-IN" dirty="0"/>
              <a:t>    </a:t>
            </a:r>
            <a:r>
              <a:rPr lang="en-IN" dirty="0" err="1"/>
              <a:t>println</a:t>
            </a:r>
            <a:r>
              <a:rPr lang="en-IN" dirty="0"/>
              <a:t>("$a == $b: $</a:t>
            </a:r>
            <a:r>
              <a:rPr lang="en-IN" dirty="0" err="1"/>
              <a:t>isEqual</a:t>
            </a:r>
            <a:r>
              <a:rPr lang="en-IN" dirty="0"/>
              <a:t>")</a:t>
            </a:r>
          </a:p>
          <a:p>
            <a:pPr marL="0" indent="0">
              <a:buNone/>
            </a:pPr>
            <a:r>
              <a:rPr lang="en-IN" dirty="0"/>
              <a:t>    </a:t>
            </a:r>
            <a:r>
              <a:rPr lang="en-IN" dirty="0" err="1"/>
              <a:t>println</a:t>
            </a:r>
            <a:r>
              <a:rPr lang="en-IN" dirty="0"/>
              <a:t>("$a &gt; $b: ${a&gt;b}")</a:t>
            </a:r>
          </a:p>
          <a:p>
            <a:pPr marL="0" indent="0">
              <a:buNone/>
            </a:pPr>
            <a:endParaRPr lang="en-IN" dirty="0"/>
          </a:p>
          <a:p>
            <a:pPr marL="0" indent="0">
              <a:buNone/>
            </a:pPr>
            <a:r>
              <a:rPr lang="en-IN" dirty="0"/>
              <a:t>    // Logical Operators</a:t>
            </a:r>
          </a:p>
          <a:p>
            <a:pPr marL="0" indent="0">
              <a:buNone/>
            </a:pPr>
            <a:r>
              <a:rPr lang="en-IN" dirty="0"/>
              <a:t>    </a:t>
            </a:r>
            <a:r>
              <a:rPr lang="en-IN" dirty="0" err="1"/>
              <a:t>val</a:t>
            </a:r>
            <a:r>
              <a:rPr lang="en-IN" dirty="0"/>
              <a:t> </a:t>
            </a:r>
            <a:r>
              <a:rPr lang="en-IN" dirty="0" err="1"/>
              <a:t>andResult</a:t>
            </a:r>
            <a:r>
              <a:rPr lang="en-IN" dirty="0"/>
              <a:t> = </a:t>
            </a:r>
            <a:r>
              <a:rPr lang="en-IN" dirty="0" err="1"/>
              <a:t>isTrue</a:t>
            </a:r>
            <a:r>
              <a:rPr lang="en-IN" dirty="0"/>
              <a:t> &amp;&amp; </a:t>
            </a:r>
            <a:r>
              <a:rPr lang="en-IN" dirty="0" err="1"/>
              <a:t>isFalse</a:t>
            </a:r>
            <a:endParaRPr lang="en-IN" dirty="0"/>
          </a:p>
          <a:p>
            <a:pPr marL="0" indent="0">
              <a:buNone/>
            </a:pPr>
            <a:r>
              <a:rPr lang="en-IN" dirty="0"/>
              <a:t>    </a:t>
            </a:r>
            <a:r>
              <a:rPr lang="en-IN" dirty="0" err="1"/>
              <a:t>val</a:t>
            </a:r>
            <a:r>
              <a:rPr lang="en-IN" dirty="0"/>
              <a:t> </a:t>
            </a:r>
            <a:r>
              <a:rPr lang="en-IN" dirty="0" err="1"/>
              <a:t>notResult</a:t>
            </a:r>
            <a:r>
              <a:rPr lang="en-IN" dirty="0"/>
              <a:t> = !</a:t>
            </a:r>
            <a:r>
              <a:rPr lang="en-IN" dirty="0" err="1"/>
              <a:t>isTrue</a:t>
            </a:r>
            <a:endParaRPr lang="en-IN" dirty="0"/>
          </a:p>
          <a:p>
            <a:pPr marL="0" indent="0">
              <a:buNone/>
            </a:pPr>
            <a:r>
              <a:rPr lang="en-IN" dirty="0"/>
              <a:t>    </a:t>
            </a:r>
            <a:r>
              <a:rPr lang="en-IN" dirty="0" err="1"/>
              <a:t>println</a:t>
            </a:r>
            <a:r>
              <a:rPr lang="en-IN" dirty="0"/>
              <a:t>("$</a:t>
            </a:r>
            <a:r>
              <a:rPr lang="en-IN" dirty="0" err="1"/>
              <a:t>isTrue</a:t>
            </a:r>
            <a:r>
              <a:rPr lang="en-IN" dirty="0"/>
              <a:t> &amp;&amp; $</a:t>
            </a:r>
            <a:r>
              <a:rPr lang="en-IN" dirty="0" err="1"/>
              <a:t>isFalse</a:t>
            </a:r>
            <a:r>
              <a:rPr lang="en-IN" dirty="0"/>
              <a:t>: $</a:t>
            </a:r>
            <a:r>
              <a:rPr lang="en-IN" dirty="0" err="1"/>
              <a:t>andResult</a:t>
            </a:r>
            <a:r>
              <a:rPr lang="en-IN" dirty="0"/>
              <a:t>")</a:t>
            </a:r>
          </a:p>
          <a:p>
            <a:pPr marL="0" indent="0">
              <a:buNone/>
            </a:pPr>
            <a:r>
              <a:rPr lang="en-IN" dirty="0"/>
              <a:t>    </a:t>
            </a:r>
            <a:r>
              <a:rPr lang="en-IN" dirty="0" err="1"/>
              <a:t>println</a:t>
            </a:r>
            <a:r>
              <a:rPr lang="en-IN" dirty="0"/>
              <a:t>("!$</a:t>
            </a:r>
            <a:r>
              <a:rPr lang="en-IN" dirty="0" err="1"/>
              <a:t>isTrue</a:t>
            </a:r>
            <a:r>
              <a:rPr lang="en-IN" dirty="0"/>
              <a:t>: $</a:t>
            </a:r>
            <a:r>
              <a:rPr lang="en-IN" dirty="0" err="1"/>
              <a:t>notResult</a:t>
            </a:r>
            <a:r>
              <a:rPr lang="en-IN" dirty="0"/>
              <a:t>")</a:t>
            </a:r>
          </a:p>
        </p:txBody>
      </p:sp>
      <p:sp>
        <p:nvSpPr>
          <p:cNvPr id="6" name="Content Placeholder 5">
            <a:extLst>
              <a:ext uri="{FF2B5EF4-FFF2-40B4-BE49-F238E27FC236}">
                <a16:creationId xmlns:a16="http://schemas.microsoft.com/office/drawing/2014/main" id="{4C93FC70-42CE-FB01-2D72-D477FE413667}"/>
              </a:ext>
            </a:extLst>
          </p:cNvPr>
          <p:cNvSpPr>
            <a:spLocks noGrp="1"/>
          </p:cNvSpPr>
          <p:nvPr>
            <p:ph sz="half" idx="2"/>
          </p:nvPr>
        </p:nvSpPr>
        <p:spPr>
          <a:xfrm>
            <a:off x="4648200" y="228600"/>
            <a:ext cx="4038600" cy="5897563"/>
          </a:xfrm>
        </p:spPr>
        <p:txBody>
          <a:bodyPr>
            <a:normAutofit fontScale="77500" lnSpcReduction="20000"/>
          </a:bodyPr>
          <a:lstStyle/>
          <a:p>
            <a:pPr marL="0" indent="0">
              <a:buNone/>
            </a:pPr>
            <a:r>
              <a:rPr lang="en-IN" dirty="0"/>
              <a:t>// Assignment Operators</a:t>
            </a:r>
          </a:p>
          <a:p>
            <a:pPr marL="0" indent="0">
              <a:buNone/>
            </a:pPr>
            <a:r>
              <a:rPr lang="en-IN" dirty="0"/>
              <a:t>    var c = a</a:t>
            </a:r>
          </a:p>
          <a:p>
            <a:pPr marL="0" indent="0">
              <a:buNone/>
            </a:pPr>
            <a:r>
              <a:rPr lang="en-IN" dirty="0"/>
              <a:t>    c += b</a:t>
            </a:r>
          </a:p>
          <a:p>
            <a:pPr marL="0" indent="0">
              <a:buNone/>
            </a:pPr>
            <a:r>
              <a:rPr lang="en-IN" dirty="0"/>
              <a:t>    </a:t>
            </a:r>
            <a:r>
              <a:rPr lang="en-IN" dirty="0" err="1"/>
              <a:t>val</a:t>
            </a:r>
            <a:r>
              <a:rPr lang="en-IN" dirty="0"/>
              <a:t> </a:t>
            </a:r>
            <a:r>
              <a:rPr lang="en-IN" dirty="0" err="1"/>
              <a:t>inc</a:t>
            </a:r>
            <a:r>
              <a:rPr lang="en-IN" dirty="0"/>
              <a:t> = c</a:t>
            </a:r>
          </a:p>
          <a:p>
            <a:pPr marL="0" indent="0">
              <a:buNone/>
            </a:pPr>
            <a:r>
              <a:rPr lang="en-IN" dirty="0"/>
              <a:t>    </a:t>
            </a:r>
            <a:r>
              <a:rPr lang="en-IN" dirty="0" err="1"/>
              <a:t>println</a:t>
            </a:r>
            <a:r>
              <a:rPr lang="en-IN" dirty="0"/>
              <a:t>("c += $b: $</a:t>
            </a:r>
            <a:r>
              <a:rPr lang="en-IN" dirty="0" err="1"/>
              <a:t>inc</a:t>
            </a:r>
            <a:r>
              <a:rPr lang="en-IN" dirty="0"/>
              <a:t>")</a:t>
            </a:r>
          </a:p>
          <a:p>
            <a:pPr marL="0" indent="0">
              <a:buNone/>
            </a:pPr>
            <a:endParaRPr lang="en-IN" dirty="0"/>
          </a:p>
          <a:p>
            <a:pPr marL="0" indent="0">
              <a:buNone/>
            </a:pPr>
            <a:r>
              <a:rPr lang="en-IN" dirty="0"/>
              <a:t>    // Bitwise Operators</a:t>
            </a:r>
          </a:p>
          <a:p>
            <a:pPr marL="0" indent="0">
              <a:buNone/>
            </a:pPr>
            <a:r>
              <a:rPr lang="en-IN" dirty="0"/>
              <a:t>    </a:t>
            </a:r>
            <a:r>
              <a:rPr lang="en-IN" dirty="0" err="1"/>
              <a:t>val</a:t>
            </a:r>
            <a:r>
              <a:rPr lang="en-IN" dirty="0"/>
              <a:t> e = 5 // 0101 in binary</a:t>
            </a:r>
          </a:p>
          <a:p>
            <a:pPr marL="0" indent="0">
              <a:buNone/>
            </a:pPr>
            <a:r>
              <a:rPr lang="en-IN" dirty="0"/>
              <a:t>    </a:t>
            </a:r>
            <a:r>
              <a:rPr lang="en-IN" dirty="0" err="1"/>
              <a:t>val</a:t>
            </a:r>
            <a:r>
              <a:rPr lang="en-IN" dirty="0"/>
              <a:t> f = 3 // 0011 in binary</a:t>
            </a:r>
          </a:p>
          <a:p>
            <a:pPr marL="0" indent="0">
              <a:buNone/>
            </a:pPr>
            <a:r>
              <a:rPr lang="en-IN" dirty="0"/>
              <a:t>    </a:t>
            </a:r>
            <a:r>
              <a:rPr lang="en-IN" dirty="0" err="1"/>
              <a:t>val</a:t>
            </a:r>
            <a:r>
              <a:rPr lang="en-IN" dirty="0"/>
              <a:t> </a:t>
            </a:r>
            <a:r>
              <a:rPr lang="en-IN" dirty="0" err="1"/>
              <a:t>andBitwise</a:t>
            </a:r>
            <a:r>
              <a:rPr lang="en-IN" dirty="0"/>
              <a:t> = e and f</a:t>
            </a:r>
          </a:p>
          <a:p>
            <a:pPr marL="0" indent="0">
              <a:buNone/>
            </a:pPr>
            <a:r>
              <a:rPr lang="en-IN" dirty="0"/>
              <a:t>    </a:t>
            </a:r>
            <a:r>
              <a:rPr lang="en-IN" dirty="0" err="1"/>
              <a:t>println</a:t>
            </a:r>
            <a:r>
              <a:rPr lang="en-IN" dirty="0"/>
              <a:t>("$e and $f: $</a:t>
            </a:r>
            <a:r>
              <a:rPr lang="en-IN" dirty="0" err="1"/>
              <a:t>andBitwise</a:t>
            </a:r>
            <a:r>
              <a:rPr lang="en-IN" dirty="0"/>
              <a:t>")</a:t>
            </a:r>
          </a:p>
          <a:p>
            <a:pPr marL="0" indent="0">
              <a:buNone/>
            </a:pPr>
            <a:endParaRPr lang="en-IN" dirty="0"/>
          </a:p>
          <a:p>
            <a:pPr marL="0" indent="0">
              <a:buNone/>
            </a:pPr>
            <a:r>
              <a:rPr lang="en-IN" dirty="0"/>
              <a:t>    // Range and Iterator Operators</a:t>
            </a:r>
          </a:p>
          <a:p>
            <a:pPr marL="0" indent="0">
              <a:buNone/>
            </a:pPr>
            <a:r>
              <a:rPr lang="en-IN" dirty="0"/>
              <a:t>    </a:t>
            </a:r>
            <a:r>
              <a:rPr lang="en-IN" dirty="0" err="1"/>
              <a:t>val</a:t>
            </a:r>
            <a:r>
              <a:rPr lang="en-IN" dirty="0"/>
              <a:t> range = 1..5</a:t>
            </a:r>
          </a:p>
          <a:p>
            <a:pPr marL="0" indent="0">
              <a:buNone/>
            </a:pPr>
            <a:r>
              <a:rPr lang="en-IN" dirty="0"/>
              <a:t>    </a:t>
            </a:r>
            <a:r>
              <a:rPr lang="en-IN" dirty="0" err="1"/>
              <a:t>println</a:t>
            </a:r>
            <a:r>
              <a:rPr lang="en-IN" dirty="0"/>
              <a:t>("Range: $range")</a:t>
            </a:r>
          </a:p>
          <a:p>
            <a:pPr marL="0" indent="0">
              <a:buNone/>
            </a:pPr>
            <a:r>
              <a:rPr lang="en-IN" dirty="0"/>
              <a:t>    </a:t>
            </a:r>
            <a:r>
              <a:rPr lang="en-IN" dirty="0" err="1"/>
              <a:t>println</a:t>
            </a:r>
            <a:r>
              <a:rPr lang="en-IN" dirty="0"/>
              <a:t>("Numbers in range:")</a:t>
            </a:r>
          </a:p>
          <a:p>
            <a:pPr marL="0" indent="0">
              <a:buNone/>
            </a:pPr>
            <a:r>
              <a:rPr lang="en-IN" dirty="0"/>
              <a:t>    for (</a:t>
            </a:r>
            <a:r>
              <a:rPr lang="en-IN" dirty="0" err="1"/>
              <a:t>i</a:t>
            </a:r>
            <a:r>
              <a:rPr lang="en-IN" dirty="0"/>
              <a:t> in range) {</a:t>
            </a:r>
          </a:p>
          <a:p>
            <a:pPr marL="0" indent="0">
              <a:buNone/>
            </a:pPr>
            <a:r>
              <a:rPr lang="en-IN" dirty="0"/>
              <a:t>        print("$</a:t>
            </a:r>
            <a:r>
              <a:rPr lang="en-IN" dirty="0" err="1"/>
              <a:t>i</a:t>
            </a:r>
            <a:r>
              <a:rPr lang="en-IN" dirty="0"/>
              <a:t> ")</a:t>
            </a:r>
          </a:p>
          <a:p>
            <a:pPr marL="0" indent="0">
              <a:buNone/>
            </a:pPr>
            <a:r>
              <a:rPr lang="en-IN" dirty="0"/>
              <a:t>    }</a:t>
            </a:r>
          </a:p>
          <a:p>
            <a:pPr marL="0" indent="0">
              <a:buNone/>
            </a:pPr>
            <a:r>
              <a:rPr lang="en-IN" dirty="0"/>
              <a:t>    </a:t>
            </a:r>
            <a:r>
              <a:rPr lang="en-IN" dirty="0" err="1"/>
              <a:t>println</a:t>
            </a:r>
            <a:r>
              <a:rPr lang="en-IN" dirty="0"/>
              <a:t>()</a:t>
            </a:r>
          </a:p>
          <a:p>
            <a:pPr marL="0" indent="0">
              <a:buNone/>
            </a:pPr>
            <a:r>
              <a:rPr lang="en-IN" dirty="0"/>
              <a:t>}</a:t>
            </a:r>
          </a:p>
        </p:txBody>
      </p:sp>
    </p:spTree>
    <p:extLst>
      <p:ext uri="{BB962C8B-B14F-4D97-AF65-F5344CB8AC3E}">
        <p14:creationId xmlns:p14="http://schemas.microsoft.com/office/powerpoint/2010/main" val="4208140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756008-D2D0-8C43-762B-8639F17F8F25}"/>
              </a:ext>
            </a:extLst>
          </p:cNvPr>
          <p:cNvSpPr>
            <a:spLocks noGrp="1"/>
          </p:cNvSpPr>
          <p:nvPr>
            <p:ph type="title"/>
          </p:nvPr>
        </p:nvSpPr>
        <p:spPr>
          <a:xfrm>
            <a:off x="571500" y="1138265"/>
            <a:ext cx="4343399" cy="1401183"/>
          </a:xfrm>
        </p:spPr>
        <p:txBody>
          <a:bodyPr anchor="t">
            <a:normAutofit/>
          </a:bodyPr>
          <a:lstStyle/>
          <a:p>
            <a:r>
              <a:rPr lang="en-US" sz="5400" b="1" dirty="0"/>
              <a:t>Control Flow</a:t>
            </a:r>
            <a:endParaRPr lang="en-IN" sz="5400" b="1" dirty="0"/>
          </a:p>
        </p:txBody>
      </p:sp>
      <p:sp>
        <p:nvSpPr>
          <p:cNvPr id="6" name="Content Placeholder 5">
            <a:extLst>
              <a:ext uri="{FF2B5EF4-FFF2-40B4-BE49-F238E27FC236}">
                <a16:creationId xmlns:a16="http://schemas.microsoft.com/office/drawing/2014/main" id="{762B55D0-F253-1833-D000-208E691742D1}"/>
              </a:ext>
            </a:extLst>
          </p:cNvPr>
          <p:cNvSpPr>
            <a:spLocks noGrp="1"/>
          </p:cNvSpPr>
          <p:nvPr>
            <p:ph idx="1"/>
          </p:nvPr>
        </p:nvSpPr>
        <p:spPr>
          <a:xfrm>
            <a:off x="571500" y="2551176"/>
            <a:ext cx="4343399" cy="3602935"/>
          </a:xfrm>
        </p:spPr>
        <p:txBody>
          <a:bodyPr>
            <a:normAutofit/>
          </a:bodyPr>
          <a:lstStyle/>
          <a:p>
            <a:pPr marL="0" indent="0">
              <a:buNone/>
            </a:pPr>
            <a:r>
              <a:rPr lang="en-US" sz="1700" b="0" i="0" dirty="0">
                <a:effectLst/>
                <a:highlight>
                  <a:srgbClr val="FFFFFF"/>
                </a:highlight>
                <a:latin typeface="Verdana" panose="020B0604030504040204" pitchFamily="34" charset="0"/>
              </a:rPr>
              <a:t>Kotlin flow control statements determine the next statement to be executed. For example, the statements </a:t>
            </a:r>
            <a:r>
              <a:rPr lang="en-US" sz="1700" b="1" i="0" dirty="0">
                <a:effectLst/>
                <a:highlight>
                  <a:srgbClr val="FFFFFF"/>
                </a:highlight>
                <a:latin typeface="Verdana" panose="020B0604030504040204" pitchFamily="34" charset="0"/>
              </a:rPr>
              <a:t>if-else, if, when, while, for</a:t>
            </a:r>
            <a:r>
              <a:rPr lang="en-US" sz="1700" b="0" i="0" dirty="0">
                <a:effectLst/>
                <a:highlight>
                  <a:srgbClr val="FFFFFF"/>
                </a:highlight>
                <a:latin typeface="Verdana" panose="020B0604030504040204" pitchFamily="34" charset="0"/>
              </a:rPr>
              <a:t>, and </a:t>
            </a:r>
            <a:r>
              <a:rPr lang="en-US" sz="1700" b="1" i="0" dirty="0">
                <a:effectLst/>
                <a:highlight>
                  <a:srgbClr val="FFFFFF"/>
                </a:highlight>
                <a:latin typeface="Verdana" panose="020B0604030504040204" pitchFamily="34" charset="0"/>
              </a:rPr>
              <a:t>do</a:t>
            </a:r>
            <a:r>
              <a:rPr lang="en-US" sz="1700" b="0" i="0" dirty="0">
                <a:effectLst/>
                <a:highlight>
                  <a:srgbClr val="FFFFFF"/>
                </a:highlight>
                <a:latin typeface="Verdana" panose="020B0604030504040204" pitchFamily="34" charset="0"/>
              </a:rPr>
              <a:t> are flow control statements.</a:t>
            </a:r>
          </a:p>
          <a:p>
            <a:endParaRPr lang="en-IN" sz="1700" dirty="0"/>
          </a:p>
        </p:txBody>
      </p:sp>
      <p:pic>
        <p:nvPicPr>
          <p:cNvPr id="5122" name="Picture 2" descr="Control Flow Chart">
            <a:extLst>
              <a:ext uri="{FF2B5EF4-FFF2-40B4-BE49-F238E27FC236}">
                <a16:creationId xmlns:a16="http://schemas.microsoft.com/office/drawing/2014/main" id="{D7DA5F15-5C47-7445-AB44-2A3D1C8704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1064" y="-76200"/>
            <a:ext cx="3526736" cy="68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721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B926-C44B-E88E-E2F0-BDF67C656682}"/>
              </a:ext>
            </a:extLst>
          </p:cNvPr>
          <p:cNvSpPr>
            <a:spLocks noGrp="1"/>
          </p:cNvSpPr>
          <p:nvPr>
            <p:ph type="title"/>
          </p:nvPr>
        </p:nvSpPr>
        <p:spPr/>
        <p:txBody>
          <a:bodyPr/>
          <a:lstStyle/>
          <a:p>
            <a:pPr algn="ctr"/>
            <a:r>
              <a:rPr lang="en-US" b="1" dirty="0"/>
              <a:t>IF-ELSE</a:t>
            </a:r>
            <a:endParaRPr lang="en-IN" b="1" dirty="0"/>
          </a:p>
        </p:txBody>
      </p:sp>
      <p:sp>
        <p:nvSpPr>
          <p:cNvPr id="4" name="Content Placeholder 3">
            <a:extLst>
              <a:ext uri="{FF2B5EF4-FFF2-40B4-BE49-F238E27FC236}">
                <a16:creationId xmlns:a16="http://schemas.microsoft.com/office/drawing/2014/main" id="{F638494E-4114-6611-A9F4-018846533D7B}"/>
              </a:ext>
            </a:extLst>
          </p:cNvPr>
          <p:cNvSpPr>
            <a:spLocks noGrp="1"/>
          </p:cNvSpPr>
          <p:nvPr>
            <p:ph idx="1"/>
          </p:nvPr>
        </p:nvSpPr>
        <p:spPr/>
        <p:txBody>
          <a:bodyPr>
            <a:normAutofit/>
          </a:bodyPr>
          <a:lstStyle/>
          <a:p>
            <a:r>
              <a:rPr lang="en-US" dirty="0"/>
              <a:t>The If-Else statements in Kotlin are fundamental control flow constructs that allow a program to make decisions based on certain conditions. </a:t>
            </a:r>
          </a:p>
          <a:p>
            <a:r>
              <a:rPr lang="en-US" dirty="0"/>
              <a:t>They help control the flow of execution depending on whether a condition is true or false.</a:t>
            </a:r>
          </a:p>
          <a:p>
            <a:r>
              <a:rPr lang="en-US" dirty="0"/>
              <a:t>Syntax:</a:t>
            </a:r>
          </a:p>
        </p:txBody>
      </p:sp>
      <p:pic>
        <p:nvPicPr>
          <p:cNvPr id="8" name="Content Placeholder 7">
            <a:extLst>
              <a:ext uri="{FF2B5EF4-FFF2-40B4-BE49-F238E27FC236}">
                <a16:creationId xmlns:a16="http://schemas.microsoft.com/office/drawing/2014/main" id="{075411AC-36E7-45C8-974D-8FC03BAB5F4E}"/>
              </a:ext>
            </a:extLst>
          </p:cNvPr>
          <p:cNvPicPr>
            <a:picLocks noGrp="1" noChangeAspect="1"/>
          </p:cNvPicPr>
          <p:nvPr>
            <p:ph sz="half" idx="4294967295"/>
          </p:nvPr>
        </p:nvPicPr>
        <p:blipFill>
          <a:blip r:embed="rId2"/>
          <a:stretch>
            <a:fillRect/>
          </a:stretch>
        </p:blipFill>
        <p:spPr>
          <a:xfrm>
            <a:off x="1905000" y="3581400"/>
            <a:ext cx="5486400" cy="1311275"/>
          </a:xfrm>
        </p:spPr>
      </p:pic>
    </p:spTree>
    <p:extLst>
      <p:ext uri="{BB962C8B-B14F-4D97-AF65-F5344CB8AC3E}">
        <p14:creationId xmlns:p14="http://schemas.microsoft.com/office/powerpoint/2010/main" val="2443240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E5E1D33-9BC5-3B26-76A7-497734F040C4}"/>
              </a:ext>
            </a:extLst>
          </p:cNvPr>
          <p:cNvSpPr>
            <a:spLocks noGrp="1"/>
          </p:cNvSpPr>
          <p:nvPr>
            <p:ph type="body" idx="1"/>
          </p:nvPr>
        </p:nvSpPr>
        <p:spPr>
          <a:xfrm>
            <a:off x="457200" y="152400"/>
            <a:ext cx="4040188" cy="579437"/>
          </a:xfrm>
        </p:spPr>
        <p:txBody>
          <a:bodyPr/>
          <a:lstStyle/>
          <a:p>
            <a:r>
              <a:rPr lang="en-IN" dirty="0"/>
              <a:t>Simple if Statement</a:t>
            </a:r>
          </a:p>
        </p:txBody>
      </p:sp>
      <p:sp>
        <p:nvSpPr>
          <p:cNvPr id="9" name="Content Placeholder 8">
            <a:extLst>
              <a:ext uri="{FF2B5EF4-FFF2-40B4-BE49-F238E27FC236}">
                <a16:creationId xmlns:a16="http://schemas.microsoft.com/office/drawing/2014/main" id="{493AEDD6-E4F2-EAF7-FFA1-56B043738E59}"/>
              </a:ext>
            </a:extLst>
          </p:cNvPr>
          <p:cNvSpPr>
            <a:spLocks noGrp="1"/>
          </p:cNvSpPr>
          <p:nvPr>
            <p:ph sz="half" idx="2"/>
          </p:nvPr>
        </p:nvSpPr>
        <p:spPr>
          <a:xfrm>
            <a:off x="457200" y="914399"/>
            <a:ext cx="4040188" cy="5211763"/>
          </a:xfrm>
        </p:spPr>
        <p:txBody>
          <a:bodyPr/>
          <a:lstStyle/>
          <a:p>
            <a:pPr marL="0" indent="0">
              <a:buNone/>
            </a:pPr>
            <a:r>
              <a:rPr lang="en-US" dirty="0"/>
              <a:t>fun main() </a:t>
            </a:r>
          </a:p>
          <a:p>
            <a:pPr marL="0" indent="0">
              <a:buNone/>
            </a:pPr>
            <a:r>
              <a:rPr lang="en-US" dirty="0"/>
              <a:t>{ </a:t>
            </a:r>
          </a:p>
          <a:p>
            <a:pPr marL="0" indent="0">
              <a:buNone/>
            </a:pPr>
            <a:r>
              <a:rPr lang="en-US" dirty="0" err="1"/>
              <a:t>val</a:t>
            </a:r>
            <a:r>
              <a:rPr lang="en-US" dirty="0"/>
              <a:t> temperature = 25</a:t>
            </a:r>
          </a:p>
          <a:p>
            <a:pPr marL="0" indent="0">
              <a:buNone/>
            </a:pPr>
            <a:r>
              <a:rPr lang="en-US" dirty="0"/>
              <a:t> if (temperature &gt; 20)</a:t>
            </a:r>
          </a:p>
          <a:p>
            <a:pPr marL="0" indent="0">
              <a:buNone/>
            </a:pPr>
            <a:r>
              <a:rPr lang="en-US" dirty="0"/>
              <a:t> {</a:t>
            </a:r>
          </a:p>
          <a:p>
            <a:pPr marL="0" indent="0">
              <a:buNone/>
            </a:pPr>
            <a:r>
              <a:rPr lang="en-US" dirty="0"/>
              <a:t> </a:t>
            </a:r>
            <a:r>
              <a:rPr lang="en-US" dirty="0" err="1"/>
              <a:t>println</a:t>
            </a:r>
            <a:r>
              <a:rPr lang="en-US" dirty="0"/>
              <a:t>("It's a warm day.")</a:t>
            </a:r>
          </a:p>
          <a:p>
            <a:pPr marL="0" indent="0">
              <a:buNone/>
            </a:pPr>
            <a:r>
              <a:rPr lang="en-US" dirty="0"/>
              <a:t> }</a:t>
            </a:r>
          </a:p>
          <a:p>
            <a:pPr marL="0" indent="0">
              <a:buNone/>
            </a:pPr>
            <a:r>
              <a:rPr lang="en-US" dirty="0"/>
              <a:t> }</a:t>
            </a:r>
            <a:endParaRPr lang="en-IN" dirty="0"/>
          </a:p>
        </p:txBody>
      </p:sp>
      <p:sp>
        <p:nvSpPr>
          <p:cNvPr id="10" name="Text Placeholder 9">
            <a:extLst>
              <a:ext uri="{FF2B5EF4-FFF2-40B4-BE49-F238E27FC236}">
                <a16:creationId xmlns:a16="http://schemas.microsoft.com/office/drawing/2014/main" id="{7F4ACAA0-3B89-7113-528B-392285F0EB50}"/>
              </a:ext>
            </a:extLst>
          </p:cNvPr>
          <p:cNvSpPr>
            <a:spLocks noGrp="1"/>
          </p:cNvSpPr>
          <p:nvPr>
            <p:ph type="body" sz="quarter" idx="3"/>
          </p:nvPr>
        </p:nvSpPr>
        <p:spPr>
          <a:xfrm>
            <a:off x="4645025" y="152400"/>
            <a:ext cx="4041775" cy="579437"/>
          </a:xfrm>
        </p:spPr>
        <p:txBody>
          <a:bodyPr/>
          <a:lstStyle/>
          <a:p>
            <a:r>
              <a:rPr lang="en-IN" dirty="0"/>
              <a:t>if-else Statement</a:t>
            </a:r>
          </a:p>
        </p:txBody>
      </p:sp>
      <p:sp>
        <p:nvSpPr>
          <p:cNvPr id="11" name="Content Placeholder 10">
            <a:extLst>
              <a:ext uri="{FF2B5EF4-FFF2-40B4-BE49-F238E27FC236}">
                <a16:creationId xmlns:a16="http://schemas.microsoft.com/office/drawing/2014/main" id="{FFB0C4CB-684F-2488-6ACA-822468F17D8F}"/>
              </a:ext>
            </a:extLst>
          </p:cNvPr>
          <p:cNvSpPr>
            <a:spLocks noGrp="1"/>
          </p:cNvSpPr>
          <p:nvPr>
            <p:ph sz="quarter" idx="4"/>
          </p:nvPr>
        </p:nvSpPr>
        <p:spPr>
          <a:xfrm>
            <a:off x="4645025" y="914399"/>
            <a:ext cx="4041775" cy="5211764"/>
          </a:xfrm>
        </p:spPr>
        <p:txBody>
          <a:bodyPr/>
          <a:lstStyle/>
          <a:p>
            <a:pPr marL="0" indent="0">
              <a:buNone/>
            </a:pPr>
            <a:r>
              <a:rPr lang="en-US" dirty="0"/>
              <a:t>fun main() </a:t>
            </a:r>
          </a:p>
          <a:p>
            <a:pPr marL="0" indent="0">
              <a:buNone/>
            </a:pPr>
            <a:r>
              <a:rPr lang="en-US" dirty="0"/>
              <a:t>{</a:t>
            </a:r>
          </a:p>
          <a:p>
            <a:pPr marL="0" indent="0">
              <a:buNone/>
            </a:pPr>
            <a:r>
              <a:rPr lang="en-US" dirty="0"/>
              <a:t> </a:t>
            </a:r>
            <a:r>
              <a:rPr lang="en-US" dirty="0" err="1"/>
              <a:t>val</a:t>
            </a:r>
            <a:r>
              <a:rPr lang="en-US" dirty="0"/>
              <a:t> age = 18 </a:t>
            </a:r>
          </a:p>
          <a:p>
            <a:pPr marL="0" indent="0">
              <a:buNone/>
            </a:pPr>
            <a:r>
              <a:rPr lang="en-US" dirty="0"/>
              <a:t>if (age &gt;= 18) {</a:t>
            </a:r>
          </a:p>
          <a:p>
            <a:pPr marL="0" indent="0">
              <a:buNone/>
            </a:pPr>
            <a:r>
              <a:rPr lang="en-US" dirty="0"/>
              <a:t> </a:t>
            </a:r>
            <a:r>
              <a:rPr lang="en-US" dirty="0" err="1"/>
              <a:t>println</a:t>
            </a:r>
            <a:r>
              <a:rPr lang="en-US" dirty="0"/>
              <a:t>("You are an adult.") </a:t>
            </a:r>
          </a:p>
          <a:p>
            <a:pPr marL="0" indent="0">
              <a:buNone/>
            </a:pPr>
            <a:r>
              <a:rPr lang="en-US" dirty="0"/>
              <a:t>} </a:t>
            </a:r>
          </a:p>
          <a:p>
            <a:pPr marL="0" indent="0">
              <a:buNone/>
            </a:pPr>
            <a:r>
              <a:rPr lang="en-US" dirty="0"/>
              <a:t>else { </a:t>
            </a:r>
          </a:p>
          <a:p>
            <a:pPr marL="0" indent="0">
              <a:buNone/>
            </a:pPr>
            <a:r>
              <a:rPr lang="en-US" dirty="0" err="1"/>
              <a:t>println</a:t>
            </a:r>
            <a:r>
              <a:rPr lang="en-US" dirty="0"/>
              <a:t>("You are a minor.")</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2476824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B51596-F3F3-3275-7F8B-EC8FAAF23A9E}"/>
              </a:ext>
            </a:extLst>
          </p:cNvPr>
          <p:cNvSpPr>
            <a:spLocks noGrp="1"/>
          </p:cNvSpPr>
          <p:nvPr>
            <p:ph type="body" idx="1"/>
          </p:nvPr>
        </p:nvSpPr>
        <p:spPr>
          <a:xfrm>
            <a:off x="457200" y="228601"/>
            <a:ext cx="4040188" cy="762000"/>
          </a:xfrm>
        </p:spPr>
        <p:txBody>
          <a:bodyPr/>
          <a:lstStyle/>
          <a:p>
            <a:r>
              <a:rPr lang="en-IN" dirty="0"/>
              <a:t>if-else </a:t>
            </a:r>
            <a:r>
              <a:rPr lang="en-IN" dirty="0" err="1"/>
              <a:t>if-else</a:t>
            </a:r>
            <a:r>
              <a:rPr lang="en-IN" dirty="0"/>
              <a:t> Ladder</a:t>
            </a:r>
          </a:p>
        </p:txBody>
      </p:sp>
      <p:sp>
        <p:nvSpPr>
          <p:cNvPr id="4" name="Content Placeholder 3">
            <a:extLst>
              <a:ext uri="{FF2B5EF4-FFF2-40B4-BE49-F238E27FC236}">
                <a16:creationId xmlns:a16="http://schemas.microsoft.com/office/drawing/2014/main" id="{EE327542-5BBC-6C6D-8AB3-2835964C8B50}"/>
              </a:ext>
            </a:extLst>
          </p:cNvPr>
          <p:cNvSpPr>
            <a:spLocks noGrp="1"/>
          </p:cNvSpPr>
          <p:nvPr>
            <p:ph sz="half" idx="2"/>
          </p:nvPr>
        </p:nvSpPr>
        <p:spPr>
          <a:xfrm>
            <a:off x="457200" y="1066799"/>
            <a:ext cx="4040188" cy="5059363"/>
          </a:xfrm>
        </p:spPr>
        <p:txBody>
          <a:bodyPr>
            <a:normAutofit fontScale="92500" lnSpcReduction="10000"/>
          </a:bodyPr>
          <a:lstStyle/>
          <a:p>
            <a:pPr marL="0" indent="0">
              <a:buNone/>
            </a:pPr>
            <a:r>
              <a:rPr lang="en-IN" sz="1800" dirty="0"/>
              <a:t>fun main()</a:t>
            </a:r>
          </a:p>
          <a:p>
            <a:pPr marL="0" indent="0">
              <a:buNone/>
            </a:pPr>
            <a:r>
              <a:rPr lang="en-IN" sz="1800" dirty="0"/>
              <a:t> { </a:t>
            </a:r>
          </a:p>
          <a:p>
            <a:pPr marL="0" indent="0">
              <a:buNone/>
            </a:pPr>
            <a:r>
              <a:rPr lang="en-IN" sz="1800" dirty="0" err="1"/>
              <a:t>val</a:t>
            </a:r>
            <a:r>
              <a:rPr lang="en-IN" sz="1800" dirty="0"/>
              <a:t> score = 85</a:t>
            </a:r>
          </a:p>
          <a:p>
            <a:pPr marL="0" indent="0">
              <a:buNone/>
            </a:pPr>
            <a:r>
              <a:rPr lang="en-IN" sz="1800" dirty="0"/>
              <a:t> if (score &gt;= 90) {</a:t>
            </a:r>
          </a:p>
          <a:p>
            <a:pPr marL="0" indent="0">
              <a:buNone/>
            </a:pPr>
            <a:r>
              <a:rPr lang="en-IN" sz="1800" dirty="0"/>
              <a:t> </a:t>
            </a:r>
            <a:r>
              <a:rPr lang="en-IN" sz="1800" dirty="0" err="1"/>
              <a:t>println</a:t>
            </a:r>
            <a:r>
              <a:rPr lang="en-IN" sz="1800" dirty="0"/>
              <a:t>("Grade: A") </a:t>
            </a:r>
          </a:p>
          <a:p>
            <a:pPr marL="0" indent="0">
              <a:buNone/>
            </a:pPr>
            <a:r>
              <a:rPr lang="en-IN" sz="1800" dirty="0"/>
              <a:t>} </a:t>
            </a:r>
          </a:p>
          <a:p>
            <a:pPr marL="0" indent="0">
              <a:buNone/>
            </a:pPr>
            <a:r>
              <a:rPr lang="en-IN" sz="1800" dirty="0"/>
              <a:t>else if (score &gt;= 80) {</a:t>
            </a:r>
          </a:p>
          <a:p>
            <a:pPr marL="0" indent="0">
              <a:buNone/>
            </a:pPr>
            <a:r>
              <a:rPr lang="en-IN" sz="1800" dirty="0"/>
              <a:t> </a:t>
            </a:r>
            <a:r>
              <a:rPr lang="en-IN" sz="1800" dirty="0" err="1"/>
              <a:t>println</a:t>
            </a:r>
            <a:r>
              <a:rPr lang="en-IN" sz="1800" dirty="0"/>
              <a:t>("Grade: B") </a:t>
            </a:r>
          </a:p>
          <a:p>
            <a:pPr marL="0" indent="0">
              <a:buNone/>
            </a:pPr>
            <a:r>
              <a:rPr lang="en-IN" sz="1800" dirty="0"/>
              <a:t>} </a:t>
            </a:r>
          </a:p>
          <a:p>
            <a:pPr marL="0" indent="0">
              <a:buNone/>
            </a:pPr>
            <a:r>
              <a:rPr lang="en-IN" sz="1800" dirty="0"/>
              <a:t>else if (score &gt;= 70) {</a:t>
            </a:r>
          </a:p>
          <a:p>
            <a:pPr marL="0" indent="0">
              <a:buNone/>
            </a:pPr>
            <a:r>
              <a:rPr lang="en-IN" sz="1800" dirty="0"/>
              <a:t> </a:t>
            </a:r>
            <a:r>
              <a:rPr lang="en-IN" sz="1800" dirty="0" err="1"/>
              <a:t>println</a:t>
            </a:r>
            <a:r>
              <a:rPr lang="en-IN" sz="1800" dirty="0"/>
              <a:t>("Grade: C") </a:t>
            </a:r>
          </a:p>
          <a:p>
            <a:pPr marL="0" indent="0">
              <a:buNone/>
            </a:pPr>
            <a:r>
              <a:rPr lang="en-IN" sz="1800" dirty="0"/>
              <a:t>} </a:t>
            </a:r>
          </a:p>
          <a:p>
            <a:pPr marL="0" indent="0">
              <a:buNone/>
            </a:pPr>
            <a:r>
              <a:rPr lang="en-IN" sz="1800" dirty="0"/>
              <a:t>else { </a:t>
            </a:r>
          </a:p>
          <a:p>
            <a:pPr marL="0" indent="0">
              <a:buNone/>
            </a:pPr>
            <a:r>
              <a:rPr lang="en-IN" sz="1800" dirty="0" err="1"/>
              <a:t>println</a:t>
            </a:r>
            <a:r>
              <a:rPr lang="en-IN" sz="1800" dirty="0"/>
              <a:t>("Grade: D")</a:t>
            </a:r>
          </a:p>
          <a:p>
            <a:pPr marL="0" indent="0">
              <a:buNone/>
            </a:pPr>
            <a:r>
              <a:rPr lang="en-IN" sz="1800" dirty="0"/>
              <a:t> } </a:t>
            </a:r>
          </a:p>
          <a:p>
            <a:pPr marL="0" indent="0">
              <a:buNone/>
            </a:pPr>
            <a:r>
              <a:rPr lang="en-IN" sz="1800" dirty="0"/>
              <a:t>}</a:t>
            </a:r>
          </a:p>
        </p:txBody>
      </p:sp>
      <p:sp>
        <p:nvSpPr>
          <p:cNvPr id="5" name="Text Placeholder 4">
            <a:extLst>
              <a:ext uri="{FF2B5EF4-FFF2-40B4-BE49-F238E27FC236}">
                <a16:creationId xmlns:a16="http://schemas.microsoft.com/office/drawing/2014/main" id="{599BCBA2-DC42-AA5E-69A1-DDD906A43462}"/>
              </a:ext>
            </a:extLst>
          </p:cNvPr>
          <p:cNvSpPr>
            <a:spLocks noGrp="1"/>
          </p:cNvSpPr>
          <p:nvPr>
            <p:ph type="body" sz="quarter" idx="3"/>
          </p:nvPr>
        </p:nvSpPr>
        <p:spPr>
          <a:xfrm>
            <a:off x="4645025" y="228601"/>
            <a:ext cx="4041775" cy="762000"/>
          </a:xfrm>
        </p:spPr>
        <p:txBody>
          <a:bodyPr/>
          <a:lstStyle/>
          <a:p>
            <a:r>
              <a:rPr lang="en-IN" dirty="0"/>
              <a:t>Nested if Statements</a:t>
            </a:r>
          </a:p>
        </p:txBody>
      </p:sp>
      <p:sp>
        <p:nvSpPr>
          <p:cNvPr id="6" name="Content Placeholder 5">
            <a:extLst>
              <a:ext uri="{FF2B5EF4-FFF2-40B4-BE49-F238E27FC236}">
                <a16:creationId xmlns:a16="http://schemas.microsoft.com/office/drawing/2014/main" id="{BA552D2B-2C66-9A2D-D1DC-1BB0EB545436}"/>
              </a:ext>
            </a:extLst>
          </p:cNvPr>
          <p:cNvSpPr>
            <a:spLocks noGrp="1"/>
          </p:cNvSpPr>
          <p:nvPr>
            <p:ph sz="quarter" idx="4"/>
          </p:nvPr>
        </p:nvSpPr>
        <p:spPr>
          <a:xfrm>
            <a:off x="4645025" y="1066799"/>
            <a:ext cx="4041775" cy="5059364"/>
          </a:xfrm>
        </p:spPr>
        <p:txBody>
          <a:bodyPr>
            <a:normAutofit fontScale="92500" lnSpcReduction="10000"/>
          </a:bodyPr>
          <a:lstStyle/>
          <a:p>
            <a:pPr marL="0" indent="0">
              <a:buNone/>
            </a:pPr>
            <a:r>
              <a:rPr lang="en-US" sz="1600" dirty="0"/>
              <a:t>fun main() </a:t>
            </a:r>
          </a:p>
          <a:p>
            <a:pPr marL="0" indent="0">
              <a:buNone/>
            </a:pPr>
            <a:r>
              <a:rPr lang="en-US" sz="1600" dirty="0"/>
              <a:t>{ </a:t>
            </a:r>
          </a:p>
          <a:p>
            <a:pPr marL="0" indent="0">
              <a:buNone/>
            </a:pPr>
            <a:r>
              <a:rPr lang="en-US" sz="1600" dirty="0" err="1"/>
              <a:t>val</a:t>
            </a:r>
            <a:r>
              <a:rPr lang="en-US" sz="1600" dirty="0"/>
              <a:t> age = 20 </a:t>
            </a:r>
          </a:p>
          <a:p>
            <a:pPr marL="0" indent="0">
              <a:buNone/>
            </a:pPr>
            <a:r>
              <a:rPr lang="en-US" sz="1600" dirty="0" err="1"/>
              <a:t>val</a:t>
            </a:r>
            <a:r>
              <a:rPr lang="en-US" sz="1600" dirty="0"/>
              <a:t> </a:t>
            </a:r>
            <a:r>
              <a:rPr lang="en-US" sz="1600" dirty="0" err="1"/>
              <a:t>hasID</a:t>
            </a:r>
            <a:r>
              <a:rPr lang="en-US" sz="1600" dirty="0"/>
              <a:t> = true</a:t>
            </a:r>
          </a:p>
          <a:p>
            <a:pPr marL="0" indent="0">
              <a:buNone/>
            </a:pPr>
            <a:r>
              <a:rPr lang="en-US" sz="1600" dirty="0"/>
              <a:t> if (age &gt;= 18) {</a:t>
            </a:r>
          </a:p>
          <a:p>
            <a:pPr marL="0" indent="0">
              <a:buNone/>
            </a:pPr>
            <a:r>
              <a:rPr lang="en-US" sz="1600" dirty="0"/>
              <a:t>     if (</a:t>
            </a:r>
            <a:r>
              <a:rPr lang="en-US" sz="1600" dirty="0" err="1"/>
              <a:t>hasID</a:t>
            </a:r>
            <a:r>
              <a:rPr lang="en-US" sz="1600" dirty="0"/>
              <a:t>) {</a:t>
            </a:r>
          </a:p>
          <a:p>
            <a:pPr marL="0" indent="0">
              <a:buNone/>
            </a:pPr>
            <a:r>
              <a:rPr lang="en-US" sz="1600" dirty="0"/>
              <a:t>    </a:t>
            </a:r>
            <a:r>
              <a:rPr lang="en-US" sz="1600" dirty="0" err="1"/>
              <a:t>println</a:t>
            </a:r>
            <a:r>
              <a:rPr lang="en-US" sz="1600" dirty="0"/>
              <a:t>("You can enter the club.") </a:t>
            </a:r>
          </a:p>
          <a:p>
            <a:pPr marL="0" indent="0">
              <a:buNone/>
            </a:pPr>
            <a:r>
              <a:rPr lang="en-US" sz="1600" dirty="0"/>
              <a:t>} </a:t>
            </a:r>
          </a:p>
          <a:p>
            <a:pPr marL="0" indent="0">
              <a:buNone/>
            </a:pPr>
            <a:r>
              <a:rPr lang="en-US" sz="1600" dirty="0"/>
              <a:t>else {</a:t>
            </a:r>
          </a:p>
          <a:p>
            <a:pPr marL="0" indent="0">
              <a:buNone/>
            </a:pPr>
            <a:r>
              <a:rPr lang="en-US" sz="1600" dirty="0"/>
              <a:t> </a:t>
            </a:r>
            <a:r>
              <a:rPr lang="en-US" sz="1600" dirty="0" err="1"/>
              <a:t>println</a:t>
            </a:r>
            <a:r>
              <a:rPr lang="en-US" sz="1600" dirty="0"/>
              <a:t>("ID required to enter the club.")</a:t>
            </a:r>
          </a:p>
          <a:p>
            <a:pPr marL="0" indent="0">
              <a:buNone/>
            </a:pPr>
            <a:r>
              <a:rPr lang="en-US" sz="1600" dirty="0"/>
              <a:t> } </a:t>
            </a:r>
          </a:p>
          <a:p>
            <a:pPr marL="0" indent="0">
              <a:buNone/>
            </a:pPr>
            <a:r>
              <a:rPr lang="en-US" sz="1600" dirty="0"/>
              <a:t>} </a:t>
            </a:r>
          </a:p>
          <a:p>
            <a:pPr marL="0" indent="0">
              <a:buNone/>
            </a:pPr>
            <a:r>
              <a:rPr lang="en-US" sz="1600" dirty="0"/>
              <a:t>else { </a:t>
            </a:r>
          </a:p>
          <a:p>
            <a:pPr marL="0" indent="0">
              <a:buNone/>
            </a:pPr>
            <a:r>
              <a:rPr lang="en-US" sz="1600" dirty="0" err="1"/>
              <a:t>println</a:t>
            </a:r>
            <a:r>
              <a:rPr lang="en-US" sz="1600" dirty="0"/>
              <a:t>("You are too young to enter the club.")</a:t>
            </a:r>
          </a:p>
          <a:p>
            <a:pPr marL="0" indent="0">
              <a:buNone/>
            </a:pPr>
            <a:r>
              <a:rPr lang="en-US" sz="1600" dirty="0"/>
              <a:t> } </a:t>
            </a:r>
          </a:p>
          <a:p>
            <a:pPr marL="0" indent="0">
              <a:buNone/>
            </a:pPr>
            <a:r>
              <a:rPr lang="en-US" sz="1600" dirty="0"/>
              <a:t>}</a:t>
            </a:r>
            <a:endParaRPr lang="en-IN" sz="1600" dirty="0"/>
          </a:p>
        </p:txBody>
      </p:sp>
    </p:spTree>
    <p:extLst>
      <p:ext uri="{BB962C8B-B14F-4D97-AF65-F5344CB8AC3E}">
        <p14:creationId xmlns:p14="http://schemas.microsoft.com/office/powerpoint/2010/main" val="3900698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5C0CDF-26E8-8A8C-4F80-AABE89940530}"/>
              </a:ext>
            </a:extLst>
          </p:cNvPr>
          <p:cNvSpPr>
            <a:spLocks noGrp="1"/>
          </p:cNvSpPr>
          <p:nvPr>
            <p:ph type="title"/>
          </p:nvPr>
        </p:nvSpPr>
        <p:spPr/>
        <p:txBody>
          <a:bodyPr>
            <a:noAutofit/>
          </a:bodyPr>
          <a:lstStyle/>
          <a:p>
            <a:r>
              <a:rPr lang="en-US" sz="3600" dirty="0"/>
              <a:t>Real Life Application</a:t>
            </a:r>
            <a:endParaRPr lang="en-IN" sz="3600" dirty="0"/>
          </a:p>
        </p:txBody>
      </p:sp>
      <p:sp>
        <p:nvSpPr>
          <p:cNvPr id="8" name="Content Placeholder 7">
            <a:extLst>
              <a:ext uri="{FF2B5EF4-FFF2-40B4-BE49-F238E27FC236}">
                <a16:creationId xmlns:a16="http://schemas.microsoft.com/office/drawing/2014/main" id="{04F1B72C-0B4E-B40E-4110-3A15B1D49DD5}"/>
              </a:ext>
            </a:extLst>
          </p:cNvPr>
          <p:cNvSpPr>
            <a:spLocks noGrp="1"/>
          </p:cNvSpPr>
          <p:nvPr>
            <p:ph idx="1"/>
          </p:nvPr>
        </p:nvSpPr>
        <p:spPr>
          <a:xfrm>
            <a:off x="457200" y="1295400"/>
            <a:ext cx="8229600" cy="4953000"/>
          </a:xfrm>
        </p:spPr>
        <p:txBody>
          <a:bodyPr>
            <a:normAutofit fontScale="85000" lnSpcReduction="10000"/>
          </a:bodyPr>
          <a:lstStyle/>
          <a:p>
            <a:pPr marL="0" indent="0">
              <a:buNone/>
            </a:pPr>
            <a:r>
              <a:rPr lang="en-US" sz="2400" b="1" dirty="0"/>
              <a:t>Design a Kotlin program for a store to determine eligibility for a special offer based on the total amount and membership status.</a:t>
            </a:r>
            <a:endParaRPr lang="en-US" sz="2400" dirty="0"/>
          </a:p>
          <a:p>
            <a:pPr marL="0" indent="0">
              <a:buNone/>
            </a:pPr>
            <a:r>
              <a:rPr lang="en-US" sz="2400" b="1" dirty="0"/>
              <a:t>Instructions:</a:t>
            </a:r>
            <a:endParaRPr lang="en-US" sz="2400" dirty="0"/>
          </a:p>
          <a:p>
            <a:pPr>
              <a:buFont typeface="+mj-lt"/>
              <a:buAutoNum type="arabicPeriod"/>
            </a:pPr>
            <a:r>
              <a:rPr lang="en-US" sz="2400" b="1" dirty="0"/>
              <a:t>Create a Kotlin program</a:t>
            </a:r>
            <a:r>
              <a:rPr lang="en-US" sz="2400" dirty="0"/>
              <a:t> that simulates a discount system for a store.</a:t>
            </a:r>
          </a:p>
          <a:p>
            <a:pPr>
              <a:buFont typeface="+mj-lt"/>
              <a:buAutoNum type="arabicPeriod"/>
            </a:pPr>
            <a:r>
              <a:rPr lang="en-US" sz="2400" b="1" dirty="0"/>
              <a:t>Define two variables</a:t>
            </a:r>
            <a:r>
              <a:rPr lang="en-US" sz="2400" dirty="0"/>
              <a:t>:</a:t>
            </a:r>
          </a:p>
          <a:p>
            <a:pPr marL="742950" lvl="1" indent="-285750">
              <a:buFont typeface="+mj-lt"/>
              <a:buAutoNum type="arabicPeriod"/>
            </a:pPr>
            <a:r>
              <a:rPr lang="en-US" sz="2400" dirty="0"/>
              <a:t>A variable representing the total amount of purchase.</a:t>
            </a:r>
          </a:p>
          <a:p>
            <a:pPr marL="742950" lvl="1" indent="-285750">
              <a:buFont typeface="+mj-lt"/>
              <a:buAutoNum type="arabicPeriod"/>
            </a:pPr>
            <a:r>
              <a:rPr lang="en-US" sz="2400" dirty="0"/>
              <a:t>A variable indicating whether the customer has a membership.</a:t>
            </a:r>
          </a:p>
          <a:p>
            <a:pPr>
              <a:buFont typeface="+mj-lt"/>
              <a:buAutoNum type="arabicPeriod"/>
            </a:pPr>
            <a:r>
              <a:rPr lang="en-US" sz="2400" b="1" dirty="0"/>
              <a:t>Implement the following logic</a:t>
            </a:r>
            <a:r>
              <a:rPr lang="en-US" sz="2400" dirty="0"/>
              <a:t>:</a:t>
            </a:r>
          </a:p>
          <a:p>
            <a:pPr marL="971550" lvl="1" indent="-514350">
              <a:buFont typeface="+mj-lt"/>
              <a:buAutoNum type="arabicPeriod"/>
            </a:pPr>
            <a:r>
              <a:rPr lang="en-US" sz="2400" dirty="0"/>
              <a:t>If the total amount of the purchase is either 1000 or more then:</a:t>
            </a:r>
          </a:p>
          <a:p>
            <a:pPr marL="914400" lvl="2" indent="0">
              <a:buNone/>
            </a:pPr>
            <a:r>
              <a:rPr lang="en-US" sz="2400" dirty="0"/>
              <a:t>a) Check if the customer has a membership.</a:t>
            </a:r>
          </a:p>
          <a:p>
            <a:pPr lvl="3"/>
            <a:r>
              <a:rPr lang="en-US" sz="2400" dirty="0"/>
              <a:t>If they do, print a message indicating a 20% discount.</a:t>
            </a:r>
          </a:p>
          <a:p>
            <a:pPr lvl="3"/>
            <a:r>
              <a:rPr lang="en-US" sz="2400" dirty="0"/>
              <a:t>If they do not, print a message indicating a 10% discount.</a:t>
            </a:r>
          </a:p>
          <a:p>
            <a:pPr marL="742950" lvl="1" indent="-285750">
              <a:buFont typeface="+mj-lt"/>
              <a:buAutoNum type="arabicPeriod"/>
            </a:pPr>
            <a:r>
              <a:rPr lang="en-US" sz="2400" dirty="0"/>
              <a:t>If the total amount of the purchase is below the threshold, print a message indicating no discount.</a:t>
            </a:r>
          </a:p>
          <a:p>
            <a:pPr marL="0" indent="0">
              <a:buNone/>
            </a:pPr>
            <a:endParaRPr lang="en-IN" dirty="0"/>
          </a:p>
        </p:txBody>
      </p:sp>
    </p:spTree>
    <p:extLst>
      <p:ext uri="{BB962C8B-B14F-4D97-AF65-F5344CB8AC3E}">
        <p14:creationId xmlns:p14="http://schemas.microsoft.com/office/powerpoint/2010/main" val="1089676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5CC4C-0C5D-71C9-C29A-27AF4B449167}"/>
              </a:ext>
            </a:extLst>
          </p:cNvPr>
          <p:cNvSpPr>
            <a:spLocks noGrp="1"/>
          </p:cNvSpPr>
          <p:nvPr>
            <p:ph idx="1"/>
          </p:nvPr>
        </p:nvSpPr>
        <p:spPr>
          <a:xfrm>
            <a:off x="457200" y="533400"/>
            <a:ext cx="8229600" cy="5592763"/>
          </a:xfrm>
        </p:spPr>
        <p:txBody>
          <a:bodyPr>
            <a:normAutofit fontScale="70000" lnSpcReduction="20000"/>
          </a:bodyPr>
          <a:lstStyle/>
          <a:p>
            <a:pPr marL="0" indent="0">
              <a:buNone/>
            </a:pPr>
            <a:r>
              <a:rPr lang="en-IN" sz="3200" dirty="0"/>
              <a:t>fun main()</a:t>
            </a:r>
          </a:p>
          <a:p>
            <a:pPr marL="0" indent="0">
              <a:buNone/>
            </a:pPr>
            <a:r>
              <a:rPr lang="en-IN" sz="3200" dirty="0"/>
              <a:t> { </a:t>
            </a:r>
          </a:p>
          <a:p>
            <a:pPr marL="0" indent="0">
              <a:buNone/>
            </a:pPr>
            <a:r>
              <a:rPr lang="en-IN" sz="3200" dirty="0" err="1"/>
              <a:t>val</a:t>
            </a:r>
            <a:r>
              <a:rPr lang="en-IN" sz="3200" dirty="0"/>
              <a:t> </a:t>
            </a:r>
            <a:r>
              <a:rPr lang="en-IN" sz="3200" dirty="0" err="1"/>
              <a:t>purchaseAmount</a:t>
            </a:r>
            <a:r>
              <a:rPr lang="en-IN" sz="3200" dirty="0"/>
              <a:t> = 1500</a:t>
            </a:r>
          </a:p>
          <a:p>
            <a:pPr marL="0" indent="0">
              <a:buNone/>
            </a:pPr>
            <a:r>
              <a:rPr lang="en-IN" sz="3200" dirty="0" err="1"/>
              <a:t>val</a:t>
            </a:r>
            <a:r>
              <a:rPr lang="en-IN" sz="3200" dirty="0"/>
              <a:t> </a:t>
            </a:r>
            <a:r>
              <a:rPr lang="en-IN" sz="3200" dirty="0" err="1"/>
              <a:t>hasMembership</a:t>
            </a:r>
            <a:r>
              <a:rPr lang="en-IN" sz="3200" dirty="0"/>
              <a:t> = true </a:t>
            </a:r>
          </a:p>
          <a:p>
            <a:pPr marL="0" indent="0">
              <a:buNone/>
            </a:pPr>
            <a:r>
              <a:rPr lang="en-IN" sz="3200" dirty="0"/>
              <a:t>if (</a:t>
            </a:r>
            <a:r>
              <a:rPr lang="en-IN" sz="3200" dirty="0" err="1"/>
              <a:t>purchaseAmount</a:t>
            </a:r>
            <a:r>
              <a:rPr lang="en-IN" sz="3200" dirty="0"/>
              <a:t> &gt;= 1000) {</a:t>
            </a:r>
          </a:p>
          <a:p>
            <a:pPr marL="0" indent="0">
              <a:buNone/>
            </a:pPr>
            <a:r>
              <a:rPr lang="en-IN" sz="3200" dirty="0"/>
              <a:t> if (</a:t>
            </a:r>
            <a:r>
              <a:rPr lang="en-IN" sz="3200" dirty="0" err="1"/>
              <a:t>hasMembership</a:t>
            </a:r>
            <a:r>
              <a:rPr lang="en-IN" sz="3200" dirty="0"/>
              <a:t>) {</a:t>
            </a:r>
          </a:p>
          <a:p>
            <a:pPr marL="0" indent="0">
              <a:buNone/>
            </a:pPr>
            <a:r>
              <a:rPr lang="en-IN" sz="3200" dirty="0"/>
              <a:t> </a:t>
            </a:r>
            <a:r>
              <a:rPr lang="en-IN" sz="3200" dirty="0" err="1"/>
              <a:t>println</a:t>
            </a:r>
            <a:r>
              <a:rPr lang="en-IN" sz="3200" dirty="0"/>
              <a:t>("Congratulations! You are eligible for a 20% discount.")</a:t>
            </a:r>
          </a:p>
          <a:p>
            <a:pPr marL="0" indent="0">
              <a:buNone/>
            </a:pPr>
            <a:r>
              <a:rPr lang="en-IN" sz="3200" dirty="0"/>
              <a:t> } </a:t>
            </a:r>
          </a:p>
          <a:p>
            <a:pPr marL="0" indent="0">
              <a:buNone/>
            </a:pPr>
            <a:r>
              <a:rPr lang="en-IN" sz="3200" dirty="0"/>
              <a:t>else {</a:t>
            </a:r>
          </a:p>
          <a:p>
            <a:pPr marL="0" indent="0">
              <a:buNone/>
            </a:pPr>
            <a:r>
              <a:rPr lang="en-IN" sz="3200" dirty="0"/>
              <a:t> </a:t>
            </a:r>
            <a:r>
              <a:rPr lang="en-IN" sz="3200" dirty="0" err="1"/>
              <a:t>println</a:t>
            </a:r>
            <a:r>
              <a:rPr lang="en-IN" sz="3200" dirty="0"/>
              <a:t>("You are eligible for a 10% discount.")</a:t>
            </a:r>
          </a:p>
          <a:p>
            <a:pPr marL="0" indent="0">
              <a:buNone/>
            </a:pPr>
            <a:r>
              <a:rPr lang="en-IN" sz="3200" dirty="0"/>
              <a:t> } </a:t>
            </a:r>
          </a:p>
          <a:p>
            <a:pPr marL="0" indent="0">
              <a:buNone/>
            </a:pPr>
            <a:r>
              <a:rPr lang="en-IN" sz="3200" dirty="0"/>
              <a:t>} </a:t>
            </a:r>
          </a:p>
          <a:p>
            <a:pPr marL="0" indent="0">
              <a:buNone/>
            </a:pPr>
            <a:r>
              <a:rPr lang="en-IN" sz="3200" dirty="0"/>
              <a:t>else {</a:t>
            </a:r>
          </a:p>
          <a:p>
            <a:pPr marL="0" indent="0">
              <a:buNone/>
            </a:pPr>
            <a:r>
              <a:rPr lang="en-IN" sz="3200" dirty="0"/>
              <a:t> </a:t>
            </a:r>
            <a:r>
              <a:rPr lang="en-IN" sz="3200" dirty="0" err="1"/>
              <a:t>println</a:t>
            </a:r>
            <a:r>
              <a:rPr lang="en-IN" sz="3200" dirty="0"/>
              <a:t>("No discount available.") </a:t>
            </a:r>
          </a:p>
          <a:p>
            <a:pPr marL="0" indent="0">
              <a:buNone/>
            </a:pPr>
            <a:r>
              <a:rPr lang="en-IN" sz="3200" dirty="0"/>
              <a:t>} </a:t>
            </a:r>
          </a:p>
          <a:p>
            <a:pPr marL="0" indent="0">
              <a:buNone/>
            </a:pPr>
            <a:r>
              <a:rPr lang="en-IN" sz="3200" dirty="0"/>
              <a:t>}</a:t>
            </a:r>
          </a:p>
          <a:p>
            <a:endParaRPr lang="en-IN" dirty="0"/>
          </a:p>
        </p:txBody>
      </p:sp>
    </p:spTree>
    <p:extLst>
      <p:ext uri="{BB962C8B-B14F-4D97-AF65-F5344CB8AC3E}">
        <p14:creationId xmlns:p14="http://schemas.microsoft.com/office/powerpoint/2010/main" val="241352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b="1" dirty="0"/>
              <a:t>Kotlin Drawbacks</a:t>
            </a:r>
          </a:p>
        </p:txBody>
      </p:sp>
      <p:sp>
        <p:nvSpPr>
          <p:cNvPr id="3" name="Content Placeholder 2"/>
          <p:cNvSpPr>
            <a:spLocks noGrp="1"/>
          </p:cNvSpPr>
          <p:nvPr>
            <p:ph idx="1"/>
          </p:nvPr>
        </p:nvSpPr>
        <p:spPr>
          <a:xfrm>
            <a:off x="152400" y="990600"/>
            <a:ext cx="8763000" cy="5638800"/>
          </a:xfrm>
        </p:spPr>
        <p:txBody>
          <a:bodyPr>
            <a:noAutofit/>
          </a:bodyPr>
          <a:lstStyle/>
          <a:p>
            <a:r>
              <a:rPr lang="en-US" sz="2000" b="1" dirty="0"/>
              <a:t>Compilation Speed</a:t>
            </a:r>
            <a:r>
              <a:rPr lang="en-US" sz="2000" dirty="0"/>
              <a:t>: Kotlin's compilation time can be slower compared to Java  in large projects.</a:t>
            </a:r>
          </a:p>
          <a:p>
            <a:r>
              <a:rPr lang="en-US" sz="2000" b="1" dirty="0"/>
              <a:t>Limited Resources</a:t>
            </a:r>
            <a:r>
              <a:rPr lang="en-US" sz="2000" dirty="0"/>
              <a:t>: Despite its growing popularity, Kotlin has fewer resources, tutorials, and community support compared to more established languages like Java.</a:t>
            </a:r>
          </a:p>
          <a:p>
            <a:r>
              <a:rPr lang="en-US" sz="2000" b="1" dirty="0"/>
              <a:t>Tooling and IDE Support</a:t>
            </a:r>
            <a:r>
              <a:rPr lang="en-US" sz="2000" dirty="0"/>
              <a:t>: Although Kotlin is supported by major IDEs like IntelliJ IDEA and Android Studio, the support is not as mature or extensive as it is for Java, potentially leading to less efficient development workflows.</a:t>
            </a:r>
          </a:p>
          <a:p>
            <a:r>
              <a:rPr lang="en-US" altLang="en-US" sz="2000" b="1" dirty="0">
                <a:latin typeface="Arial" panose="020B0604020202020204" pitchFamily="34" charset="0"/>
              </a:rPr>
              <a:t>Runtime Size:</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Kotlin applications may have a larger runtime size compared to Java applications, which can be a concern for Android developers trying to minimize the </a:t>
            </a:r>
            <a:r>
              <a:rPr kumimoji="0" lang="en-US" altLang="en-US" sz="2000" b="0" i="0" u="none" strike="noStrike" cap="none" normalizeH="0" baseline="0" dirty="0" err="1">
                <a:ln>
                  <a:noFill/>
                </a:ln>
                <a:solidFill>
                  <a:schemeClr val="tx1"/>
                </a:solidFill>
                <a:effectLst/>
                <a:latin typeface="Arial" panose="020B0604020202020204" pitchFamily="34" charset="0"/>
              </a:rPr>
              <a:t>apk</a:t>
            </a:r>
            <a:r>
              <a:rPr kumimoji="0" lang="en-US" altLang="en-US" sz="2000" b="0" i="0" u="none" strike="noStrike" cap="none" normalizeH="0" baseline="0" dirty="0">
                <a:ln>
                  <a:noFill/>
                </a:ln>
                <a:solidFill>
                  <a:schemeClr val="tx1"/>
                </a:solidFill>
                <a:effectLst/>
                <a:latin typeface="Arial" panose="020B0604020202020204" pitchFamily="34" charset="0"/>
              </a:rPr>
              <a:t> file size</a:t>
            </a:r>
          </a:p>
          <a:p>
            <a:r>
              <a:rPr lang="en-US" sz="2000" b="1" dirty="0"/>
              <a:t>Frequent Updates</a:t>
            </a:r>
            <a:r>
              <a:rPr lang="en-US" sz="2000" dirty="0"/>
              <a:t>: The Kotlin language and its ecosystem are evolving rapidly, which can lead to frequent updates and the need to keep up with changes, potentially causing compatibility issues with existing code.</a:t>
            </a:r>
          </a:p>
          <a:p>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US" sz="1200" dirty="0"/>
          </a:p>
          <a:p>
            <a:pPr algn="just"/>
            <a:endParaRPr lang="en-US" sz="2000" dirty="0"/>
          </a:p>
        </p:txBody>
      </p:sp>
    </p:spTree>
    <p:extLst>
      <p:ext uri="{BB962C8B-B14F-4D97-AF65-F5344CB8AC3E}">
        <p14:creationId xmlns:p14="http://schemas.microsoft.com/office/powerpoint/2010/main" val="1446408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6F24-2B76-99F1-7CD4-AC1621CF093E}"/>
              </a:ext>
            </a:extLst>
          </p:cNvPr>
          <p:cNvSpPr>
            <a:spLocks noGrp="1"/>
          </p:cNvSpPr>
          <p:nvPr>
            <p:ph type="title"/>
          </p:nvPr>
        </p:nvSpPr>
        <p:spPr/>
        <p:txBody>
          <a:bodyPr>
            <a:normAutofit/>
          </a:bodyPr>
          <a:lstStyle/>
          <a:p>
            <a:pPr algn="ctr"/>
            <a:r>
              <a:rPr lang="en-US" sz="4000" b="1" dirty="0"/>
              <a:t>When </a:t>
            </a:r>
            <a:endParaRPr lang="en-IN" sz="4000" b="1" dirty="0"/>
          </a:p>
        </p:txBody>
      </p:sp>
      <p:sp>
        <p:nvSpPr>
          <p:cNvPr id="3" name="Content Placeholder 2">
            <a:extLst>
              <a:ext uri="{FF2B5EF4-FFF2-40B4-BE49-F238E27FC236}">
                <a16:creationId xmlns:a16="http://schemas.microsoft.com/office/drawing/2014/main" id="{C9712C49-FA91-44E4-BBAE-D66DB59240F1}"/>
              </a:ext>
            </a:extLst>
          </p:cNvPr>
          <p:cNvSpPr>
            <a:spLocks noGrp="1"/>
          </p:cNvSpPr>
          <p:nvPr>
            <p:ph idx="1"/>
          </p:nvPr>
        </p:nvSpPr>
        <p:spPr/>
        <p:txBody>
          <a:bodyPr>
            <a:noAutofit/>
          </a:bodyPr>
          <a:lstStyle/>
          <a:p>
            <a:r>
              <a:rPr lang="en-US" b="0" i="0" dirty="0">
                <a:solidFill>
                  <a:srgbClr val="000000"/>
                </a:solidFill>
                <a:effectLst/>
                <a:highlight>
                  <a:srgbClr val="FFFFFF"/>
                </a:highlight>
                <a:latin typeface="+mj-lt"/>
              </a:rPr>
              <a:t>Consider a situation when you have large number of conditions to check.</a:t>
            </a:r>
          </a:p>
          <a:p>
            <a:r>
              <a:rPr lang="en-US" dirty="0">
                <a:solidFill>
                  <a:srgbClr val="000000"/>
                </a:solidFill>
                <a:highlight>
                  <a:srgbClr val="FFFFFF"/>
                </a:highlight>
                <a:latin typeface="+mj-lt"/>
              </a:rPr>
              <a:t>It can be done with </a:t>
            </a:r>
            <a:r>
              <a:rPr lang="en-US" b="1" i="0" dirty="0" err="1">
                <a:solidFill>
                  <a:srgbClr val="000000"/>
                </a:solidFill>
                <a:effectLst/>
                <a:highlight>
                  <a:srgbClr val="FFFFFF"/>
                </a:highlight>
                <a:latin typeface="+mj-lt"/>
              </a:rPr>
              <a:t>if..else</a:t>
            </a:r>
            <a:r>
              <a:rPr lang="en-US" b="1" i="0" dirty="0">
                <a:solidFill>
                  <a:srgbClr val="000000"/>
                </a:solidFill>
                <a:effectLst/>
                <a:highlight>
                  <a:srgbClr val="FFFFFF"/>
                </a:highlight>
                <a:latin typeface="+mj-lt"/>
              </a:rPr>
              <a:t> if</a:t>
            </a:r>
            <a:r>
              <a:rPr lang="en-US" b="0" i="0" dirty="0">
                <a:solidFill>
                  <a:srgbClr val="000000"/>
                </a:solidFill>
                <a:effectLst/>
                <a:highlight>
                  <a:srgbClr val="FFFFFF"/>
                </a:highlight>
                <a:latin typeface="+mj-lt"/>
              </a:rPr>
              <a:t> expression but Kotlin provides </a:t>
            </a:r>
            <a:r>
              <a:rPr lang="en-US" b="1" i="0" dirty="0">
                <a:solidFill>
                  <a:srgbClr val="000000"/>
                </a:solidFill>
                <a:effectLst/>
                <a:highlight>
                  <a:srgbClr val="FFFFFF"/>
                </a:highlight>
                <a:latin typeface="+mj-lt"/>
              </a:rPr>
              <a:t>when</a:t>
            </a:r>
            <a:r>
              <a:rPr lang="en-US" b="0" i="0" dirty="0">
                <a:solidFill>
                  <a:srgbClr val="000000"/>
                </a:solidFill>
                <a:effectLst/>
                <a:highlight>
                  <a:srgbClr val="FFFFFF"/>
                </a:highlight>
                <a:latin typeface="+mj-lt"/>
              </a:rPr>
              <a:t> expression to handle the situation in a better and clean way</a:t>
            </a:r>
          </a:p>
          <a:p>
            <a:r>
              <a:rPr lang="en-US" dirty="0">
                <a:latin typeface="+mj-lt"/>
              </a:rPr>
              <a:t>Kotlin when expression is similar to the switch statement in C, C++ and Java</a:t>
            </a:r>
            <a:r>
              <a:rPr lang="en-US" dirty="0"/>
              <a:t>.</a:t>
            </a:r>
            <a:endParaRPr lang="en-IN" dirty="0"/>
          </a:p>
        </p:txBody>
      </p:sp>
    </p:spTree>
    <p:extLst>
      <p:ext uri="{BB962C8B-B14F-4D97-AF65-F5344CB8AC3E}">
        <p14:creationId xmlns:p14="http://schemas.microsoft.com/office/powerpoint/2010/main" val="298847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19AB36-82EC-2FE1-0920-D0F494BD0DC6}"/>
              </a:ext>
            </a:extLst>
          </p:cNvPr>
          <p:cNvSpPr>
            <a:spLocks noGrp="1"/>
          </p:cNvSpPr>
          <p:nvPr>
            <p:ph type="title"/>
          </p:nvPr>
        </p:nvSpPr>
        <p:spPr/>
        <p:txBody>
          <a:bodyPr/>
          <a:lstStyle/>
          <a:p>
            <a:pPr algn="ctr"/>
            <a:r>
              <a:rPr lang="en-IN" b="1" dirty="0"/>
              <a:t> ‘when’ as an Expression</a:t>
            </a:r>
          </a:p>
        </p:txBody>
      </p:sp>
      <p:sp>
        <p:nvSpPr>
          <p:cNvPr id="5" name="Content Placeholder 4">
            <a:extLst>
              <a:ext uri="{FF2B5EF4-FFF2-40B4-BE49-F238E27FC236}">
                <a16:creationId xmlns:a16="http://schemas.microsoft.com/office/drawing/2014/main" id="{F27EE46F-E477-4D16-5CDE-E631DBB0BB10}"/>
              </a:ext>
            </a:extLst>
          </p:cNvPr>
          <p:cNvSpPr>
            <a:spLocks noGrp="1"/>
          </p:cNvSpPr>
          <p:nvPr>
            <p:ph sz="half" idx="1"/>
          </p:nvPr>
        </p:nvSpPr>
        <p:spPr/>
        <p:txBody>
          <a:bodyPr>
            <a:normAutofit fontScale="92500" lnSpcReduction="10000"/>
          </a:bodyPr>
          <a:lstStyle/>
          <a:p>
            <a:r>
              <a:rPr lang="en-US" sz="2400" dirty="0"/>
              <a:t>When used as an expression, ‘when’ returns a value that can be assigned to a variable or used directly in expressions.</a:t>
            </a:r>
          </a:p>
          <a:p>
            <a:r>
              <a:rPr lang="en-US" sz="2400" dirty="0"/>
              <a:t>Syntax: </a:t>
            </a:r>
            <a:endParaRPr lang="en-IN" sz="2400" dirty="0"/>
          </a:p>
        </p:txBody>
      </p:sp>
      <p:sp>
        <p:nvSpPr>
          <p:cNvPr id="6" name="Content Placeholder 5">
            <a:extLst>
              <a:ext uri="{FF2B5EF4-FFF2-40B4-BE49-F238E27FC236}">
                <a16:creationId xmlns:a16="http://schemas.microsoft.com/office/drawing/2014/main" id="{0137EE97-A9E1-D117-AC7A-E4BDC5440F48}"/>
              </a:ext>
            </a:extLst>
          </p:cNvPr>
          <p:cNvSpPr>
            <a:spLocks noGrp="1"/>
          </p:cNvSpPr>
          <p:nvPr>
            <p:ph sz="half" idx="2"/>
          </p:nvPr>
        </p:nvSpPr>
        <p:spPr/>
        <p:txBody>
          <a:bodyPr>
            <a:normAutofit fontScale="92500" lnSpcReduction="10000"/>
          </a:bodyPr>
          <a:lstStyle/>
          <a:p>
            <a:pPr marL="0" indent="0">
              <a:buNone/>
            </a:pPr>
            <a:r>
              <a:rPr lang="en-US" sz="1600" dirty="0"/>
              <a:t>fun main() </a:t>
            </a:r>
          </a:p>
          <a:p>
            <a:pPr marL="0" indent="0">
              <a:buNone/>
            </a:pPr>
            <a:r>
              <a:rPr lang="en-US" sz="1600" dirty="0"/>
              <a:t>{ </a:t>
            </a:r>
          </a:p>
          <a:p>
            <a:pPr marL="0" indent="0">
              <a:buNone/>
            </a:pPr>
            <a:r>
              <a:rPr lang="en-US" sz="1600" dirty="0" err="1"/>
              <a:t>val</a:t>
            </a:r>
            <a:r>
              <a:rPr lang="en-US" sz="1600" dirty="0"/>
              <a:t> </a:t>
            </a:r>
            <a:r>
              <a:rPr lang="en-US" sz="1600" dirty="0" err="1"/>
              <a:t>dayOfWeek</a:t>
            </a:r>
            <a:r>
              <a:rPr lang="en-US" sz="1600" dirty="0"/>
              <a:t> = 3 </a:t>
            </a:r>
          </a:p>
          <a:p>
            <a:pPr marL="0" indent="0">
              <a:buNone/>
            </a:pPr>
            <a:r>
              <a:rPr lang="en-US" sz="1600" dirty="0" err="1"/>
              <a:t>val</a:t>
            </a:r>
            <a:r>
              <a:rPr lang="en-US" sz="1600" dirty="0"/>
              <a:t> </a:t>
            </a:r>
            <a:r>
              <a:rPr lang="en-US" sz="1600" dirty="0" err="1"/>
              <a:t>dayName</a:t>
            </a:r>
            <a:r>
              <a:rPr lang="en-US" sz="1600" dirty="0"/>
              <a:t> = when (</a:t>
            </a:r>
            <a:r>
              <a:rPr lang="en-US" sz="1600" dirty="0" err="1"/>
              <a:t>dayOfWeek</a:t>
            </a:r>
            <a:r>
              <a:rPr lang="en-US" sz="1600" dirty="0"/>
              <a:t>) { </a:t>
            </a:r>
          </a:p>
          <a:p>
            <a:pPr marL="0" indent="0">
              <a:buNone/>
            </a:pPr>
            <a:r>
              <a:rPr lang="en-US" sz="1600" dirty="0"/>
              <a:t>1 -&gt; "Monday " </a:t>
            </a:r>
          </a:p>
          <a:p>
            <a:pPr marL="0" indent="0">
              <a:buNone/>
            </a:pPr>
            <a:r>
              <a:rPr lang="en-US" sz="1600" dirty="0"/>
              <a:t> 2 -&gt; "Tuesday" </a:t>
            </a:r>
          </a:p>
          <a:p>
            <a:pPr marL="0" indent="0">
              <a:buNone/>
            </a:pPr>
            <a:r>
              <a:rPr lang="en-US" sz="1600" dirty="0"/>
              <a:t>3 -&gt; "Wednesday" </a:t>
            </a:r>
          </a:p>
          <a:p>
            <a:pPr marL="0" indent="0">
              <a:buNone/>
            </a:pPr>
            <a:r>
              <a:rPr lang="en-US" sz="1600" dirty="0"/>
              <a:t>4 -&gt; "Thursday" </a:t>
            </a:r>
          </a:p>
          <a:p>
            <a:pPr marL="0" indent="0">
              <a:buNone/>
            </a:pPr>
            <a:r>
              <a:rPr lang="en-US" sz="1600" dirty="0"/>
              <a:t>5 -&gt; "Friday " </a:t>
            </a:r>
          </a:p>
          <a:p>
            <a:pPr marL="0" indent="0">
              <a:buNone/>
            </a:pPr>
            <a:r>
              <a:rPr lang="en-US" sz="1600" dirty="0"/>
              <a:t> 6 -&gt; "Saturday" </a:t>
            </a:r>
          </a:p>
          <a:p>
            <a:pPr marL="0" indent="0">
              <a:buNone/>
            </a:pPr>
            <a:r>
              <a:rPr lang="en-US" sz="1600" dirty="0"/>
              <a:t>7 -&gt; "Sunday" </a:t>
            </a:r>
          </a:p>
          <a:p>
            <a:pPr marL="0" indent="0">
              <a:buNone/>
            </a:pPr>
            <a:r>
              <a:rPr lang="en-US" sz="1600" dirty="0"/>
              <a:t>else -&gt; "Invalid day" </a:t>
            </a:r>
          </a:p>
          <a:p>
            <a:pPr marL="0" indent="0">
              <a:buNone/>
            </a:pPr>
            <a:r>
              <a:rPr lang="en-US" sz="1600" dirty="0"/>
              <a:t>} </a:t>
            </a:r>
          </a:p>
          <a:p>
            <a:pPr marL="0" indent="0">
              <a:buNone/>
            </a:pPr>
            <a:r>
              <a:rPr lang="en-US" sz="1600" dirty="0" err="1"/>
              <a:t>println</a:t>
            </a:r>
            <a:r>
              <a:rPr lang="en-US" sz="1600" dirty="0"/>
              <a:t>("Day of the week: $</a:t>
            </a:r>
            <a:r>
              <a:rPr lang="en-US" sz="1600" dirty="0" err="1"/>
              <a:t>dayName</a:t>
            </a:r>
            <a:r>
              <a:rPr lang="en-US" sz="1600" dirty="0"/>
              <a:t>")</a:t>
            </a:r>
          </a:p>
          <a:p>
            <a:pPr marL="0" indent="0">
              <a:buNone/>
            </a:pPr>
            <a:r>
              <a:rPr lang="en-US" sz="1600" dirty="0"/>
              <a:t> }</a:t>
            </a:r>
            <a:endParaRPr lang="en-IN" sz="1600" dirty="0"/>
          </a:p>
        </p:txBody>
      </p:sp>
      <p:pic>
        <p:nvPicPr>
          <p:cNvPr id="9" name="Picture 8">
            <a:extLst>
              <a:ext uri="{FF2B5EF4-FFF2-40B4-BE49-F238E27FC236}">
                <a16:creationId xmlns:a16="http://schemas.microsoft.com/office/drawing/2014/main" id="{314E3663-F67C-A90F-520C-2A1B3C21AA08}"/>
              </a:ext>
            </a:extLst>
          </p:cNvPr>
          <p:cNvPicPr>
            <a:picLocks noChangeAspect="1"/>
          </p:cNvPicPr>
          <p:nvPr/>
        </p:nvPicPr>
        <p:blipFill>
          <a:blip r:embed="rId2"/>
          <a:stretch>
            <a:fillRect/>
          </a:stretch>
        </p:blipFill>
        <p:spPr>
          <a:xfrm>
            <a:off x="914400" y="4038600"/>
            <a:ext cx="3439005" cy="1762371"/>
          </a:xfrm>
          <a:prstGeom prst="rect">
            <a:avLst/>
          </a:prstGeom>
        </p:spPr>
      </p:pic>
    </p:spTree>
    <p:extLst>
      <p:ext uri="{BB962C8B-B14F-4D97-AF65-F5344CB8AC3E}">
        <p14:creationId xmlns:p14="http://schemas.microsoft.com/office/powerpoint/2010/main" val="1069552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6FEE7C-A944-6FE7-DDFB-3AEB14C7E582}"/>
              </a:ext>
            </a:extLst>
          </p:cNvPr>
          <p:cNvSpPr>
            <a:spLocks noGrp="1"/>
          </p:cNvSpPr>
          <p:nvPr>
            <p:ph type="title"/>
          </p:nvPr>
        </p:nvSpPr>
        <p:spPr/>
        <p:txBody>
          <a:bodyPr/>
          <a:lstStyle/>
          <a:p>
            <a:pPr algn="ctr"/>
            <a:r>
              <a:rPr lang="en-IN" b="1" dirty="0"/>
              <a:t>‘when’ as a statement</a:t>
            </a:r>
          </a:p>
        </p:txBody>
      </p:sp>
      <p:sp>
        <p:nvSpPr>
          <p:cNvPr id="9" name="Content Placeholder 8">
            <a:extLst>
              <a:ext uri="{FF2B5EF4-FFF2-40B4-BE49-F238E27FC236}">
                <a16:creationId xmlns:a16="http://schemas.microsoft.com/office/drawing/2014/main" id="{00D37B8D-8AA9-449B-3953-6AFF52B6A602}"/>
              </a:ext>
            </a:extLst>
          </p:cNvPr>
          <p:cNvSpPr>
            <a:spLocks noGrp="1"/>
          </p:cNvSpPr>
          <p:nvPr>
            <p:ph sz="half" idx="1"/>
          </p:nvPr>
        </p:nvSpPr>
        <p:spPr>
          <a:xfrm>
            <a:off x="457200" y="1600200"/>
            <a:ext cx="3276600" cy="4525963"/>
          </a:xfrm>
        </p:spPr>
        <p:txBody>
          <a:bodyPr>
            <a:normAutofit/>
          </a:bodyPr>
          <a:lstStyle/>
          <a:p>
            <a:r>
              <a:rPr lang="en-US" sz="1800" dirty="0"/>
              <a:t>When used as a statement, when executes different code blocks based on the condition but does not return a value.</a:t>
            </a:r>
          </a:p>
          <a:p>
            <a:r>
              <a:rPr lang="en-US" sz="1800" dirty="0"/>
              <a:t>Syntax:</a:t>
            </a:r>
          </a:p>
          <a:p>
            <a:pPr marL="0" indent="0">
              <a:buNone/>
            </a:pPr>
            <a:endParaRPr lang="en-IN" dirty="0"/>
          </a:p>
        </p:txBody>
      </p:sp>
      <p:sp>
        <p:nvSpPr>
          <p:cNvPr id="10" name="Content Placeholder 9">
            <a:extLst>
              <a:ext uri="{FF2B5EF4-FFF2-40B4-BE49-F238E27FC236}">
                <a16:creationId xmlns:a16="http://schemas.microsoft.com/office/drawing/2014/main" id="{D60CED00-C2AE-6D0E-F172-3F3FC8DC7F82}"/>
              </a:ext>
            </a:extLst>
          </p:cNvPr>
          <p:cNvSpPr>
            <a:spLocks noGrp="1"/>
          </p:cNvSpPr>
          <p:nvPr>
            <p:ph sz="half" idx="2"/>
          </p:nvPr>
        </p:nvSpPr>
        <p:spPr>
          <a:xfrm>
            <a:off x="3810000" y="1600200"/>
            <a:ext cx="4876800" cy="4525963"/>
          </a:xfrm>
        </p:spPr>
        <p:txBody>
          <a:bodyPr>
            <a:normAutofit/>
          </a:bodyPr>
          <a:lstStyle/>
          <a:p>
            <a:pPr marL="0" indent="0">
              <a:buNone/>
            </a:pPr>
            <a:r>
              <a:rPr lang="en-US" sz="2000" dirty="0"/>
              <a:t>fun main() </a:t>
            </a:r>
          </a:p>
          <a:p>
            <a:pPr marL="0" indent="0">
              <a:buNone/>
            </a:pPr>
            <a:r>
              <a:rPr lang="en-US" sz="2000" dirty="0"/>
              <a:t>{ </a:t>
            </a:r>
          </a:p>
          <a:p>
            <a:pPr marL="0" indent="0">
              <a:buNone/>
            </a:pPr>
            <a:r>
              <a:rPr lang="en-US" sz="2000" dirty="0" err="1"/>
              <a:t>val</a:t>
            </a:r>
            <a:r>
              <a:rPr lang="en-US" sz="2000" dirty="0"/>
              <a:t> number = 8 </a:t>
            </a:r>
          </a:p>
          <a:p>
            <a:pPr marL="0" indent="0">
              <a:buNone/>
            </a:pPr>
            <a:r>
              <a:rPr lang="en-US" sz="2000" dirty="0"/>
              <a:t>when { </a:t>
            </a:r>
          </a:p>
          <a:p>
            <a:pPr marL="0" indent="0">
              <a:buNone/>
            </a:pPr>
            <a:r>
              <a:rPr lang="en-US" sz="2000" dirty="0"/>
              <a:t>number % 2 == 0 -&gt; </a:t>
            </a:r>
            <a:r>
              <a:rPr lang="en-US" sz="2000" dirty="0" err="1"/>
              <a:t>println</a:t>
            </a:r>
            <a:r>
              <a:rPr lang="en-US" sz="2000" dirty="0"/>
              <a:t>("$number is even") </a:t>
            </a:r>
          </a:p>
          <a:p>
            <a:pPr marL="0" indent="0">
              <a:buNone/>
            </a:pPr>
            <a:r>
              <a:rPr lang="en-US" sz="2000" dirty="0"/>
              <a:t>number % 2 != 0 -&gt; </a:t>
            </a:r>
            <a:r>
              <a:rPr lang="en-US" sz="2000" dirty="0" err="1"/>
              <a:t>println</a:t>
            </a:r>
            <a:r>
              <a:rPr lang="en-US" sz="2000" dirty="0"/>
              <a:t>("$number is odd") </a:t>
            </a:r>
          </a:p>
          <a:p>
            <a:pPr marL="0" indent="0">
              <a:buNone/>
            </a:pPr>
            <a:r>
              <a:rPr lang="en-US" sz="2000" dirty="0"/>
              <a:t>//else -&gt; </a:t>
            </a:r>
            <a:r>
              <a:rPr lang="en-US" sz="2000" dirty="0" err="1"/>
              <a:t>println</a:t>
            </a:r>
            <a:r>
              <a:rPr lang="en-US" sz="2000" dirty="0"/>
              <a:t>("Unexpected number") </a:t>
            </a:r>
          </a:p>
          <a:p>
            <a:pPr marL="0" indent="0">
              <a:buNone/>
            </a:pPr>
            <a:r>
              <a:rPr lang="en-US" sz="2000" dirty="0"/>
              <a:t>} </a:t>
            </a:r>
          </a:p>
          <a:p>
            <a:pPr marL="0" indent="0">
              <a:buNone/>
            </a:pPr>
            <a:r>
              <a:rPr lang="en-US" sz="2000" dirty="0"/>
              <a:t>}</a:t>
            </a:r>
            <a:endParaRPr lang="en-IN" sz="2000" dirty="0"/>
          </a:p>
        </p:txBody>
      </p:sp>
      <p:pic>
        <p:nvPicPr>
          <p:cNvPr id="13" name="Picture 12">
            <a:extLst>
              <a:ext uri="{FF2B5EF4-FFF2-40B4-BE49-F238E27FC236}">
                <a16:creationId xmlns:a16="http://schemas.microsoft.com/office/drawing/2014/main" id="{AFA0F1CA-190C-3032-C2D6-8941165BC7FB}"/>
              </a:ext>
            </a:extLst>
          </p:cNvPr>
          <p:cNvPicPr>
            <a:picLocks noChangeAspect="1"/>
          </p:cNvPicPr>
          <p:nvPr/>
        </p:nvPicPr>
        <p:blipFill>
          <a:blip r:embed="rId2"/>
          <a:stretch>
            <a:fillRect/>
          </a:stretch>
        </p:blipFill>
        <p:spPr>
          <a:xfrm>
            <a:off x="685800" y="3419167"/>
            <a:ext cx="3124200" cy="2889557"/>
          </a:xfrm>
          <a:prstGeom prst="rect">
            <a:avLst/>
          </a:prstGeom>
        </p:spPr>
      </p:pic>
    </p:spTree>
    <p:extLst>
      <p:ext uri="{BB962C8B-B14F-4D97-AF65-F5344CB8AC3E}">
        <p14:creationId xmlns:p14="http://schemas.microsoft.com/office/powerpoint/2010/main" val="291833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998-0FD3-F174-849D-38C894A0B74B}"/>
              </a:ext>
            </a:extLst>
          </p:cNvPr>
          <p:cNvSpPr>
            <a:spLocks noGrp="1"/>
          </p:cNvSpPr>
          <p:nvPr>
            <p:ph type="title"/>
          </p:nvPr>
        </p:nvSpPr>
        <p:spPr/>
        <p:txBody>
          <a:bodyPr/>
          <a:lstStyle/>
          <a:p>
            <a:pPr algn="ctr"/>
            <a:r>
              <a:rPr lang="en-US" b="1" dirty="0"/>
              <a:t>‘For’ Loop</a:t>
            </a:r>
            <a:endParaRPr lang="en-IN" b="1" dirty="0"/>
          </a:p>
        </p:txBody>
      </p:sp>
      <p:sp>
        <p:nvSpPr>
          <p:cNvPr id="5" name="Content Placeholder 4">
            <a:extLst>
              <a:ext uri="{FF2B5EF4-FFF2-40B4-BE49-F238E27FC236}">
                <a16:creationId xmlns:a16="http://schemas.microsoft.com/office/drawing/2014/main" id="{DCB1A292-E482-FFBA-8B09-1E766697FB65}"/>
              </a:ext>
            </a:extLst>
          </p:cNvPr>
          <p:cNvSpPr>
            <a:spLocks noGrp="1"/>
          </p:cNvSpPr>
          <p:nvPr>
            <p:ph idx="1"/>
          </p:nvPr>
        </p:nvSpPr>
        <p:spPr/>
        <p:txBody>
          <a:bodyPr>
            <a:normAutofit/>
          </a:bodyPr>
          <a:lstStyle/>
          <a:p>
            <a:r>
              <a:rPr lang="en-US" sz="2800" dirty="0">
                <a:latin typeface="+mj-lt"/>
              </a:rPr>
              <a:t>The for loop in Kotlin is used to iterate over a range of values, collections, or arrays. </a:t>
            </a:r>
          </a:p>
          <a:p>
            <a:r>
              <a:rPr lang="en-US" sz="2800" dirty="0">
                <a:latin typeface="+mj-lt"/>
              </a:rPr>
              <a:t>It's an essential control flow construct for repeating operations and working with sequences of data</a:t>
            </a:r>
          </a:p>
          <a:p>
            <a:r>
              <a:rPr lang="en-US" sz="2800" b="0" i="0" dirty="0">
                <a:solidFill>
                  <a:srgbClr val="000000"/>
                </a:solidFill>
                <a:effectLst/>
                <a:highlight>
                  <a:srgbClr val="FFFFFF"/>
                </a:highlight>
                <a:latin typeface="+mj-lt"/>
              </a:rPr>
              <a:t>Kotlin </a:t>
            </a:r>
            <a:r>
              <a:rPr lang="en-US" sz="2800" b="1" i="0" dirty="0">
                <a:solidFill>
                  <a:srgbClr val="000000"/>
                </a:solidFill>
                <a:effectLst/>
                <a:highlight>
                  <a:srgbClr val="FFFFFF"/>
                </a:highlight>
                <a:latin typeface="+mj-lt"/>
              </a:rPr>
              <a:t>for</a:t>
            </a:r>
            <a:r>
              <a:rPr lang="en-US" sz="2800" b="0" i="0" dirty="0">
                <a:solidFill>
                  <a:srgbClr val="000000"/>
                </a:solidFill>
                <a:effectLst/>
                <a:highlight>
                  <a:srgbClr val="FFFFFF"/>
                </a:highlight>
                <a:latin typeface="+mj-lt"/>
              </a:rPr>
              <a:t> loop iterates through anything that provides an iterator </a:t>
            </a:r>
            <a:r>
              <a:rPr lang="en-US" sz="2800" b="0" i="0" dirty="0" err="1">
                <a:solidFill>
                  <a:srgbClr val="000000"/>
                </a:solidFill>
                <a:effectLst/>
                <a:highlight>
                  <a:srgbClr val="FFFFFF"/>
                </a:highlight>
                <a:latin typeface="+mj-lt"/>
              </a:rPr>
              <a:t>ie</a:t>
            </a:r>
            <a:r>
              <a:rPr lang="en-US" sz="2800" b="0" i="0" dirty="0">
                <a:solidFill>
                  <a:srgbClr val="000000"/>
                </a:solidFill>
                <a:effectLst/>
                <a:highlight>
                  <a:srgbClr val="FFFFFF"/>
                </a:highlight>
                <a:latin typeface="+mj-lt"/>
              </a:rPr>
              <a:t>. that contains a countable number of values</a:t>
            </a:r>
          </a:p>
          <a:p>
            <a:r>
              <a:rPr lang="en-US" sz="2800" dirty="0">
                <a:latin typeface="+mj-lt"/>
              </a:rPr>
              <a:t>The for loop in Kotlin can be used in different ways depending on what you're iterating over. </a:t>
            </a:r>
            <a:endParaRPr lang="en-IN" sz="2800" dirty="0">
              <a:latin typeface="+mj-lt"/>
            </a:endParaRPr>
          </a:p>
        </p:txBody>
      </p:sp>
    </p:spTree>
    <p:extLst>
      <p:ext uri="{BB962C8B-B14F-4D97-AF65-F5344CB8AC3E}">
        <p14:creationId xmlns:p14="http://schemas.microsoft.com/office/powerpoint/2010/main" val="56476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5C0C-4B42-30BA-7BA0-1946CDD2F92D}"/>
              </a:ext>
            </a:extLst>
          </p:cNvPr>
          <p:cNvSpPr>
            <a:spLocks noGrp="1"/>
          </p:cNvSpPr>
          <p:nvPr>
            <p:ph type="title"/>
          </p:nvPr>
        </p:nvSpPr>
        <p:spPr/>
        <p:txBody>
          <a:bodyPr/>
          <a:lstStyle/>
          <a:p>
            <a:pPr algn="ctr"/>
            <a:r>
              <a:rPr lang="en-IN" b="1" dirty="0"/>
              <a:t>Syntax of ‘for’ Loop</a:t>
            </a:r>
          </a:p>
        </p:txBody>
      </p:sp>
      <p:sp>
        <p:nvSpPr>
          <p:cNvPr id="3" name="Content Placeholder 2">
            <a:extLst>
              <a:ext uri="{FF2B5EF4-FFF2-40B4-BE49-F238E27FC236}">
                <a16:creationId xmlns:a16="http://schemas.microsoft.com/office/drawing/2014/main" id="{371E4AA5-5F0E-D456-CF37-9EA422EA0C89}"/>
              </a:ext>
            </a:extLst>
          </p:cNvPr>
          <p:cNvSpPr>
            <a:spLocks noGrp="1"/>
          </p:cNvSpPr>
          <p:nvPr>
            <p:ph idx="1"/>
          </p:nvPr>
        </p:nvSpPr>
        <p:spPr>
          <a:xfrm>
            <a:off x="304800" y="1219200"/>
            <a:ext cx="8229600" cy="4983163"/>
          </a:xfrm>
        </p:spPr>
        <p:txBody>
          <a:bodyPr/>
          <a:lstStyle/>
          <a:p>
            <a:pPr marL="0" indent="0">
              <a:buNone/>
            </a:pPr>
            <a:r>
              <a:rPr lang="en-IN" sz="2400" dirty="0"/>
              <a:t>Syntax for Ranges:</a:t>
            </a:r>
          </a:p>
          <a:p>
            <a:pPr marL="0" indent="0">
              <a:buNone/>
            </a:pPr>
            <a:endParaRPr lang="en-IN" dirty="0"/>
          </a:p>
          <a:p>
            <a:pPr marL="0" indent="0">
              <a:buNone/>
            </a:pPr>
            <a:endParaRPr lang="en-IN" dirty="0"/>
          </a:p>
          <a:p>
            <a:pPr marL="0" indent="0">
              <a:buNone/>
            </a:pPr>
            <a:endParaRPr lang="en-IN" dirty="0"/>
          </a:p>
          <a:p>
            <a:pPr marL="0" indent="0">
              <a:buNone/>
            </a:pPr>
            <a:r>
              <a:rPr lang="en-IN" sz="2400" dirty="0"/>
              <a:t>Syntax for Collections (e.g., Lists, Arrays):</a:t>
            </a:r>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Syntax for Iterating with Index:</a:t>
            </a:r>
            <a:endParaRPr lang="en-IN" sz="2400" dirty="0"/>
          </a:p>
          <a:p>
            <a:pPr marL="0" indent="0">
              <a:buNone/>
            </a:pPr>
            <a:endParaRPr lang="en-IN" dirty="0"/>
          </a:p>
        </p:txBody>
      </p:sp>
      <p:pic>
        <p:nvPicPr>
          <p:cNvPr id="6" name="Picture 5">
            <a:extLst>
              <a:ext uri="{FF2B5EF4-FFF2-40B4-BE49-F238E27FC236}">
                <a16:creationId xmlns:a16="http://schemas.microsoft.com/office/drawing/2014/main" id="{2D48BE1B-04DA-4225-7BE2-C33F813F98A5}"/>
              </a:ext>
            </a:extLst>
          </p:cNvPr>
          <p:cNvPicPr>
            <a:picLocks noChangeAspect="1"/>
          </p:cNvPicPr>
          <p:nvPr/>
        </p:nvPicPr>
        <p:blipFill>
          <a:blip r:embed="rId2"/>
          <a:stretch>
            <a:fillRect/>
          </a:stretch>
        </p:blipFill>
        <p:spPr>
          <a:xfrm>
            <a:off x="393290" y="1666108"/>
            <a:ext cx="5196349" cy="1076475"/>
          </a:xfrm>
          <a:prstGeom prst="rect">
            <a:avLst/>
          </a:prstGeom>
        </p:spPr>
      </p:pic>
      <p:pic>
        <p:nvPicPr>
          <p:cNvPr id="8" name="Picture 7">
            <a:extLst>
              <a:ext uri="{FF2B5EF4-FFF2-40B4-BE49-F238E27FC236}">
                <a16:creationId xmlns:a16="http://schemas.microsoft.com/office/drawing/2014/main" id="{609976E4-A654-039A-EA84-39163301DCE5}"/>
              </a:ext>
            </a:extLst>
          </p:cNvPr>
          <p:cNvPicPr>
            <a:picLocks noChangeAspect="1"/>
          </p:cNvPicPr>
          <p:nvPr/>
        </p:nvPicPr>
        <p:blipFill>
          <a:blip r:embed="rId3"/>
          <a:stretch>
            <a:fillRect/>
          </a:stretch>
        </p:blipFill>
        <p:spPr>
          <a:xfrm>
            <a:off x="366251" y="3322342"/>
            <a:ext cx="5196349" cy="1095528"/>
          </a:xfrm>
          <a:prstGeom prst="rect">
            <a:avLst/>
          </a:prstGeom>
        </p:spPr>
      </p:pic>
      <p:pic>
        <p:nvPicPr>
          <p:cNvPr id="10" name="Picture 9">
            <a:extLst>
              <a:ext uri="{FF2B5EF4-FFF2-40B4-BE49-F238E27FC236}">
                <a16:creationId xmlns:a16="http://schemas.microsoft.com/office/drawing/2014/main" id="{320047FC-8993-C555-D6C6-94AECD9F5A0B}"/>
              </a:ext>
            </a:extLst>
          </p:cNvPr>
          <p:cNvPicPr>
            <a:picLocks noChangeAspect="1"/>
          </p:cNvPicPr>
          <p:nvPr/>
        </p:nvPicPr>
        <p:blipFill>
          <a:blip r:embed="rId4"/>
          <a:stretch>
            <a:fillRect/>
          </a:stretch>
        </p:blipFill>
        <p:spPr>
          <a:xfrm>
            <a:off x="344127" y="5064835"/>
            <a:ext cx="5218473" cy="1267002"/>
          </a:xfrm>
          <a:prstGeom prst="rect">
            <a:avLst/>
          </a:prstGeom>
        </p:spPr>
      </p:pic>
    </p:spTree>
    <p:extLst>
      <p:ext uri="{BB962C8B-B14F-4D97-AF65-F5344CB8AC3E}">
        <p14:creationId xmlns:p14="http://schemas.microsoft.com/office/powerpoint/2010/main" val="2334484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268C7A-74B3-4263-8947-13E3678DA9B9}"/>
              </a:ext>
            </a:extLst>
          </p:cNvPr>
          <p:cNvSpPr>
            <a:spLocks noGrp="1"/>
          </p:cNvSpPr>
          <p:nvPr>
            <p:ph type="title"/>
          </p:nvPr>
        </p:nvSpPr>
        <p:spPr/>
        <p:txBody>
          <a:bodyPr/>
          <a:lstStyle/>
          <a:p>
            <a:pPr algn="ctr"/>
            <a:r>
              <a:rPr lang="en-US" b="1" dirty="0"/>
              <a:t>For loop for Ranges </a:t>
            </a:r>
            <a:endParaRPr lang="en-IN" b="1" dirty="0"/>
          </a:p>
        </p:txBody>
      </p:sp>
      <p:sp>
        <p:nvSpPr>
          <p:cNvPr id="8" name="Text Placeholder 7">
            <a:extLst>
              <a:ext uri="{FF2B5EF4-FFF2-40B4-BE49-F238E27FC236}">
                <a16:creationId xmlns:a16="http://schemas.microsoft.com/office/drawing/2014/main" id="{6E283557-3C43-EC10-A15B-A8B3B78D6038}"/>
              </a:ext>
            </a:extLst>
          </p:cNvPr>
          <p:cNvSpPr>
            <a:spLocks noGrp="1"/>
          </p:cNvSpPr>
          <p:nvPr>
            <p:ph type="body" idx="1"/>
          </p:nvPr>
        </p:nvSpPr>
        <p:spPr/>
        <p:txBody>
          <a:bodyPr/>
          <a:lstStyle/>
          <a:p>
            <a:r>
              <a:rPr lang="en-US" dirty="0"/>
              <a:t>Both ends of range inclusive</a:t>
            </a:r>
            <a:endParaRPr lang="en-IN" dirty="0"/>
          </a:p>
        </p:txBody>
      </p:sp>
      <p:sp>
        <p:nvSpPr>
          <p:cNvPr id="9" name="Content Placeholder 8">
            <a:extLst>
              <a:ext uri="{FF2B5EF4-FFF2-40B4-BE49-F238E27FC236}">
                <a16:creationId xmlns:a16="http://schemas.microsoft.com/office/drawing/2014/main" id="{20D2483E-5817-3B7D-A235-E8A3953F5D4A}"/>
              </a:ext>
            </a:extLst>
          </p:cNvPr>
          <p:cNvSpPr>
            <a:spLocks noGrp="1"/>
          </p:cNvSpPr>
          <p:nvPr>
            <p:ph sz="half" idx="2"/>
          </p:nvPr>
        </p:nvSpPr>
        <p:spPr/>
        <p:txBody>
          <a:bodyPr/>
          <a:lstStyle/>
          <a:p>
            <a:pPr marL="0" indent="0">
              <a:buNone/>
            </a:pPr>
            <a:r>
              <a:rPr lang="en-IN" dirty="0"/>
              <a:t>fun main() </a:t>
            </a:r>
          </a:p>
          <a:p>
            <a:pPr marL="0" indent="0">
              <a:buNone/>
            </a:pPr>
            <a:r>
              <a:rPr lang="en-IN" dirty="0"/>
              <a:t>{ </a:t>
            </a:r>
          </a:p>
          <a:p>
            <a:pPr marL="0" indent="0">
              <a:buNone/>
            </a:pPr>
            <a:r>
              <a:rPr lang="en-IN" dirty="0"/>
              <a:t>for (</a:t>
            </a:r>
            <a:r>
              <a:rPr lang="en-IN" dirty="0" err="1"/>
              <a:t>i</a:t>
            </a:r>
            <a:r>
              <a:rPr lang="en-IN" dirty="0"/>
              <a:t> in 1..5) { </a:t>
            </a:r>
          </a:p>
          <a:p>
            <a:pPr marL="0" indent="0">
              <a:buNone/>
            </a:pPr>
            <a:r>
              <a:rPr lang="en-IN" dirty="0"/>
              <a:t> </a:t>
            </a:r>
            <a:r>
              <a:rPr lang="en-IN" dirty="0" err="1"/>
              <a:t>println</a:t>
            </a:r>
            <a:r>
              <a:rPr lang="en-IN" dirty="0"/>
              <a:t>("Number: $</a:t>
            </a:r>
            <a:r>
              <a:rPr lang="en-IN" dirty="0" err="1"/>
              <a:t>i</a:t>
            </a:r>
            <a:r>
              <a:rPr lang="en-IN" dirty="0"/>
              <a:t>") </a:t>
            </a:r>
          </a:p>
          <a:p>
            <a:pPr marL="0" indent="0">
              <a:buNone/>
            </a:pPr>
            <a:r>
              <a:rPr lang="en-IN" dirty="0"/>
              <a:t>} </a:t>
            </a:r>
          </a:p>
          <a:p>
            <a:pPr marL="0" indent="0">
              <a:buNone/>
            </a:pPr>
            <a:r>
              <a:rPr lang="en-IN" dirty="0"/>
              <a:t>}</a:t>
            </a:r>
          </a:p>
        </p:txBody>
      </p:sp>
      <p:sp>
        <p:nvSpPr>
          <p:cNvPr id="10" name="Text Placeholder 9">
            <a:extLst>
              <a:ext uri="{FF2B5EF4-FFF2-40B4-BE49-F238E27FC236}">
                <a16:creationId xmlns:a16="http://schemas.microsoft.com/office/drawing/2014/main" id="{7191A822-D620-4C4D-EDCD-56D8D966D49D}"/>
              </a:ext>
            </a:extLst>
          </p:cNvPr>
          <p:cNvSpPr>
            <a:spLocks noGrp="1"/>
          </p:cNvSpPr>
          <p:nvPr>
            <p:ph type="body" sz="quarter" idx="3"/>
          </p:nvPr>
        </p:nvSpPr>
        <p:spPr/>
        <p:txBody>
          <a:bodyPr/>
          <a:lstStyle/>
          <a:p>
            <a:r>
              <a:rPr lang="en-US" dirty="0"/>
              <a:t>Upper end excluded</a:t>
            </a:r>
            <a:endParaRPr lang="en-IN" dirty="0"/>
          </a:p>
        </p:txBody>
      </p:sp>
      <p:sp>
        <p:nvSpPr>
          <p:cNvPr id="11" name="Content Placeholder 10">
            <a:extLst>
              <a:ext uri="{FF2B5EF4-FFF2-40B4-BE49-F238E27FC236}">
                <a16:creationId xmlns:a16="http://schemas.microsoft.com/office/drawing/2014/main" id="{ABB53620-6F4D-6FFF-5B67-8E1D6024AB32}"/>
              </a:ext>
            </a:extLst>
          </p:cNvPr>
          <p:cNvSpPr>
            <a:spLocks noGrp="1"/>
          </p:cNvSpPr>
          <p:nvPr>
            <p:ph sz="quarter" idx="4"/>
          </p:nvPr>
        </p:nvSpPr>
        <p:spPr/>
        <p:txBody>
          <a:bodyPr/>
          <a:lstStyle/>
          <a:p>
            <a:pPr marL="0" indent="0">
              <a:buNone/>
            </a:pPr>
            <a:r>
              <a:rPr lang="en-US" dirty="0"/>
              <a:t>fun main() {</a:t>
            </a:r>
          </a:p>
          <a:p>
            <a:pPr marL="0" indent="0">
              <a:buNone/>
            </a:pPr>
            <a:r>
              <a:rPr lang="en-US" dirty="0"/>
              <a:t>    for (</a:t>
            </a:r>
            <a:r>
              <a:rPr lang="en-US" dirty="0" err="1"/>
              <a:t>i</a:t>
            </a:r>
            <a:r>
              <a:rPr lang="en-US" dirty="0"/>
              <a:t> in 1 until 5) {</a:t>
            </a:r>
          </a:p>
          <a:p>
            <a:pPr marL="0" indent="0">
              <a:buNone/>
            </a:pPr>
            <a:r>
              <a:rPr lang="en-US" dirty="0"/>
              <a:t>    </a:t>
            </a:r>
            <a:r>
              <a:rPr lang="en-US" dirty="0" err="1"/>
              <a:t>println</a:t>
            </a:r>
            <a:r>
              <a:rPr lang="en-US" dirty="0"/>
              <a:t>("Number: $</a:t>
            </a:r>
            <a:r>
              <a:rPr lang="en-US" dirty="0" err="1"/>
              <a:t>i</a:t>
            </a:r>
            <a:r>
              <a:rPr lang="en-US" dirty="0"/>
              <a:t>")</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722956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F87B12-64C1-4D8F-BF0E-778F8EBE7359}"/>
              </a:ext>
            </a:extLst>
          </p:cNvPr>
          <p:cNvSpPr>
            <a:spLocks noGrp="1"/>
          </p:cNvSpPr>
          <p:nvPr>
            <p:ph type="body" idx="1"/>
          </p:nvPr>
        </p:nvSpPr>
        <p:spPr/>
        <p:txBody>
          <a:bodyPr/>
          <a:lstStyle/>
          <a:p>
            <a:r>
              <a:rPr lang="en-US" dirty="0"/>
              <a:t>Reverse loop</a:t>
            </a:r>
            <a:endParaRPr lang="en-IN" dirty="0"/>
          </a:p>
        </p:txBody>
      </p:sp>
      <p:sp>
        <p:nvSpPr>
          <p:cNvPr id="6" name="Content Placeholder 5">
            <a:extLst>
              <a:ext uri="{FF2B5EF4-FFF2-40B4-BE49-F238E27FC236}">
                <a16:creationId xmlns:a16="http://schemas.microsoft.com/office/drawing/2014/main" id="{93D3DE1F-B778-7A26-394A-C20002DB4EAB}"/>
              </a:ext>
            </a:extLst>
          </p:cNvPr>
          <p:cNvSpPr>
            <a:spLocks noGrp="1"/>
          </p:cNvSpPr>
          <p:nvPr>
            <p:ph sz="half" idx="2"/>
          </p:nvPr>
        </p:nvSpPr>
        <p:spPr/>
        <p:txBody>
          <a:bodyPr/>
          <a:lstStyle/>
          <a:p>
            <a:pPr marL="0" indent="0">
              <a:buNone/>
            </a:pPr>
            <a:r>
              <a:rPr lang="en-US" dirty="0"/>
              <a:t>fun main(</a:t>
            </a:r>
            <a:r>
              <a:rPr lang="en-US" dirty="0" err="1"/>
              <a:t>args</a:t>
            </a:r>
            <a:r>
              <a:rPr lang="en-US" dirty="0"/>
              <a:t>: Array&lt;String&gt;)</a:t>
            </a:r>
          </a:p>
          <a:p>
            <a:pPr marL="0" indent="0">
              <a:buNone/>
            </a:pPr>
            <a:r>
              <a:rPr lang="en-US" dirty="0"/>
              <a:t> {</a:t>
            </a:r>
          </a:p>
          <a:p>
            <a:pPr marL="0" indent="0">
              <a:buNone/>
            </a:pPr>
            <a:r>
              <a:rPr lang="en-US" dirty="0"/>
              <a:t>    for (item in 5 </a:t>
            </a:r>
            <a:r>
              <a:rPr lang="en-US" dirty="0" err="1"/>
              <a:t>downTo</a:t>
            </a:r>
            <a:r>
              <a:rPr lang="en-US" dirty="0"/>
              <a:t> 1 ) {</a:t>
            </a:r>
          </a:p>
          <a:p>
            <a:pPr marL="0" indent="0">
              <a:buNone/>
            </a:pPr>
            <a:r>
              <a:rPr lang="en-US" dirty="0"/>
              <a:t>        </a:t>
            </a:r>
            <a:r>
              <a:rPr lang="en-US" dirty="0" err="1"/>
              <a:t>println</a:t>
            </a:r>
            <a:r>
              <a:rPr lang="en-US" dirty="0"/>
              <a:t>(item)</a:t>
            </a:r>
          </a:p>
          <a:p>
            <a:pPr marL="0" indent="0">
              <a:buNone/>
            </a:pPr>
            <a:r>
              <a:rPr lang="en-US" dirty="0"/>
              <a:t>    }</a:t>
            </a:r>
          </a:p>
          <a:p>
            <a:pPr marL="0" indent="0">
              <a:buNone/>
            </a:pPr>
            <a:r>
              <a:rPr lang="en-US" dirty="0"/>
              <a:t>}</a:t>
            </a:r>
            <a:endParaRPr lang="en-IN" dirty="0"/>
          </a:p>
        </p:txBody>
      </p:sp>
      <p:sp>
        <p:nvSpPr>
          <p:cNvPr id="7" name="Text Placeholder 6">
            <a:extLst>
              <a:ext uri="{FF2B5EF4-FFF2-40B4-BE49-F238E27FC236}">
                <a16:creationId xmlns:a16="http://schemas.microsoft.com/office/drawing/2014/main" id="{C8DA670D-C43D-F331-12F4-A65B3D498E55}"/>
              </a:ext>
            </a:extLst>
          </p:cNvPr>
          <p:cNvSpPr>
            <a:spLocks noGrp="1"/>
          </p:cNvSpPr>
          <p:nvPr>
            <p:ph type="body" sz="quarter" idx="3"/>
          </p:nvPr>
        </p:nvSpPr>
        <p:spPr/>
        <p:txBody>
          <a:bodyPr/>
          <a:lstStyle/>
          <a:p>
            <a:r>
              <a:rPr lang="en-US" dirty="0"/>
              <a:t>Reverse with step size</a:t>
            </a:r>
            <a:endParaRPr lang="en-IN" dirty="0"/>
          </a:p>
        </p:txBody>
      </p:sp>
      <p:sp>
        <p:nvSpPr>
          <p:cNvPr id="8" name="Content Placeholder 7">
            <a:extLst>
              <a:ext uri="{FF2B5EF4-FFF2-40B4-BE49-F238E27FC236}">
                <a16:creationId xmlns:a16="http://schemas.microsoft.com/office/drawing/2014/main" id="{C91CC158-2C54-BA00-1659-1ED02DBB2CC8}"/>
              </a:ext>
            </a:extLst>
          </p:cNvPr>
          <p:cNvSpPr>
            <a:spLocks noGrp="1"/>
          </p:cNvSpPr>
          <p:nvPr>
            <p:ph sz="quarter" idx="4"/>
          </p:nvPr>
        </p:nvSpPr>
        <p:spPr/>
        <p:txBody>
          <a:bodyPr/>
          <a:lstStyle/>
          <a:p>
            <a:pPr marL="0" indent="0">
              <a:buNone/>
            </a:pPr>
            <a:r>
              <a:rPr lang="en-US" dirty="0"/>
              <a:t>fun main(</a:t>
            </a:r>
            <a:r>
              <a:rPr lang="en-US" dirty="0" err="1"/>
              <a:t>args</a:t>
            </a:r>
            <a:r>
              <a:rPr lang="en-US" dirty="0"/>
              <a:t>: Array&lt;String&gt;)</a:t>
            </a:r>
          </a:p>
          <a:p>
            <a:pPr marL="0" indent="0">
              <a:buNone/>
            </a:pPr>
            <a:r>
              <a:rPr lang="en-US" dirty="0"/>
              <a:t> {</a:t>
            </a:r>
          </a:p>
          <a:p>
            <a:pPr marL="0" indent="0">
              <a:buNone/>
            </a:pPr>
            <a:r>
              <a:rPr lang="en-US" dirty="0"/>
              <a:t>    for (item in 5 </a:t>
            </a:r>
            <a:r>
              <a:rPr lang="en-US" dirty="0" err="1"/>
              <a:t>downTo</a:t>
            </a:r>
            <a:r>
              <a:rPr lang="en-US" dirty="0"/>
              <a:t> 1 step 2 ) {</a:t>
            </a:r>
          </a:p>
          <a:p>
            <a:pPr marL="0" indent="0">
              <a:buNone/>
            </a:pPr>
            <a:r>
              <a:rPr lang="en-US" dirty="0"/>
              <a:t>        </a:t>
            </a:r>
            <a:r>
              <a:rPr lang="en-US" dirty="0" err="1"/>
              <a:t>println</a:t>
            </a:r>
            <a:r>
              <a:rPr lang="en-US" dirty="0"/>
              <a:t>(item)</a:t>
            </a:r>
          </a:p>
          <a:p>
            <a:pPr marL="0" indent="0">
              <a:buNone/>
            </a:pPr>
            <a:r>
              <a:rPr lang="en-US" dirty="0"/>
              <a:t>    }</a:t>
            </a:r>
          </a:p>
          <a:p>
            <a:pPr marL="0" indent="0">
              <a:buNone/>
            </a:pPr>
            <a:r>
              <a:rPr lang="en-US" dirty="0"/>
              <a:t>}</a:t>
            </a:r>
            <a:endParaRPr lang="en-IN" dirty="0"/>
          </a:p>
          <a:p>
            <a:pPr marL="0" indent="0">
              <a:buNone/>
            </a:pPr>
            <a:endParaRPr lang="en-IN" dirty="0"/>
          </a:p>
        </p:txBody>
      </p:sp>
    </p:spTree>
    <p:extLst>
      <p:ext uri="{BB962C8B-B14F-4D97-AF65-F5344CB8AC3E}">
        <p14:creationId xmlns:p14="http://schemas.microsoft.com/office/powerpoint/2010/main" val="2644057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9F9D-B8E7-266A-AAF7-86A2DE1C2559}"/>
              </a:ext>
            </a:extLst>
          </p:cNvPr>
          <p:cNvSpPr>
            <a:spLocks noGrp="1"/>
          </p:cNvSpPr>
          <p:nvPr>
            <p:ph type="title"/>
          </p:nvPr>
        </p:nvSpPr>
        <p:spPr/>
        <p:txBody>
          <a:bodyPr/>
          <a:lstStyle/>
          <a:p>
            <a:r>
              <a:rPr lang="en-US" dirty="0"/>
              <a:t>Iterating over a List</a:t>
            </a:r>
            <a:endParaRPr lang="en-IN" dirty="0"/>
          </a:p>
        </p:txBody>
      </p:sp>
      <p:sp>
        <p:nvSpPr>
          <p:cNvPr id="3" name="Text Placeholder 2">
            <a:extLst>
              <a:ext uri="{FF2B5EF4-FFF2-40B4-BE49-F238E27FC236}">
                <a16:creationId xmlns:a16="http://schemas.microsoft.com/office/drawing/2014/main" id="{C2B75D39-37C4-35CD-A289-5CED41ACB987}"/>
              </a:ext>
            </a:extLst>
          </p:cNvPr>
          <p:cNvSpPr>
            <a:spLocks noGrp="1"/>
          </p:cNvSpPr>
          <p:nvPr>
            <p:ph type="body" idx="1"/>
          </p:nvPr>
        </p:nvSpPr>
        <p:spPr>
          <a:xfrm>
            <a:off x="457200" y="1295400"/>
            <a:ext cx="4040188" cy="639763"/>
          </a:xfrm>
        </p:spPr>
        <p:txBody>
          <a:bodyPr>
            <a:normAutofit/>
          </a:bodyPr>
          <a:lstStyle/>
          <a:p>
            <a:r>
              <a:rPr lang="en-US" dirty="0"/>
              <a:t>When only elements need to be accessed</a:t>
            </a:r>
            <a:endParaRPr lang="en-IN" dirty="0"/>
          </a:p>
        </p:txBody>
      </p:sp>
      <p:sp>
        <p:nvSpPr>
          <p:cNvPr id="4" name="Content Placeholder 3">
            <a:extLst>
              <a:ext uri="{FF2B5EF4-FFF2-40B4-BE49-F238E27FC236}">
                <a16:creationId xmlns:a16="http://schemas.microsoft.com/office/drawing/2014/main" id="{8E147CCA-7EBC-3C38-8D6E-A139EA55124B}"/>
              </a:ext>
            </a:extLst>
          </p:cNvPr>
          <p:cNvSpPr>
            <a:spLocks noGrp="1"/>
          </p:cNvSpPr>
          <p:nvPr>
            <p:ph sz="half" idx="2"/>
          </p:nvPr>
        </p:nvSpPr>
        <p:spPr>
          <a:xfrm>
            <a:off x="456407" y="2044700"/>
            <a:ext cx="4041775" cy="4144963"/>
          </a:xfrm>
        </p:spPr>
        <p:txBody>
          <a:bodyPr>
            <a:normAutofit/>
          </a:bodyPr>
          <a:lstStyle/>
          <a:p>
            <a:pPr marL="0" indent="0">
              <a:buNone/>
            </a:pPr>
            <a:r>
              <a:rPr lang="en-IN" dirty="0"/>
              <a:t>fun main()</a:t>
            </a:r>
          </a:p>
          <a:p>
            <a:pPr marL="0" indent="0">
              <a:buNone/>
            </a:pPr>
            <a:r>
              <a:rPr lang="en-IN" dirty="0"/>
              <a:t> {</a:t>
            </a:r>
          </a:p>
          <a:p>
            <a:pPr marL="0" indent="0">
              <a:buNone/>
            </a:pPr>
            <a:r>
              <a:rPr lang="en-IN" dirty="0"/>
              <a:t>    </a:t>
            </a:r>
            <a:r>
              <a:rPr lang="en-IN" dirty="0" err="1"/>
              <a:t>val</a:t>
            </a:r>
            <a:r>
              <a:rPr lang="en-IN" dirty="0"/>
              <a:t> fruits = </a:t>
            </a:r>
            <a:r>
              <a:rPr lang="en-IN" dirty="0" err="1"/>
              <a:t>listOf</a:t>
            </a:r>
            <a:r>
              <a:rPr lang="en-IN" dirty="0"/>
              <a:t>("Apple", "Banana", "Cherry")</a:t>
            </a:r>
          </a:p>
          <a:p>
            <a:pPr marL="0" indent="0">
              <a:buNone/>
            </a:pPr>
            <a:r>
              <a:rPr lang="en-IN" dirty="0"/>
              <a:t>    for (fruit in fruits) {</a:t>
            </a:r>
          </a:p>
          <a:p>
            <a:pPr marL="0" indent="0">
              <a:buNone/>
            </a:pPr>
            <a:r>
              <a:rPr lang="en-IN" dirty="0"/>
              <a:t>        </a:t>
            </a:r>
            <a:r>
              <a:rPr lang="en-IN" dirty="0" err="1"/>
              <a:t>println</a:t>
            </a:r>
            <a:r>
              <a:rPr lang="en-IN" dirty="0"/>
              <a:t>("Fruit: $fruit")</a:t>
            </a:r>
          </a:p>
          <a:p>
            <a:pPr marL="0" indent="0">
              <a:buNone/>
            </a:pPr>
            <a:r>
              <a:rPr lang="en-IN" dirty="0"/>
              <a:t>    }</a:t>
            </a:r>
          </a:p>
          <a:p>
            <a:pPr marL="0" indent="0">
              <a:buNone/>
            </a:pPr>
            <a:r>
              <a:rPr lang="en-IN" dirty="0"/>
              <a:t>}</a:t>
            </a:r>
          </a:p>
        </p:txBody>
      </p:sp>
      <p:sp>
        <p:nvSpPr>
          <p:cNvPr id="5" name="Text Placeholder 4">
            <a:extLst>
              <a:ext uri="{FF2B5EF4-FFF2-40B4-BE49-F238E27FC236}">
                <a16:creationId xmlns:a16="http://schemas.microsoft.com/office/drawing/2014/main" id="{9C42ACB9-FAD6-F44F-476F-4EB9F8E9A238}"/>
              </a:ext>
            </a:extLst>
          </p:cNvPr>
          <p:cNvSpPr>
            <a:spLocks noGrp="1"/>
          </p:cNvSpPr>
          <p:nvPr>
            <p:ph type="body" sz="quarter" idx="3"/>
          </p:nvPr>
        </p:nvSpPr>
        <p:spPr>
          <a:xfrm>
            <a:off x="4645025" y="1295400"/>
            <a:ext cx="4041775" cy="639763"/>
          </a:xfrm>
        </p:spPr>
        <p:txBody>
          <a:bodyPr>
            <a:normAutofit/>
          </a:bodyPr>
          <a:lstStyle/>
          <a:p>
            <a:r>
              <a:rPr lang="en-US" dirty="0"/>
              <a:t>When both element and index of the element need to be accessed</a:t>
            </a:r>
            <a:endParaRPr lang="en-IN" dirty="0"/>
          </a:p>
        </p:txBody>
      </p:sp>
      <p:sp>
        <p:nvSpPr>
          <p:cNvPr id="6" name="Content Placeholder 5">
            <a:extLst>
              <a:ext uri="{FF2B5EF4-FFF2-40B4-BE49-F238E27FC236}">
                <a16:creationId xmlns:a16="http://schemas.microsoft.com/office/drawing/2014/main" id="{E654E94B-3E18-AD70-11D6-3079E4EB0384}"/>
              </a:ext>
            </a:extLst>
          </p:cNvPr>
          <p:cNvSpPr>
            <a:spLocks noGrp="1"/>
          </p:cNvSpPr>
          <p:nvPr>
            <p:ph sz="quarter" idx="4"/>
          </p:nvPr>
        </p:nvSpPr>
        <p:spPr>
          <a:xfrm>
            <a:off x="4645025" y="1981200"/>
            <a:ext cx="4041775" cy="4144963"/>
          </a:xfrm>
        </p:spPr>
        <p:txBody>
          <a:bodyPr>
            <a:normAutofit/>
          </a:bodyPr>
          <a:lstStyle/>
          <a:p>
            <a:pPr marL="0" indent="0">
              <a:buNone/>
            </a:pPr>
            <a:r>
              <a:rPr lang="en-IN" dirty="0"/>
              <a:t>fun main()</a:t>
            </a:r>
          </a:p>
          <a:p>
            <a:pPr marL="0" indent="0">
              <a:buNone/>
            </a:pPr>
            <a:r>
              <a:rPr lang="en-IN" dirty="0"/>
              <a:t> { </a:t>
            </a:r>
          </a:p>
          <a:p>
            <a:pPr marL="0" indent="0">
              <a:buNone/>
            </a:pPr>
            <a:r>
              <a:rPr lang="en-IN" dirty="0" err="1"/>
              <a:t>val</a:t>
            </a:r>
            <a:r>
              <a:rPr lang="en-IN" dirty="0"/>
              <a:t> fruits = </a:t>
            </a:r>
            <a:r>
              <a:rPr lang="en-IN" dirty="0" err="1"/>
              <a:t>listOf</a:t>
            </a:r>
            <a:r>
              <a:rPr lang="en-IN" dirty="0"/>
              <a:t>("Apple", "Banana", "Cherry") </a:t>
            </a:r>
          </a:p>
          <a:p>
            <a:pPr marL="0" indent="0">
              <a:buNone/>
            </a:pPr>
            <a:r>
              <a:rPr lang="en-IN" dirty="0"/>
              <a:t>for (index in </a:t>
            </a:r>
            <a:r>
              <a:rPr lang="en-IN" dirty="0" err="1"/>
              <a:t>fruits.indices</a:t>
            </a:r>
            <a:r>
              <a:rPr lang="en-IN" dirty="0"/>
              <a:t>) {</a:t>
            </a:r>
          </a:p>
          <a:p>
            <a:pPr marL="0" indent="0">
              <a:buNone/>
            </a:pPr>
            <a:r>
              <a:rPr lang="en-IN" dirty="0"/>
              <a:t> </a:t>
            </a:r>
            <a:r>
              <a:rPr lang="en-IN" dirty="0" err="1"/>
              <a:t>println</a:t>
            </a:r>
            <a:r>
              <a:rPr lang="en-IN" dirty="0"/>
              <a:t>("Fruit at index $index is ${fruits[index]}")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557982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00A9-EF78-211A-E44E-EDD3117B3FA4}"/>
              </a:ext>
            </a:extLst>
          </p:cNvPr>
          <p:cNvSpPr>
            <a:spLocks noGrp="1"/>
          </p:cNvSpPr>
          <p:nvPr>
            <p:ph type="title"/>
          </p:nvPr>
        </p:nvSpPr>
        <p:spPr/>
        <p:txBody>
          <a:bodyPr/>
          <a:lstStyle/>
          <a:p>
            <a:pPr algn="ctr"/>
            <a:r>
              <a:rPr lang="en-US" dirty="0"/>
              <a:t>‘</a:t>
            </a:r>
            <a:r>
              <a:rPr lang="en-US" b="1" dirty="0"/>
              <a:t>While’ loop</a:t>
            </a:r>
            <a:endParaRPr lang="en-IN" b="1" dirty="0"/>
          </a:p>
        </p:txBody>
      </p:sp>
      <p:sp>
        <p:nvSpPr>
          <p:cNvPr id="7" name="Content Placeholder 6">
            <a:extLst>
              <a:ext uri="{FF2B5EF4-FFF2-40B4-BE49-F238E27FC236}">
                <a16:creationId xmlns:a16="http://schemas.microsoft.com/office/drawing/2014/main" id="{739AA251-3D85-E2F4-9A29-F1BBA802D1EC}"/>
              </a:ext>
            </a:extLst>
          </p:cNvPr>
          <p:cNvSpPr>
            <a:spLocks noGrp="1"/>
          </p:cNvSpPr>
          <p:nvPr>
            <p:ph sz="half" idx="1"/>
          </p:nvPr>
        </p:nvSpPr>
        <p:spPr/>
        <p:txBody>
          <a:bodyPr>
            <a:normAutofit/>
          </a:bodyPr>
          <a:lstStyle/>
          <a:p>
            <a:r>
              <a:rPr lang="en-US" dirty="0"/>
              <a:t>While loop repeatedly executes a block of code as long as the specified condition is true.</a:t>
            </a:r>
          </a:p>
          <a:p>
            <a:r>
              <a:rPr lang="en-US" dirty="0"/>
              <a:t>Syntax:</a:t>
            </a:r>
          </a:p>
          <a:p>
            <a:endParaRPr lang="en-IN" dirty="0"/>
          </a:p>
        </p:txBody>
      </p:sp>
      <p:sp>
        <p:nvSpPr>
          <p:cNvPr id="8" name="Content Placeholder 7">
            <a:extLst>
              <a:ext uri="{FF2B5EF4-FFF2-40B4-BE49-F238E27FC236}">
                <a16:creationId xmlns:a16="http://schemas.microsoft.com/office/drawing/2014/main" id="{B198A6E3-5160-B168-BC0D-6CBC289F72B8}"/>
              </a:ext>
            </a:extLst>
          </p:cNvPr>
          <p:cNvSpPr>
            <a:spLocks noGrp="1"/>
          </p:cNvSpPr>
          <p:nvPr>
            <p:ph sz="half" idx="2"/>
          </p:nvPr>
        </p:nvSpPr>
        <p:spPr/>
        <p:txBody>
          <a:bodyPr>
            <a:normAutofit/>
          </a:bodyPr>
          <a:lstStyle/>
          <a:p>
            <a:pPr marL="0" indent="0">
              <a:buNone/>
            </a:pPr>
            <a:r>
              <a:rPr lang="en-US" dirty="0"/>
              <a:t>fun main() </a:t>
            </a:r>
          </a:p>
          <a:p>
            <a:pPr marL="0" indent="0">
              <a:buNone/>
            </a:pPr>
            <a:r>
              <a:rPr lang="en-US" dirty="0"/>
              <a:t>{ </a:t>
            </a:r>
          </a:p>
          <a:p>
            <a:pPr marL="0" indent="0">
              <a:buNone/>
            </a:pPr>
            <a:r>
              <a:rPr lang="en-US" dirty="0"/>
              <a:t>var </a:t>
            </a:r>
            <a:r>
              <a:rPr lang="en-US" dirty="0" err="1"/>
              <a:t>i</a:t>
            </a:r>
            <a:r>
              <a:rPr lang="en-US" dirty="0"/>
              <a:t> = 5 </a:t>
            </a:r>
          </a:p>
          <a:p>
            <a:pPr marL="0" indent="0">
              <a:buNone/>
            </a:pPr>
            <a:r>
              <a:rPr lang="en-US" dirty="0"/>
              <a:t>while (</a:t>
            </a:r>
            <a:r>
              <a:rPr lang="en-US" dirty="0" err="1"/>
              <a:t>i</a:t>
            </a:r>
            <a:r>
              <a:rPr lang="en-US" dirty="0"/>
              <a:t> &gt; 0) {</a:t>
            </a:r>
          </a:p>
          <a:p>
            <a:pPr marL="0" indent="0">
              <a:buNone/>
            </a:pPr>
            <a:r>
              <a:rPr lang="en-US" dirty="0"/>
              <a:t> </a:t>
            </a:r>
            <a:r>
              <a:rPr lang="en-US" dirty="0" err="1"/>
              <a:t>println</a:t>
            </a:r>
            <a:r>
              <a:rPr lang="en-US" dirty="0"/>
              <a:t>("value is: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r>
              <a:rPr lang="en-US" dirty="0"/>
              <a:t> }</a:t>
            </a:r>
          </a:p>
          <a:p>
            <a:pPr marL="0" indent="0">
              <a:buNone/>
            </a:pPr>
            <a:r>
              <a:rPr lang="en-IN" sz="1600" dirty="0"/>
              <a:t>// Think what will happen if counter is incremented instead of decrementing</a:t>
            </a:r>
          </a:p>
          <a:p>
            <a:pPr marL="0" indent="0">
              <a:buNone/>
            </a:pPr>
            <a:r>
              <a:rPr lang="en-IN" sz="1600" dirty="0"/>
              <a:t>// Try to change condition to </a:t>
            </a:r>
            <a:r>
              <a:rPr lang="en-IN" sz="1600" dirty="0" err="1"/>
              <a:t>i</a:t>
            </a:r>
            <a:r>
              <a:rPr lang="en-IN" sz="1600" dirty="0"/>
              <a:t>&gt;5</a:t>
            </a:r>
          </a:p>
        </p:txBody>
      </p:sp>
      <p:pic>
        <p:nvPicPr>
          <p:cNvPr id="10" name="Picture 9">
            <a:extLst>
              <a:ext uri="{FF2B5EF4-FFF2-40B4-BE49-F238E27FC236}">
                <a16:creationId xmlns:a16="http://schemas.microsoft.com/office/drawing/2014/main" id="{C222271C-6E9D-127E-D061-E405DDC5897A}"/>
              </a:ext>
            </a:extLst>
          </p:cNvPr>
          <p:cNvPicPr>
            <a:picLocks noChangeAspect="1"/>
          </p:cNvPicPr>
          <p:nvPr/>
        </p:nvPicPr>
        <p:blipFill>
          <a:blip r:embed="rId2"/>
          <a:stretch>
            <a:fillRect/>
          </a:stretch>
        </p:blipFill>
        <p:spPr>
          <a:xfrm>
            <a:off x="685800" y="3505200"/>
            <a:ext cx="3943350" cy="1219370"/>
          </a:xfrm>
          <a:prstGeom prst="rect">
            <a:avLst/>
          </a:prstGeom>
        </p:spPr>
      </p:pic>
    </p:spTree>
    <p:extLst>
      <p:ext uri="{BB962C8B-B14F-4D97-AF65-F5344CB8AC3E}">
        <p14:creationId xmlns:p14="http://schemas.microsoft.com/office/powerpoint/2010/main" val="3383121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C969-2C74-D129-A027-5A7240EC14D3}"/>
              </a:ext>
            </a:extLst>
          </p:cNvPr>
          <p:cNvSpPr>
            <a:spLocks noGrp="1"/>
          </p:cNvSpPr>
          <p:nvPr>
            <p:ph type="title"/>
          </p:nvPr>
        </p:nvSpPr>
        <p:spPr/>
        <p:txBody>
          <a:bodyPr/>
          <a:lstStyle/>
          <a:p>
            <a:pPr algn="ctr"/>
            <a:r>
              <a:rPr lang="en-US" b="1" dirty="0"/>
              <a:t>do- while loop</a:t>
            </a:r>
            <a:endParaRPr lang="en-IN" b="1" dirty="0"/>
          </a:p>
        </p:txBody>
      </p:sp>
      <p:sp>
        <p:nvSpPr>
          <p:cNvPr id="3" name="Content Placeholder 2">
            <a:extLst>
              <a:ext uri="{FF2B5EF4-FFF2-40B4-BE49-F238E27FC236}">
                <a16:creationId xmlns:a16="http://schemas.microsoft.com/office/drawing/2014/main" id="{FE68B2BB-794B-0B1F-0FCE-4EA46AD58F73}"/>
              </a:ext>
            </a:extLst>
          </p:cNvPr>
          <p:cNvSpPr>
            <a:spLocks noGrp="1"/>
          </p:cNvSpPr>
          <p:nvPr>
            <p:ph sz="half" idx="1"/>
          </p:nvPr>
        </p:nvSpPr>
        <p:spPr/>
        <p:txBody>
          <a:bodyPr>
            <a:normAutofit/>
          </a:bodyPr>
          <a:lstStyle/>
          <a:p>
            <a:r>
              <a:rPr lang="en-US" dirty="0"/>
              <a:t>Do-while loop executes a block of code once before checking the condition, and then repeats the loop as long as the condition is true.</a:t>
            </a:r>
          </a:p>
          <a:p>
            <a:r>
              <a:rPr lang="en-US" dirty="0"/>
              <a:t>Syntax:</a:t>
            </a:r>
          </a:p>
          <a:p>
            <a:pPr marL="0" indent="0">
              <a:buNone/>
            </a:pPr>
            <a:endParaRPr lang="en-IN" dirty="0"/>
          </a:p>
        </p:txBody>
      </p:sp>
      <p:sp>
        <p:nvSpPr>
          <p:cNvPr id="4" name="Content Placeholder 3">
            <a:extLst>
              <a:ext uri="{FF2B5EF4-FFF2-40B4-BE49-F238E27FC236}">
                <a16:creationId xmlns:a16="http://schemas.microsoft.com/office/drawing/2014/main" id="{8E36C4BA-816C-8DA3-1871-C4C06C5677E0}"/>
              </a:ext>
            </a:extLst>
          </p:cNvPr>
          <p:cNvSpPr>
            <a:spLocks noGrp="1"/>
          </p:cNvSpPr>
          <p:nvPr>
            <p:ph sz="half" idx="2"/>
          </p:nvPr>
        </p:nvSpPr>
        <p:spPr/>
        <p:txBody>
          <a:bodyPr>
            <a:normAutofit/>
          </a:bodyPr>
          <a:lstStyle/>
          <a:p>
            <a:pPr marL="0" indent="0">
              <a:buNone/>
            </a:pPr>
            <a:r>
              <a:rPr lang="en-US" dirty="0"/>
              <a:t>fun main() </a:t>
            </a:r>
          </a:p>
          <a:p>
            <a:pPr marL="0" indent="0">
              <a:buNone/>
            </a:pPr>
            <a:r>
              <a:rPr lang="en-US" dirty="0"/>
              <a:t>{ </a:t>
            </a:r>
          </a:p>
          <a:p>
            <a:pPr marL="0" indent="0">
              <a:buNone/>
            </a:pPr>
            <a:r>
              <a:rPr lang="en-US" dirty="0"/>
              <a:t>var </a:t>
            </a:r>
            <a:r>
              <a:rPr lang="en-US" dirty="0" err="1"/>
              <a:t>i</a:t>
            </a:r>
            <a:r>
              <a:rPr lang="en-US" dirty="0"/>
              <a:t> = 5</a:t>
            </a:r>
          </a:p>
          <a:p>
            <a:pPr marL="0" indent="0">
              <a:buNone/>
            </a:pPr>
            <a:r>
              <a:rPr lang="en-US" dirty="0"/>
              <a:t>do { </a:t>
            </a:r>
          </a:p>
          <a:p>
            <a:pPr marL="0" indent="0">
              <a:buNone/>
            </a:pPr>
            <a:r>
              <a:rPr lang="en-US" dirty="0" err="1"/>
              <a:t>println</a:t>
            </a:r>
            <a:r>
              <a:rPr lang="en-US" dirty="0"/>
              <a:t>("value: $</a:t>
            </a:r>
            <a:r>
              <a:rPr lang="en-US" dirty="0" err="1"/>
              <a:t>i</a:t>
            </a:r>
            <a:r>
              <a:rPr lang="en-US" dirty="0"/>
              <a:t>") </a:t>
            </a:r>
          </a:p>
          <a:p>
            <a:pPr marL="0" indent="0">
              <a:buNone/>
            </a:pPr>
            <a:r>
              <a:rPr lang="en-US" dirty="0" err="1"/>
              <a:t>i</a:t>
            </a:r>
            <a:r>
              <a:rPr lang="en-US" dirty="0"/>
              <a:t>--</a:t>
            </a:r>
          </a:p>
          <a:p>
            <a:pPr marL="0" indent="0">
              <a:buNone/>
            </a:pPr>
            <a:r>
              <a:rPr lang="en-US" dirty="0"/>
              <a:t>}</a:t>
            </a:r>
          </a:p>
          <a:p>
            <a:pPr marL="0" indent="0">
              <a:buNone/>
            </a:pPr>
            <a:r>
              <a:rPr lang="en-US" dirty="0"/>
              <a:t> while (</a:t>
            </a:r>
            <a:r>
              <a:rPr lang="en-US" dirty="0" err="1"/>
              <a:t>i</a:t>
            </a:r>
            <a:r>
              <a:rPr lang="en-US" dirty="0"/>
              <a:t> &gt; 5) }</a:t>
            </a:r>
          </a:p>
          <a:p>
            <a:pPr marL="0" indent="0">
              <a:buNone/>
            </a:pPr>
            <a:r>
              <a:rPr lang="en-IN" sz="1700" dirty="0"/>
              <a:t>// even though the condition </a:t>
            </a:r>
            <a:r>
              <a:rPr lang="en-IN" sz="1700" dirty="0" err="1"/>
              <a:t>i</a:t>
            </a:r>
            <a:r>
              <a:rPr lang="en-IN" sz="1700" dirty="0"/>
              <a:t>&gt;5 is false since beginning but still loop executes once, this is basic diff between while and do-while loop</a:t>
            </a:r>
          </a:p>
        </p:txBody>
      </p:sp>
      <p:pic>
        <p:nvPicPr>
          <p:cNvPr id="6" name="Picture 5">
            <a:extLst>
              <a:ext uri="{FF2B5EF4-FFF2-40B4-BE49-F238E27FC236}">
                <a16:creationId xmlns:a16="http://schemas.microsoft.com/office/drawing/2014/main" id="{5848EC77-31C2-6629-72CC-41CF9D9EAA11}"/>
              </a:ext>
            </a:extLst>
          </p:cNvPr>
          <p:cNvPicPr>
            <a:picLocks noChangeAspect="1"/>
          </p:cNvPicPr>
          <p:nvPr/>
        </p:nvPicPr>
        <p:blipFill>
          <a:blip r:embed="rId2"/>
          <a:stretch>
            <a:fillRect/>
          </a:stretch>
        </p:blipFill>
        <p:spPr>
          <a:xfrm>
            <a:off x="942476" y="3886200"/>
            <a:ext cx="3572374" cy="1171739"/>
          </a:xfrm>
          <a:prstGeom prst="rect">
            <a:avLst/>
          </a:prstGeom>
        </p:spPr>
      </p:pic>
    </p:spTree>
    <p:extLst>
      <p:ext uri="{BB962C8B-B14F-4D97-AF65-F5344CB8AC3E}">
        <p14:creationId xmlns:p14="http://schemas.microsoft.com/office/powerpoint/2010/main" val="198516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Kotlin language</a:t>
            </a:r>
            <a:endParaRPr lang="en-US" dirty="0"/>
          </a:p>
        </p:txBody>
      </p:sp>
      <p:sp>
        <p:nvSpPr>
          <p:cNvPr id="3" name="Content Placeholder 2"/>
          <p:cNvSpPr>
            <a:spLocks noGrp="1"/>
          </p:cNvSpPr>
          <p:nvPr>
            <p:ph idx="1"/>
          </p:nvPr>
        </p:nvSpPr>
        <p:spPr>
          <a:xfrm>
            <a:off x="457200" y="1219200"/>
            <a:ext cx="8382000" cy="5410200"/>
          </a:xfrm>
        </p:spPr>
        <p:txBody>
          <a:bodyPr>
            <a:normAutofit lnSpcReduction="10000"/>
          </a:bodyPr>
          <a:lstStyle/>
          <a:p>
            <a:pPr algn="just" fontAlgn="base"/>
            <a:r>
              <a:rPr lang="en-IN" sz="1600" b="1" dirty="0"/>
              <a:t>Android Development </a:t>
            </a:r>
            <a:r>
              <a:rPr lang="en-IN" sz="1600" dirty="0"/>
              <a:t>: </a:t>
            </a:r>
            <a:r>
              <a:rPr lang="en-US" sz="1600" dirty="0"/>
              <a:t>It is widely used for building Android applications due to its concise syntax, null safety features, and interoperability with Java. Major apps like Pinterest, Trello, Evernote, and Netflix have adopted Kotlin for their Android development.</a:t>
            </a:r>
          </a:p>
          <a:p>
            <a:pPr algn="just" fontAlgn="base"/>
            <a:r>
              <a:rPr lang="en-IN" sz="1600" b="1" dirty="0"/>
              <a:t>Server-Side Development</a:t>
            </a:r>
            <a:r>
              <a:rPr lang="en-US" sz="1600" b="1" dirty="0"/>
              <a:t> </a:t>
            </a:r>
            <a:r>
              <a:rPr lang="en-US" sz="1600" dirty="0"/>
              <a:t>: Kotlin can be used to build server-side applications using frameworks like </a:t>
            </a:r>
            <a:r>
              <a:rPr lang="en-US" sz="1600" dirty="0" err="1"/>
              <a:t>Ktor</a:t>
            </a:r>
            <a:r>
              <a:rPr lang="en-US" sz="1600" dirty="0"/>
              <a:t>, Spring, and </a:t>
            </a:r>
            <a:r>
              <a:rPr lang="en-US" sz="1600" dirty="0" err="1"/>
              <a:t>Vert.x</a:t>
            </a:r>
            <a:r>
              <a:rPr lang="en-US" sz="1600" dirty="0"/>
              <a:t>. Kotlin is suitable for developing microservices, benefiting from its concise code and interoperability with Java-based microservices frameworks.</a:t>
            </a:r>
          </a:p>
          <a:p>
            <a:pPr algn="just" fontAlgn="base"/>
            <a:r>
              <a:rPr lang="en-IN" sz="1600" b="1" dirty="0"/>
              <a:t>Web Development</a:t>
            </a:r>
            <a:r>
              <a:rPr lang="en-US" sz="1600" b="1" dirty="0"/>
              <a:t> : </a:t>
            </a:r>
            <a:r>
              <a:rPr lang="en-US" sz="1600" dirty="0"/>
              <a:t>Kotlin enables full-stack development by allowing developers to use the same language for both backend and frontend development.</a:t>
            </a:r>
          </a:p>
          <a:p>
            <a:pPr algn="just" fontAlgn="base"/>
            <a:r>
              <a:rPr lang="en-IN" sz="1600" b="1" dirty="0"/>
              <a:t>Multiplatform Development</a:t>
            </a:r>
            <a:r>
              <a:rPr lang="en-US" sz="1600" b="1" dirty="0"/>
              <a:t> </a:t>
            </a:r>
            <a:r>
              <a:rPr lang="en-US" sz="1600" dirty="0"/>
              <a:t>: this feature allows developers to share code across different platforms, including Android, iOS, web, and desktop applications. It facilitates code reuse and reduces duplication.</a:t>
            </a:r>
          </a:p>
          <a:p>
            <a:pPr algn="just" fontAlgn="base"/>
            <a:r>
              <a:rPr lang="en-US" sz="1600" b="1" dirty="0"/>
              <a:t>Data Science and Machine Learning : </a:t>
            </a:r>
            <a:r>
              <a:rPr lang="en-US" sz="1600" dirty="0"/>
              <a:t>Kotlin can be used for data processing and analysis with libraries like </a:t>
            </a:r>
            <a:r>
              <a:rPr lang="en-US" sz="1600" dirty="0" err="1"/>
              <a:t>KotlinDL</a:t>
            </a:r>
            <a:r>
              <a:rPr lang="en-US" sz="1600" dirty="0"/>
              <a:t> (Deep Learning), Kotlin Statistics. Kotlin can leverage existing Java libraries and frameworks for data science, such as Apache Spark, Deeplearning4j, and Weka.</a:t>
            </a:r>
          </a:p>
          <a:p>
            <a:pPr algn="just" fontAlgn="base"/>
            <a:r>
              <a:rPr lang="en-IN" sz="1600" b="1" dirty="0"/>
              <a:t>Desktop Applications</a:t>
            </a:r>
            <a:r>
              <a:rPr lang="en-US" sz="1600" b="1" dirty="0"/>
              <a:t> </a:t>
            </a:r>
            <a:r>
              <a:rPr lang="en-US" sz="1600" dirty="0"/>
              <a:t>: Kotlin can be used to develop desktop applications using JavaFX, providing a modern alternative to Swing.</a:t>
            </a:r>
          </a:p>
          <a:p>
            <a:pPr algn="just" fontAlgn="base"/>
            <a:r>
              <a:rPr lang="en-US" sz="1600" b="1" dirty="0"/>
              <a:t>IoT Applications</a:t>
            </a:r>
            <a:r>
              <a:rPr lang="en-US" sz="1600" dirty="0"/>
              <a:t>: Kotlin can be used to develop applications for IoT devices, leveraging its concise syntax and interoperability with Java-based IoT frameworks.</a:t>
            </a:r>
          </a:p>
          <a:p>
            <a:pPr algn="just" fontAlgn="base"/>
            <a:r>
              <a:rPr lang="en-US" sz="1600" b="1" dirty="0"/>
              <a:t>Coroutines</a:t>
            </a:r>
            <a:r>
              <a:rPr lang="en-US" sz="1600" dirty="0"/>
              <a:t>: Kotlin's coroutines provide an efficient way to handle concurrency and parallelism, making it suitable for applications that require high performance and responsiveness, such as real-time data processing and network applications.</a:t>
            </a:r>
            <a:endParaRPr lang="en-US" sz="2800" dirty="0"/>
          </a:p>
        </p:txBody>
      </p:sp>
    </p:spTree>
    <p:extLst>
      <p:ext uri="{BB962C8B-B14F-4D97-AF65-F5344CB8AC3E}">
        <p14:creationId xmlns:p14="http://schemas.microsoft.com/office/powerpoint/2010/main" val="1093491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209784-37C5-3D2A-8395-BE965E618742}"/>
              </a:ext>
            </a:extLst>
          </p:cNvPr>
          <p:cNvSpPr>
            <a:spLocks noGrp="1"/>
          </p:cNvSpPr>
          <p:nvPr>
            <p:ph type="title"/>
          </p:nvPr>
        </p:nvSpPr>
        <p:spPr/>
        <p:txBody>
          <a:bodyPr/>
          <a:lstStyle/>
          <a:p>
            <a:pPr algn="ctr"/>
            <a:r>
              <a:rPr lang="en-US" b="1" dirty="0"/>
              <a:t>Real life application</a:t>
            </a:r>
            <a:endParaRPr lang="en-IN" b="1" dirty="0"/>
          </a:p>
        </p:txBody>
      </p:sp>
      <p:sp>
        <p:nvSpPr>
          <p:cNvPr id="6" name="Content Placeholder 5">
            <a:extLst>
              <a:ext uri="{FF2B5EF4-FFF2-40B4-BE49-F238E27FC236}">
                <a16:creationId xmlns:a16="http://schemas.microsoft.com/office/drawing/2014/main" id="{0042FC28-0FC2-A54B-B740-A291D7FE953E}"/>
              </a:ext>
            </a:extLst>
          </p:cNvPr>
          <p:cNvSpPr>
            <a:spLocks noGrp="1"/>
          </p:cNvSpPr>
          <p:nvPr>
            <p:ph idx="1"/>
          </p:nvPr>
        </p:nvSpPr>
        <p:spPr/>
        <p:txBody>
          <a:bodyPr>
            <a:normAutofit fontScale="92500"/>
          </a:bodyPr>
          <a:lstStyle/>
          <a:p>
            <a:pPr marL="0" indent="0">
              <a:buNone/>
            </a:pPr>
            <a:r>
              <a:rPr lang="en-US" dirty="0"/>
              <a:t>Write a Kotlin program that simulates a simple banking system. In this system, a user can repeatedly withdraw money from their account until they decide to stop. Implement the following features:</a:t>
            </a:r>
          </a:p>
          <a:p>
            <a:pPr>
              <a:buFont typeface="+mj-lt"/>
              <a:buAutoNum type="arabicPeriod"/>
            </a:pPr>
            <a:r>
              <a:rPr lang="en-US" b="1" dirty="0"/>
              <a:t>Initial Balance</a:t>
            </a:r>
            <a:r>
              <a:rPr lang="en-US" dirty="0"/>
              <a:t>: Start with a predefined account balance (e.g., 1000).</a:t>
            </a:r>
          </a:p>
          <a:p>
            <a:pPr>
              <a:buFont typeface="+mj-lt"/>
              <a:buAutoNum type="arabicPeriod"/>
            </a:pPr>
            <a:r>
              <a:rPr lang="en-US" b="1" dirty="0"/>
              <a:t>Withdrawal Process</a:t>
            </a:r>
            <a:r>
              <a:rPr lang="en-US" dirty="0"/>
              <a:t>: Prompt the user to enter an amount to withdraw.</a:t>
            </a:r>
          </a:p>
          <a:p>
            <a:pPr marL="457200" lvl="1" indent="0">
              <a:buNone/>
            </a:pPr>
            <a:r>
              <a:rPr lang="en-US" dirty="0"/>
              <a:t>a) If the entered amount is greater than the current balance, print a message indicating insufficient funds.</a:t>
            </a:r>
          </a:p>
          <a:p>
            <a:pPr marL="457200" lvl="1" indent="0">
              <a:buNone/>
            </a:pPr>
            <a:r>
              <a:rPr lang="en-US" dirty="0"/>
              <a:t>b) If the entered amount is within the balance, deduct it from the balance and print the new balance.</a:t>
            </a:r>
          </a:p>
          <a:p>
            <a:pPr>
              <a:buFont typeface="+mj-lt"/>
              <a:buAutoNum type="arabicPeriod"/>
            </a:pPr>
            <a:r>
              <a:rPr lang="en-US" b="1" dirty="0"/>
              <a:t>Continue Prompt</a:t>
            </a:r>
            <a:r>
              <a:rPr lang="en-US" dirty="0"/>
              <a:t>: After each withdrawal, ask the user if they want to make another withdrawal (yes/no).</a:t>
            </a:r>
          </a:p>
          <a:p>
            <a:pPr>
              <a:buFont typeface="+mj-lt"/>
              <a:buAutoNum type="arabicPeriod"/>
            </a:pPr>
            <a:r>
              <a:rPr lang="en-US" b="1" dirty="0"/>
              <a:t>Termination</a:t>
            </a:r>
            <a:r>
              <a:rPr lang="en-US" dirty="0"/>
              <a:t>: When the user inputs "no", print a thank you message and terminate the program.</a:t>
            </a:r>
          </a:p>
          <a:p>
            <a:pPr marL="0" indent="0">
              <a:buNone/>
            </a:pPr>
            <a:endParaRPr lang="en-IN" dirty="0"/>
          </a:p>
        </p:txBody>
      </p:sp>
    </p:spTree>
    <p:extLst>
      <p:ext uri="{BB962C8B-B14F-4D97-AF65-F5344CB8AC3E}">
        <p14:creationId xmlns:p14="http://schemas.microsoft.com/office/powerpoint/2010/main" val="361816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305BF70-3F9C-4013-45DA-EC028C8F6163}"/>
              </a:ext>
            </a:extLst>
          </p:cNvPr>
          <p:cNvSpPr>
            <a:spLocks noGrp="1"/>
          </p:cNvSpPr>
          <p:nvPr>
            <p:ph sz="half" idx="1"/>
          </p:nvPr>
        </p:nvSpPr>
        <p:spPr>
          <a:xfrm>
            <a:off x="457200" y="304800"/>
            <a:ext cx="4038600" cy="5821363"/>
          </a:xfrm>
        </p:spPr>
        <p:txBody>
          <a:bodyPr>
            <a:normAutofit/>
          </a:bodyPr>
          <a:lstStyle/>
          <a:p>
            <a:pPr marL="0" indent="0">
              <a:buNone/>
            </a:pPr>
            <a:r>
              <a:rPr lang="en-IN" sz="2000" dirty="0"/>
              <a:t>fun main()</a:t>
            </a:r>
          </a:p>
          <a:p>
            <a:pPr marL="0" indent="0">
              <a:buNone/>
            </a:pPr>
            <a:r>
              <a:rPr lang="en-IN" sz="2000" dirty="0"/>
              <a:t> {   </a:t>
            </a:r>
          </a:p>
          <a:p>
            <a:pPr marL="0" indent="0">
              <a:buNone/>
            </a:pPr>
            <a:r>
              <a:rPr lang="en-IN" sz="2000" dirty="0"/>
              <a:t> var </a:t>
            </a:r>
            <a:r>
              <a:rPr lang="en-IN" sz="2000" dirty="0" err="1"/>
              <a:t>bal</a:t>
            </a:r>
            <a:r>
              <a:rPr lang="en-IN" sz="2000" dirty="0"/>
              <a:t> = 1000  </a:t>
            </a:r>
          </a:p>
          <a:p>
            <a:pPr marL="0" indent="0">
              <a:buNone/>
            </a:pPr>
            <a:r>
              <a:rPr lang="en-IN" sz="2000" dirty="0"/>
              <a:t> var withdraw: Int    </a:t>
            </a:r>
          </a:p>
          <a:p>
            <a:pPr marL="0" indent="0">
              <a:buNone/>
            </a:pPr>
            <a:r>
              <a:rPr lang="en-IN" sz="2000" dirty="0"/>
              <a:t> var </a:t>
            </a:r>
            <a:r>
              <a:rPr lang="en-IN" sz="2000" dirty="0" err="1"/>
              <a:t>cont</a:t>
            </a:r>
            <a:r>
              <a:rPr lang="en-IN" sz="2000" dirty="0"/>
              <a:t>: String    </a:t>
            </a:r>
          </a:p>
          <a:p>
            <a:pPr marL="0" indent="0">
              <a:buNone/>
            </a:pPr>
            <a:r>
              <a:rPr lang="en-IN" sz="2000" dirty="0"/>
              <a:t>do {        </a:t>
            </a:r>
          </a:p>
          <a:p>
            <a:pPr marL="0" indent="0">
              <a:buNone/>
            </a:pPr>
            <a:r>
              <a:rPr lang="en-IN" sz="2000" dirty="0" err="1"/>
              <a:t>println</a:t>
            </a:r>
            <a:r>
              <a:rPr lang="en-IN" sz="2000" dirty="0"/>
              <a:t>("Your current balance is: $</a:t>
            </a:r>
            <a:r>
              <a:rPr lang="en-IN" sz="2000" dirty="0" err="1"/>
              <a:t>bal</a:t>
            </a:r>
            <a:r>
              <a:rPr lang="en-IN" sz="2000" dirty="0"/>
              <a:t>")</a:t>
            </a:r>
          </a:p>
          <a:p>
            <a:pPr marL="0" indent="0">
              <a:buNone/>
            </a:pPr>
            <a:r>
              <a:rPr lang="en-IN" sz="2000" dirty="0" err="1"/>
              <a:t>println</a:t>
            </a:r>
            <a:r>
              <a:rPr lang="en-IN" sz="2000" dirty="0"/>
              <a:t>("Enter amount to withdraw: ")</a:t>
            </a:r>
          </a:p>
          <a:p>
            <a:pPr marL="0" indent="0">
              <a:buNone/>
            </a:pPr>
            <a:r>
              <a:rPr lang="en-IN" sz="2000" dirty="0"/>
              <a:t>withdraw = </a:t>
            </a:r>
            <a:r>
              <a:rPr lang="en-IN" sz="2000" dirty="0" err="1"/>
              <a:t>readLine</a:t>
            </a:r>
            <a:r>
              <a:rPr lang="en-IN" sz="2000" dirty="0"/>
              <a:t>()?.</a:t>
            </a:r>
            <a:r>
              <a:rPr lang="en-IN" sz="2000" dirty="0" err="1"/>
              <a:t>toInt</a:t>
            </a:r>
            <a:r>
              <a:rPr lang="en-IN" sz="2000" dirty="0"/>
              <a:t>() ?: 0</a:t>
            </a:r>
          </a:p>
          <a:p>
            <a:pPr marL="0" indent="0">
              <a:buNone/>
            </a:pPr>
            <a:r>
              <a:rPr lang="en-US" sz="2000" dirty="0"/>
              <a:t> if (withdraw &lt;= </a:t>
            </a:r>
            <a:r>
              <a:rPr lang="en-US" sz="2000" dirty="0" err="1"/>
              <a:t>bal</a:t>
            </a:r>
            <a:r>
              <a:rPr lang="en-US" sz="2000" dirty="0"/>
              <a:t>) {  </a:t>
            </a:r>
          </a:p>
          <a:p>
            <a:pPr marL="0" indent="0">
              <a:buNone/>
            </a:pPr>
            <a:r>
              <a:rPr lang="en-US" sz="2000" dirty="0"/>
              <a:t>          </a:t>
            </a:r>
            <a:r>
              <a:rPr lang="en-US" sz="2000" dirty="0" err="1"/>
              <a:t>bal</a:t>
            </a:r>
            <a:r>
              <a:rPr lang="en-US" sz="2000" dirty="0"/>
              <a:t> -= withdraw </a:t>
            </a:r>
          </a:p>
          <a:p>
            <a:pPr marL="0" indent="0">
              <a:buNone/>
            </a:pPr>
            <a:r>
              <a:rPr lang="en-US" sz="2000" dirty="0"/>
              <a:t>          </a:t>
            </a:r>
            <a:r>
              <a:rPr lang="en-US" sz="2000" dirty="0" err="1"/>
              <a:t>println</a:t>
            </a:r>
            <a:r>
              <a:rPr lang="en-US" sz="2000" dirty="0"/>
              <a:t>("Withdrawal successful! New balance: $</a:t>
            </a:r>
            <a:r>
              <a:rPr lang="en-US" sz="2000" dirty="0" err="1"/>
              <a:t>bal</a:t>
            </a:r>
            <a:r>
              <a:rPr lang="en-US" sz="2000" dirty="0"/>
              <a:t>")       </a:t>
            </a:r>
          </a:p>
          <a:p>
            <a:pPr marL="0" indent="0">
              <a:buNone/>
            </a:pPr>
            <a:r>
              <a:rPr lang="en-US" sz="2000" dirty="0"/>
              <a:t> } </a:t>
            </a:r>
            <a:endParaRPr lang="en-IN" sz="2000" dirty="0"/>
          </a:p>
        </p:txBody>
      </p:sp>
      <p:sp>
        <p:nvSpPr>
          <p:cNvPr id="6" name="Content Placeholder 5">
            <a:extLst>
              <a:ext uri="{FF2B5EF4-FFF2-40B4-BE49-F238E27FC236}">
                <a16:creationId xmlns:a16="http://schemas.microsoft.com/office/drawing/2014/main" id="{BBFC9F50-D695-44C8-72F7-357EB4DCEC36}"/>
              </a:ext>
            </a:extLst>
          </p:cNvPr>
          <p:cNvSpPr>
            <a:spLocks noGrp="1"/>
          </p:cNvSpPr>
          <p:nvPr>
            <p:ph sz="half" idx="2"/>
          </p:nvPr>
        </p:nvSpPr>
        <p:spPr>
          <a:xfrm>
            <a:off x="4648200" y="304800"/>
            <a:ext cx="4038600" cy="5821363"/>
          </a:xfrm>
        </p:spPr>
        <p:txBody>
          <a:bodyPr>
            <a:normAutofit/>
          </a:bodyPr>
          <a:lstStyle/>
          <a:p>
            <a:pPr marL="0" indent="0">
              <a:buNone/>
            </a:pPr>
            <a:r>
              <a:rPr lang="en-IN" sz="2000" dirty="0"/>
              <a:t>else {</a:t>
            </a:r>
          </a:p>
          <a:p>
            <a:pPr marL="0" indent="0">
              <a:buNone/>
            </a:pPr>
            <a:r>
              <a:rPr lang="en-IN" sz="2000" dirty="0"/>
              <a:t>           </a:t>
            </a:r>
            <a:r>
              <a:rPr lang="en-IN" sz="2000" dirty="0" err="1"/>
              <a:t>println</a:t>
            </a:r>
            <a:r>
              <a:rPr lang="en-IN" sz="2000" dirty="0"/>
              <a:t>("Insufficient balance!")</a:t>
            </a:r>
          </a:p>
          <a:p>
            <a:pPr marL="0" indent="0">
              <a:buNone/>
            </a:pPr>
            <a:r>
              <a:rPr lang="en-IN" sz="2000" dirty="0"/>
              <a:t>}</a:t>
            </a:r>
          </a:p>
          <a:p>
            <a:pPr marL="0" indent="0">
              <a:buNone/>
            </a:pPr>
            <a:r>
              <a:rPr lang="en-IN" sz="2000" dirty="0" err="1"/>
              <a:t>println</a:t>
            </a:r>
            <a:r>
              <a:rPr lang="en-IN" sz="2000" dirty="0"/>
              <a:t>("Do you want to make another withdrawal? (yes/no): ")</a:t>
            </a:r>
          </a:p>
          <a:p>
            <a:pPr marL="0" indent="0">
              <a:buNone/>
            </a:pPr>
            <a:r>
              <a:rPr lang="en-IN" sz="2000" dirty="0"/>
              <a:t> </a:t>
            </a:r>
            <a:r>
              <a:rPr lang="en-IN" sz="2000" dirty="0" err="1"/>
              <a:t>cont</a:t>
            </a:r>
            <a:r>
              <a:rPr lang="en-IN" sz="2000" dirty="0"/>
              <a:t> = </a:t>
            </a:r>
            <a:r>
              <a:rPr lang="en-IN" sz="2000" dirty="0" err="1"/>
              <a:t>readLine</a:t>
            </a:r>
            <a:r>
              <a:rPr lang="en-IN" sz="2000" dirty="0"/>
              <a:t>() ?: "no"    } </a:t>
            </a:r>
          </a:p>
          <a:p>
            <a:pPr marL="0" indent="0">
              <a:buNone/>
            </a:pPr>
            <a:r>
              <a:rPr lang="en-IN" sz="2000" dirty="0"/>
              <a:t>while(</a:t>
            </a:r>
            <a:r>
              <a:rPr lang="en-IN" sz="2000" dirty="0" err="1"/>
              <a:t>cont.equals</a:t>
            </a:r>
            <a:r>
              <a:rPr lang="en-IN" sz="2000" dirty="0"/>
              <a:t>("yes", </a:t>
            </a:r>
            <a:r>
              <a:rPr lang="en-IN" sz="2000" dirty="0" err="1"/>
              <a:t>ignoreCase</a:t>
            </a:r>
            <a:r>
              <a:rPr lang="en-IN" sz="2000" dirty="0"/>
              <a:t> = true))</a:t>
            </a:r>
          </a:p>
          <a:p>
            <a:pPr marL="0" indent="0">
              <a:buNone/>
            </a:pPr>
            <a:r>
              <a:rPr lang="en-IN" sz="2000" dirty="0"/>
              <a:t>    </a:t>
            </a:r>
            <a:r>
              <a:rPr lang="en-IN" sz="2000" dirty="0" err="1"/>
              <a:t>println</a:t>
            </a:r>
            <a:r>
              <a:rPr lang="en-IN" sz="2000" dirty="0"/>
              <a:t>("Thank you for using our service!")</a:t>
            </a:r>
          </a:p>
          <a:p>
            <a:pPr marL="0" indent="0">
              <a:buNone/>
            </a:pPr>
            <a:r>
              <a:rPr lang="en-IN" sz="2000" dirty="0"/>
              <a:t>}</a:t>
            </a:r>
          </a:p>
        </p:txBody>
      </p:sp>
    </p:spTree>
    <p:extLst>
      <p:ext uri="{BB962C8B-B14F-4D97-AF65-F5344CB8AC3E}">
        <p14:creationId xmlns:p14="http://schemas.microsoft.com/office/powerpoint/2010/main" val="50144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4A9-8E63-C9C4-76B4-76CCD3EFAEF9}"/>
              </a:ext>
            </a:extLst>
          </p:cNvPr>
          <p:cNvSpPr>
            <a:spLocks noGrp="1"/>
          </p:cNvSpPr>
          <p:nvPr>
            <p:ph type="title"/>
          </p:nvPr>
        </p:nvSpPr>
        <p:spPr>
          <a:xfrm>
            <a:off x="628650" y="365126"/>
            <a:ext cx="7886700" cy="881783"/>
          </a:xfrm>
        </p:spPr>
        <p:txBody>
          <a:bodyPr>
            <a:normAutofit/>
          </a:bodyPr>
          <a:lstStyle/>
          <a:p>
            <a:pPr algn="ctr"/>
            <a:r>
              <a:rPr lang="en-US" sz="4000" b="1" dirty="0"/>
              <a:t>Functions in Kotlin</a:t>
            </a:r>
            <a:endParaRPr lang="en-IN" sz="4000" b="1" dirty="0"/>
          </a:p>
        </p:txBody>
      </p:sp>
      <p:sp>
        <p:nvSpPr>
          <p:cNvPr id="5" name="Content Placeholder 4">
            <a:extLst>
              <a:ext uri="{FF2B5EF4-FFF2-40B4-BE49-F238E27FC236}">
                <a16:creationId xmlns:a16="http://schemas.microsoft.com/office/drawing/2014/main" id="{E85AB436-760A-3F51-8764-4ECD158181B1}"/>
              </a:ext>
            </a:extLst>
          </p:cNvPr>
          <p:cNvSpPr>
            <a:spLocks noGrp="1"/>
          </p:cNvSpPr>
          <p:nvPr>
            <p:ph idx="1"/>
          </p:nvPr>
        </p:nvSpPr>
        <p:spPr>
          <a:xfrm>
            <a:off x="457200" y="1246909"/>
            <a:ext cx="8229600" cy="4879254"/>
          </a:xfrm>
        </p:spPr>
        <p:txBody>
          <a:bodyPr>
            <a:normAutofit lnSpcReduction="10000"/>
          </a:bodyPr>
          <a:lstStyle/>
          <a:p>
            <a:r>
              <a:rPr lang="en-US" sz="2800" dirty="0"/>
              <a:t>Functions are reusable blocks of code that perform a specific task. They help in reducing code duplication and improving readability and maintainability</a:t>
            </a:r>
          </a:p>
          <a:p>
            <a:r>
              <a:rPr lang="en-US" sz="2800" dirty="0"/>
              <a:t>Functions are also known as methods or subroutines</a:t>
            </a:r>
          </a:p>
          <a:p>
            <a:r>
              <a:rPr lang="en-US" sz="2800" dirty="0"/>
              <a:t>Functions can take input (parameters) and return output (return type)</a:t>
            </a:r>
          </a:p>
          <a:p>
            <a:r>
              <a:rPr lang="en-US" sz="2800" dirty="0"/>
              <a:t>Syntax : </a:t>
            </a:r>
          </a:p>
          <a:p>
            <a:pPr marL="0" indent="0">
              <a:buNone/>
            </a:pPr>
            <a:endParaRPr lang="en-US" sz="2800" dirty="0"/>
          </a:p>
          <a:p>
            <a:pPr marL="0" indent="0">
              <a:buNone/>
            </a:pPr>
            <a:endParaRPr lang="en-US" sz="2800" dirty="0"/>
          </a:p>
          <a:p>
            <a:r>
              <a:rPr lang="en-US" sz="2800" dirty="0"/>
              <a:t>Note that parameters and return type are optional</a:t>
            </a:r>
          </a:p>
          <a:p>
            <a:endParaRPr lang="en-IN" dirty="0"/>
          </a:p>
        </p:txBody>
      </p:sp>
      <p:pic>
        <p:nvPicPr>
          <p:cNvPr id="9" name="Picture 8">
            <a:extLst>
              <a:ext uri="{FF2B5EF4-FFF2-40B4-BE49-F238E27FC236}">
                <a16:creationId xmlns:a16="http://schemas.microsoft.com/office/drawing/2014/main" id="{2F376D71-F175-C7D7-74A3-0F46DB1613BB}"/>
              </a:ext>
            </a:extLst>
          </p:cNvPr>
          <p:cNvPicPr>
            <a:picLocks noChangeAspect="1"/>
          </p:cNvPicPr>
          <p:nvPr/>
        </p:nvPicPr>
        <p:blipFill>
          <a:blip r:embed="rId2"/>
          <a:stretch>
            <a:fillRect/>
          </a:stretch>
        </p:blipFill>
        <p:spPr>
          <a:xfrm>
            <a:off x="2133600" y="4267199"/>
            <a:ext cx="5105400" cy="1287467"/>
          </a:xfrm>
          <a:prstGeom prst="rect">
            <a:avLst/>
          </a:prstGeom>
        </p:spPr>
      </p:pic>
    </p:spTree>
    <p:extLst>
      <p:ext uri="{BB962C8B-B14F-4D97-AF65-F5344CB8AC3E}">
        <p14:creationId xmlns:p14="http://schemas.microsoft.com/office/powerpoint/2010/main" val="1353459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435D9A4-70CA-8E77-2CD1-800B7153163A}"/>
              </a:ext>
            </a:extLst>
          </p:cNvPr>
          <p:cNvSpPr>
            <a:spLocks noGrp="1"/>
          </p:cNvSpPr>
          <p:nvPr>
            <p:ph type="body" idx="1"/>
          </p:nvPr>
        </p:nvSpPr>
        <p:spPr>
          <a:xfrm>
            <a:off x="304800" y="304801"/>
            <a:ext cx="4193382" cy="762000"/>
          </a:xfrm>
        </p:spPr>
        <p:txBody>
          <a:bodyPr>
            <a:normAutofit/>
          </a:bodyPr>
          <a:lstStyle/>
          <a:p>
            <a:r>
              <a:rPr lang="en-IN" sz="32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Built-in Functions</a:t>
            </a:r>
          </a:p>
        </p:txBody>
      </p:sp>
      <p:sp>
        <p:nvSpPr>
          <p:cNvPr id="11" name="Text Placeholder 10">
            <a:extLst>
              <a:ext uri="{FF2B5EF4-FFF2-40B4-BE49-F238E27FC236}">
                <a16:creationId xmlns:a16="http://schemas.microsoft.com/office/drawing/2014/main" id="{36E25226-1345-A1A9-2DE0-352D63B89F6E}"/>
              </a:ext>
            </a:extLst>
          </p:cNvPr>
          <p:cNvSpPr>
            <a:spLocks noGrp="1"/>
          </p:cNvSpPr>
          <p:nvPr>
            <p:ph type="body" sz="quarter" idx="3"/>
          </p:nvPr>
        </p:nvSpPr>
        <p:spPr>
          <a:xfrm>
            <a:off x="4343400" y="304801"/>
            <a:ext cx="4495800" cy="762000"/>
          </a:xfrm>
        </p:spPr>
        <p:txBody>
          <a:bodyPr>
            <a:no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User defined functions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12" name="Content Placeholder 11">
            <a:extLst>
              <a:ext uri="{FF2B5EF4-FFF2-40B4-BE49-F238E27FC236}">
                <a16:creationId xmlns:a16="http://schemas.microsoft.com/office/drawing/2014/main" id="{A9DDBBF6-588F-D1AB-B675-C31973019377}"/>
              </a:ext>
            </a:extLst>
          </p:cNvPr>
          <p:cNvSpPr>
            <a:spLocks noGrp="1"/>
          </p:cNvSpPr>
          <p:nvPr>
            <p:ph sz="quarter" idx="4"/>
          </p:nvPr>
        </p:nvSpPr>
        <p:spPr>
          <a:xfrm>
            <a:off x="4572000" y="1404456"/>
            <a:ext cx="4023123" cy="4817162"/>
          </a:xfrm>
        </p:spPr>
        <p:txBody>
          <a:bodyPr>
            <a:normAutofit/>
          </a:bodyPr>
          <a:lstStyle/>
          <a:p>
            <a:pPr marL="0" indent="0">
              <a:buNone/>
            </a:pPr>
            <a:r>
              <a:rPr lang="en-IN" sz="2400" dirty="0"/>
              <a:t>fun demo()</a:t>
            </a:r>
          </a:p>
          <a:p>
            <a:pPr marL="0" indent="0">
              <a:buNone/>
            </a:pPr>
            <a:r>
              <a:rPr lang="en-IN" sz="2400" dirty="0"/>
              <a:t>{</a:t>
            </a:r>
          </a:p>
          <a:p>
            <a:pPr marL="0" indent="0">
              <a:buNone/>
            </a:pPr>
            <a:r>
              <a:rPr lang="en-IN" sz="2400" dirty="0"/>
              <a:t>    </a:t>
            </a:r>
            <a:r>
              <a:rPr lang="en-IN" sz="2400" dirty="0" err="1"/>
              <a:t>println</a:t>
            </a:r>
            <a:r>
              <a:rPr lang="en-IN" sz="2400" dirty="0"/>
              <a:t>("Hello, World!")</a:t>
            </a:r>
          </a:p>
          <a:p>
            <a:pPr marL="0" indent="0">
              <a:buNone/>
            </a:pPr>
            <a:r>
              <a:rPr lang="en-IN" sz="2400" dirty="0"/>
              <a:t>}</a:t>
            </a:r>
          </a:p>
          <a:p>
            <a:pPr marL="0" indent="0">
              <a:buNone/>
            </a:pPr>
            <a:r>
              <a:rPr lang="en-IN" sz="2400" dirty="0"/>
              <a:t>fun main(</a:t>
            </a:r>
            <a:r>
              <a:rPr lang="en-IN" sz="2400" dirty="0" err="1"/>
              <a:t>args</a:t>
            </a:r>
            <a:r>
              <a:rPr lang="en-IN" sz="2400" dirty="0"/>
              <a:t>: Array&lt;String&gt;) { </a:t>
            </a:r>
          </a:p>
          <a:p>
            <a:pPr marL="0" indent="0">
              <a:buNone/>
            </a:pPr>
            <a:r>
              <a:rPr lang="en-IN" sz="2400" dirty="0"/>
              <a:t>    demo() </a:t>
            </a:r>
          </a:p>
          <a:p>
            <a:pPr marL="0" indent="0">
              <a:buNone/>
            </a:pPr>
            <a:r>
              <a:rPr lang="en-IN" sz="2400" dirty="0"/>
              <a:t>}</a:t>
            </a:r>
          </a:p>
        </p:txBody>
      </p:sp>
      <p:sp>
        <p:nvSpPr>
          <p:cNvPr id="13" name="Rectangle 1">
            <a:extLst>
              <a:ext uri="{FF2B5EF4-FFF2-40B4-BE49-F238E27FC236}">
                <a16:creationId xmlns:a16="http://schemas.microsoft.com/office/drawing/2014/main" id="{9D8B03FB-D7AA-178F-8DF9-0854D5972D86}"/>
              </a:ext>
            </a:extLst>
          </p:cNvPr>
          <p:cNvSpPr>
            <a:spLocks noGrp="1" noChangeArrowheads="1"/>
          </p:cNvSpPr>
          <p:nvPr>
            <p:ph sz="half" idx="2"/>
          </p:nvPr>
        </p:nvSpPr>
        <p:spPr bwMode="auto">
          <a:xfrm>
            <a:off x="381000" y="1404456"/>
            <a:ext cx="37338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00"/>
                </a:solidFill>
                <a:effectLst/>
                <a:highlight>
                  <a:srgbClr val="FFFFFF"/>
                </a:highlight>
                <a:latin typeface="Verdana" panose="020B0604030504040204" pitchFamily="34" charset="0"/>
              </a:rPr>
              <a:t>Kotlin provides a number of built-in functions</a:t>
            </a:r>
            <a:r>
              <a:rPr lang="en-US" sz="2400" dirty="0">
                <a:highlight>
                  <a:srgbClr val="FFFFFF"/>
                </a:highlight>
                <a:latin typeface="Arial" panose="020B0604020202020204" pitchFamily="34" charset="0"/>
              </a:rPr>
              <a:t> to provide basic functionality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print()</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println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str.length</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atin typeface="Arial" panose="020B0604020202020204" pitchFamily="34" charset="0"/>
              </a:rPr>
              <a:t>readline</a:t>
            </a:r>
            <a:r>
              <a:rPr lang="en-US" altLang="en-US" sz="2400" dirty="0">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touppercase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tolowercase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listof</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1524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903E-854C-824F-CAD4-B317B9695C00}"/>
              </a:ext>
            </a:extLst>
          </p:cNvPr>
          <p:cNvSpPr>
            <a:spLocks noGrp="1"/>
          </p:cNvSpPr>
          <p:nvPr>
            <p:ph type="title"/>
          </p:nvPr>
        </p:nvSpPr>
        <p:spPr/>
        <p:txBody>
          <a:bodyPr/>
          <a:lstStyle/>
          <a:p>
            <a:r>
              <a:rPr lang="en-US" b="1" dirty="0"/>
              <a:t>Functions Based on types of arguments</a:t>
            </a:r>
            <a:endParaRPr lang="en-IN" b="1" dirty="0"/>
          </a:p>
        </p:txBody>
      </p:sp>
      <p:sp>
        <p:nvSpPr>
          <p:cNvPr id="3" name="Text Placeholder 2">
            <a:extLst>
              <a:ext uri="{FF2B5EF4-FFF2-40B4-BE49-F238E27FC236}">
                <a16:creationId xmlns:a16="http://schemas.microsoft.com/office/drawing/2014/main" id="{309384BC-D4C9-AB78-9779-B30D07FBE30A}"/>
              </a:ext>
            </a:extLst>
          </p:cNvPr>
          <p:cNvSpPr>
            <a:spLocks noGrp="1"/>
          </p:cNvSpPr>
          <p:nvPr>
            <p:ph type="body" idx="1"/>
          </p:nvPr>
        </p:nvSpPr>
        <p:spPr>
          <a:xfrm>
            <a:off x="629842" y="1681163"/>
            <a:ext cx="3868340" cy="376237"/>
          </a:xfrm>
        </p:spPr>
        <p:txBody>
          <a:bodyPr/>
          <a:lstStyle/>
          <a:p>
            <a:r>
              <a:rPr lang="en-US" dirty="0"/>
              <a:t>Default Arguments</a:t>
            </a:r>
            <a:endParaRPr lang="en-IN" dirty="0"/>
          </a:p>
        </p:txBody>
      </p:sp>
      <p:sp>
        <p:nvSpPr>
          <p:cNvPr id="4" name="Content Placeholder 3">
            <a:extLst>
              <a:ext uri="{FF2B5EF4-FFF2-40B4-BE49-F238E27FC236}">
                <a16:creationId xmlns:a16="http://schemas.microsoft.com/office/drawing/2014/main" id="{C0DC3AB0-FF8E-9410-762A-BA19F49D9B9C}"/>
              </a:ext>
            </a:extLst>
          </p:cNvPr>
          <p:cNvSpPr>
            <a:spLocks noGrp="1"/>
          </p:cNvSpPr>
          <p:nvPr>
            <p:ph sz="half" idx="2"/>
          </p:nvPr>
        </p:nvSpPr>
        <p:spPr>
          <a:xfrm>
            <a:off x="629842" y="2209800"/>
            <a:ext cx="3868340" cy="3979863"/>
          </a:xfrm>
        </p:spPr>
        <p:txBody>
          <a:bodyPr/>
          <a:lstStyle/>
          <a:p>
            <a:pPr marL="0" indent="0">
              <a:buNone/>
            </a:pPr>
            <a:r>
              <a:rPr lang="en-IN" dirty="0"/>
              <a:t>fun sum(</a:t>
            </a:r>
            <a:r>
              <a:rPr lang="en-IN" dirty="0" err="1"/>
              <a:t>a:Int</a:t>
            </a:r>
            <a:r>
              <a:rPr lang="en-IN" dirty="0"/>
              <a:t>=10, b:Int=20)</a:t>
            </a:r>
          </a:p>
          <a:p>
            <a:pPr marL="0" indent="0">
              <a:buNone/>
            </a:pPr>
            <a:r>
              <a:rPr lang="en-IN" dirty="0"/>
              <a:t>{</a:t>
            </a:r>
          </a:p>
          <a:p>
            <a:pPr marL="0" indent="0">
              <a:buNone/>
            </a:pPr>
            <a:r>
              <a:rPr lang="en-IN" dirty="0"/>
              <a:t>    </a:t>
            </a:r>
            <a:r>
              <a:rPr lang="en-IN" dirty="0" err="1"/>
              <a:t>val</a:t>
            </a:r>
            <a:r>
              <a:rPr lang="en-IN" dirty="0"/>
              <a:t> c=</a:t>
            </a:r>
            <a:r>
              <a:rPr lang="en-IN" dirty="0" err="1"/>
              <a:t>a+b</a:t>
            </a:r>
            <a:endParaRPr lang="en-IN" dirty="0"/>
          </a:p>
          <a:p>
            <a:pPr marL="0" indent="0">
              <a:buNone/>
            </a:pPr>
            <a:r>
              <a:rPr lang="en-IN" dirty="0"/>
              <a:t>    </a:t>
            </a:r>
            <a:r>
              <a:rPr lang="en-IN" dirty="0" err="1"/>
              <a:t>println</a:t>
            </a:r>
            <a:r>
              <a:rPr lang="en-IN" dirty="0"/>
              <a:t>(c)</a:t>
            </a:r>
          </a:p>
          <a:p>
            <a:pPr marL="0" indent="0">
              <a:buNone/>
            </a:pPr>
            <a:r>
              <a:rPr lang="en-IN" dirty="0"/>
              <a:t>}</a:t>
            </a:r>
          </a:p>
          <a:p>
            <a:pPr marL="0" indent="0">
              <a:buNone/>
            </a:pPr>
            <a:r>
              <a:rPr lang="en-IN" dirty="0"/>
              <a:t>fun main() {</a:t>
            </a:r>
          </a:p>
          <a:p>
            <a:pPr marL="0" indent="0">
              <a:buNone/>
            </a:pPr>
            <a:r>
              <a:rPr lang="en-IN" dirty="0"/>
              <a:t>    sum(20,50)</a:t>
            </a:r>
          </a:p>
          <a:p>
            <a:pPr marL="0" indent="0">
              <a:buNone/>
            </a:pPr>
            <a:r>
              <a:rPr lang="en-IN" dirty="0"/>
              <a:t>    sum()</a:t>
            </a:r>
          </a:p>
          <a:p>
            <a:pPr marL="0" indent="0">
              <a:buNone/>
            </a:pPr>
            <a:r>
              <a:rPr lang="en-IN" dirty="0"/>
              <a:t>}</a:t>
            </a:r>
          </a:p>
        </p:txBody>
      </p:sp>
      <p:sp>
        <p:nvSpPr>
          <p:cNvPr id="5" name="Text Placeholder 4">
            <a:extLst>
              <a:ext uri="{FF2B5EF4-FFF2-40B4-BE49-F238E27FC236}">
                <a16:creationId xmlns:a16="http://schemas.microsoft.com/office/drawing/2014/main" id="{36F2D298-25EE-8527-8722-A3F9AF965C31}"/>
              </a:ext>
            </a:extLst>
          </p:cNvPr>
          <p:cNvSpPr>
            <a:spLocks noGrp="1"/>
          </p:cNvSpPr>
          <p:nvPr>
            <p:ph type="body" sz="quarter" idx="3"/>
          </p:nvPr>
        </p:nvSpPr>
        <p:spPr>
          <a:xfrm>
            <a:off x="4629150" y="1681163"/>
            <a:ext cx="3887391" cy="376237"/>
          </a:xfrm>
        </p:spPr>
        <p:txBody>
          <a:bodyPr/>
          <a:lstStyle/>
          <a:p>
            <a:r>
              <a:rPr lang="en-US" dirty="0"/>
              <a:t>Without default </a:t>
            </a:r>
            <a:r>
              <a:rPr lang="en-US" dirty="0" err="1"/>
              <a:t>Arguements</a:t>
            </a:r>
            <a:endParaRPr lang="en-IN" dirty="0"/>
          </a:p>
        </p:txBody>
      </p:sp>
      <p:sp>
        <p:nvSpPr>
          <p:cNvPr id="6" name="Content Placeholder 5">
            <a:extLst>
              <a:ext uri="{FF2B5EF4-FFF2-40B4-BE49-F238E27FC236}">
                <a16:creationId xmlns:a16="http://schemas.microsoft.com/office/drawing/2014/main" id="{C8721B6B-4CE5-ACFB-A43E-3A1574B2B9BB}"/>
              </a:ext>
            </a:extLst>
          </p:cNvPr>
          <p:cNvSpPr>
            <a:spLocks noGrp="1"/>
          </p:cNvSpPr>
          <p:nvPr>
            <p:ph sz="quarter" idx="4"/>
          </p:nvPr>
        </p:nvSpPr>
        <p:spPr>
          <a:xfrm>
            <a:off x="4629150" y="2209800"/>
            <a:ext cx="3887391" cy="3979863"/>
          </a:xfrm>
        </p:spPr>
        <p:txBody>
          <a:bodyPr/>
          <a:lstStyle/>
          <a:p>
            <a:pPr marL="0" indent="0">
              <a:buNone/>
            </a:pPr>
            <a:r>
              <a:rPr lang="en-IN" dirty="0"/>
              <a:t>fun sum(</a:t>
            </a:r>
            <a:r>
              <a:rPr lang="en-IN" dirty="0" err="1"/>
              <a:t>a:Int</a:t>
            </a:r>
            <a:r>
              <a:rPr lang="en-IN" dirty="0"/>
              <a:t>, b:Int)</a:t>
            </a:r>
          </a:p>
          <a:p>
            <a:pPr marL="0" indent="0">
              <a:buNone/>
            </a:pPr>
            <a:r>
              <a:rPr lang="en-IN" dirty="0"/>
              <a:t>{</a:t>
            </a:r>
          </a:p>
          <a:p>
            <a:pPr marL="0" indent="0">
              <a:buNone/>
            </a:pPr>
            <a:r>
              <a:rPr lang="en-IN" dirty="0"/>
              <a:t>    </a:t>
            </a:r>
            <a:r>
              <a:rPr lang="en-IN" dirty="0" err="1"/>
              <a:t>val</a:t>
            </a:r>
            <a:r>
              <a:rPr lang="en-IN" dirty="0"/>
              <a:t> c=</a:t>
            </a:r>
            <a:r>
              <a:rPr lang="en-IN" dirty="0" err="1"/>
              <a:t>a+b</a:t>
            </a:r>
            <a:endParaRPr lang="en-IN" dirty="0"/>
          </a:p>
          <a:p>
            <a:pPr marL="0" indent="0">
              <a:buNone/>
            </a:pPr>
            <a:r>
              <a:rPr lang="en-IN" dirty="0"/>
              <a:t>    </a:t>
            </a:r>
            <a:r>
              <a:rPr lang="en-IN" dirty="0" err="1"/>
              <a:t>println</a:t>
            </a:r>
            <a:r>
              <a:rPr lang="en-IN" dirty="0"/>
              <a:t>(c)</a:t>
            </a:r>
          </a:p>
          <a:p>
            <a:pPr marL="0" indent="0">
              <a:buNone/>
            </a:pPr>
            <a:r>
              <a:rPr lang="en-IN" dirty="0"/>
              <a:t>}</a:t>
            </a:r>
          </a:p>
          <a:p>
            <a:pPr marL="0" indent="0">
              <a:buNone/>
            </a:pPr>
            <a:r>
              <a:rPr lang="en-IN" dirty="0"/>
              <a:t>fun main() {</a:t>
            </a:r>
          </a:p>
          <a:p>
            <a:pPr marL="0" indent="0">
              <a:buNone/>
            </a:pPr>
            <a:r>
              <a:rPr lang="en-IN" dirty="0"/>
              <a:t>    sum(20,50)</a:t>
            </a:r>
          </a:p>
          <a:p>
            <a:pPr marL="0" indent="0">
              <a:buNone/>
            </a:pPr>
            <a:r>
              <a:rPr lang="en-IN" dirty="0"/>
              <a:t>    sum()  //this line will give error</a:t>
            </a:r>
          </a:p>
          <a:p>
            <a:pPr marL="0" indent="0">
              <a:buNone/>
            </a:pPr>
            <a:r>
              <a:rPr lang="en-IN" dirty="0"/>
              <a:t>}</a:t>
            </a:r>
          </a:p>
        </p:txBody>
      </p:sp>
    </p:spTree>
    <p:extLst>
      <p:ext uri="{BB962C8B-B14F-4D97-AF65-F5344CB8AC3E}">
        <p14:creationId xmlns:p14="http://schemas.microsoft.com/office/powerpoint/2010/main" val="17552693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9F401D-0B8F-BDD8-173E-B255E9544FA9}"/>
              </a:ext>
            </a:extLst>
          </p:cNvPr>
          <p:cNvSpPr>
            <a:spLocks noGrp="1"/>
          </p:cNvSpPr>
          <p:nvPr>
            <p:ph type="title"/>
          </p:nvPr>
        </p:nvSpPr>
        <p:spPr/>
        <p:txBody>
          <a:bodyPr/>
          <a:lstStyle/>
          <a:p>
            <a:pPr algn="ctr"/>
            <a:r>
              <a:rPr lang="en-US" b="1" dirty="0"/>
              <a:t>Returning values from a function</a:t>
            </a:r>
            <a:endParaRPr lang="en-IN" b="1" dirty="0"/>
          </a:p>
        </p:txBody>
      </p:sp>
      <p:sp>
        <p:nvSpPr>
          <p:cNvPr id="8" name="Content Placeholder 7">
            <a:extLst>
              <a:ext uri="{FF2B5EF4-FFF2-40B4-BE49-F238E27FC236}">
                <a16:creationId xmlns:a16="http://schemas.microsoft.com/office/drawing/2014/main" id="{502AFE1F-6A1E-FE85-D645-20A2C1C1D5C7}"/>
              </a:ext>
            </a:extLst>
          </p:cNvPr>
          <p:cNvSpPr>
            <a:spLocks noGrp="1"/>
          </p:cNvSpPr>
          <p:nvPr>
            <p:ph sz="half" idx="1"/>
          </p:nvPr>
        </p:nvSpPr>
        <p:spPr/>
        <p:txBody>
          <a:bodyPr/>
          <a:lstStyle/>
          <a:p>
            <a:r>
              <a:rPr lang="en-US" dirty="0">
                <a:solidFill>
                  <a:srgbClr val="000000"/>
                </a:solidFill>
                <a:highlight>
                  <a:srgbClr val="FFFFFF"/>
                </a:highlight>
                <a:latin typeface="Verdana" panose="020B0604030504040204" pitchFamily="34" charset="0"/>
              </a:rPr>
              <a:t>I</a:t>
            </a:r>
            <a:r>
              <a:rPr lang="en-US" b="0" i="0" dirty="0">
                <a:solidFill>
                  <a:srgbClr val="000000"/>
                </a:solidFill>
                <a:effectLst/>
                <a:highlight>
                  <a:srgbClr val="FFFFFF"/>
                </a:highlight>
                <a:latin typeface="Verdana" panose="020B0604030504040204" pitchFamily="34" charset="0"/>
              </a:rPr>
              <a:t>t is optional for a Kotlin function to return a value.</a:t>
            </a:r>
          </a:p>
          <a:p>
            <a:r>
              <a:rPr lang="en-US" b="0" i="0" dirty="0">
                <a:solidFill>
                  <a:srgbClr val="000000"/>
                </a:solidFill>
                <a:effectLst/>
                <a:highlight>
                  <a:srgbClr val="FFFFFF"/>
                </a:highlight>
                <a:latin typeface="Verdana" panose="020B0604030504040204" pitchFamily="34" charset="0"/>
              </a:rPr>
              <a:t>o return a value, use the </a:t>
            </a:r>
            <a:r>
              <a:rPr lang="en-US" b="1" i="0" dirty="0">
                <a:solidFill>
                  <a:srgbClr val="000000"/>
                </a:solidFill>
                <a:effectLst/>
                <a:highlight>
                  <a:srgbClr val="FFFFFF"/>
                </a:highlight>
                <a:latin typeface="Verdana" panose="020B0604030504040204" pitchFamily="34" charset="0"/>
              </a:rPr>
              <a:t>return</a:t>
            </a:r>
            <a:r>
              <a:rPr lang="en-US" b="0" i="0" dirty="0">
                <a:solidFill>
                  <a:srgbClr val="000000"/>
                </a:solidFill>
                <a:effectLst/>
                <a:highlight>
                  <a:srgbClr val="FFFFFF"/>
                </a:highlight>
                <a:latin typeface="Verdana" panose="020B0604030504040204" pitchFamily="34" charset="0"/>
              </a:rPr>
              <a:t> keyword</a:t>
            </a:r>
          </a:p>
          <a:p>
            <a:r>
              <a:rPr lang="en-US" b="0" i="0" dirty="0">
                <a:solidFill>
                  <a:srgbClr val="000000"/>
                </a:solidFill>
                <a:effectLst/>
                <a:highlight>
                  <a:srgbClr val="FFFFFF"/>
                </a:highlight>
                <a:latin typeface="Verdana" panose="020B0604030504040204" pitchFamily="34" charset="0"/>
              </a:rPr>
              <a:t>return type is specified after the function's parentheses</a:t>
            </a:r>
          </a:p>
          <a:p>
            <a:r>
              <a:rPr lang="en-US" b="0" i="0" dirty="0">
                <a:solidFill>
                  <a:srgbClr val="000000"/>
                </a:solidFill>
                <a:effectLst/>
                <a:highlight>
                  <a:srgbClr val="FFFFFF"/>
                </a:highlight>
                <a:latin typeface="Verdana" panose="020B0604030504040204" pitchFamily="34" charset="0"/>
              </a:rPr>
              <a:t>If a function does not return a useful value, its return type by default is referred to as </a:t>
            </a:r>
            <a:r>
              <a:rPr lang="en-US" b="1" i="0" dirty="0">
                <a:solidFill>
                  <a:srgbClr val="000000"/>
                </a:solidFill>
                <a:effectLst/>
                <a:highlight>
                  <a:srgbClr val="FFFFFF"/>
                </a:highlight>
                <a:latin typeface="Verdana" panose="020B0604030504040204" pitchFamily="34" charset="0"/>
              </a:rPr>
              <a:t>Unit</a:t>
            </a:r>
            <a:r>
              <a:rPr lang="en-US" b="0" i="0" dirty="0">
                <a:solidFill>
                  <a:srgbClr val="000000"/>
                </a:solidFill>
                <a:effectLst/>
                <a:highlight>
                  <a:srgbClr val="FFFFFF"/>
                </a:highlight>
                <a:latin typeface="Verdana" panose="020B0604030504040204" pitchFamily="34" charset="0"/>
              </a:rPr>
              <a:t>.</a:t>
            </a:r>
            <a:endParaRPr lang="en-IN" dirty="0"/>
          </a:p>
        </p:txBody>
      </p:sp>
      <p:sp>
        <p:nvSpPr>
          <p:cNvPr id="9" name="Content Placeholder 8">
            <a:extLst>
              <a:ext uri="{FF2B5EF4-FFF2-40B4-BE49-F238E27FC236}">
                <a16:creationId xmlns:a16="http://schemas.microsoft.com/office/drawing/2014/main" id="{2ED235DB-2F02-E954-DDEC-7A3858B99CB1}"/>
              </a:ext>
            </a:extLst>
          </p:cNvPr>
          <p:cNvSpPr>
            <a:spLocks noGrp="1"/>
          </p:cNvSpPr>
          <p:nvPr>
            <p:ph sz="half" idx="2"/>
          </p:nvPr>
        </p:nvSpPr>
        <p:spPr/>
        <p:txBody>
          <a:bodyPr/>
          <a:lstStyle/>
          <a:p>
            <a:pPr marL="0" indent="0">
              <a:buNone/>
            </a:pPr>
            <a:r>
              <a:rPr lang="en-IN" dirty="0"/>
              <a:t>fun main(</a:t>
            </a:r>
            <a:r>
              <a:rPr lang="en-IN" dirty="0" err="1"/>
              <a:t>args</a:t>
            </a:r>
            <a:r>
              <a:rPr lang="en-IN" dirty="0"/>
              <a:t>: Array&lt;String&gt;) {</a:t>
            </a:r>
          </a:p>
          <a:p>
            <a:pPr marL="0" indent="0">
              <a:buNone/>
            </a:pPr>
            <a:r>
              <a:rPr lang="en-IN" dirty="0"/>
              <a:t>    </a:t>
            </a:r>
            <a:r>
              <a:rPr lang="en-IN" dirty="0" err="1"/>
              <a:t>val</a:t>
            </a:r>
            <a:r>
              <a:rPr lang="en-IN" dirty="0"/>
              <a:t> a = 10</a:t>
            </a:r>
          </a:p>
          <a:p>
            <a:pPr marL="0" indent="0">
              <a:buNone/>
            </a:pPr>
            <a:r>
              <a:rPr lang="en-IN" dirty="0"/>
              <a:t>    </a:t>
            </a:r>
            <a:r>
              <a:rPr lang="en-IN" dirty="0" err="1"/>
              <a:t>val</a:t>
            </a:r>
            <a:r>
              <a:rPr lang="en-IN" dirty="0"/>
              <a:t> b = 20</a:t>
            </a:r>
          </a:p>
          <a:p>
            <a:pPr marL="0" indent="0">
              <a:buNone/>
            </a:pPr>
            <a:r>
              <a:rPr lang="en-IN" dirty="0"/>
              <a:t>    </a:t>
            </a:r>
            <a:r>
              <a:rPr lang="en-IN" dirty="0" err="1"/>
              <a:t>val</a:t>
            </a:r>
            <a:r>
              <a:rPr lang="en-IN" dirty="0"/>
              <a:t> result = sum(a, b)</a:t>
            </a:r>
          </a:p>
          <a:p>
            <a:pPr marL="0" indent="0">
              <a:buNone/>
            </a:pPr>
            <a:r>
              <a:rPr lang="en-IN" dirty="0"/>
              <a:t>    </a:t>
            </a:r>
            <a:r>
              <a:rPr lang="en-IN" dirty="0" err="1"/>
              <a:t>println</a:t>
            </a:r>
            <a:r>
              <a:rPr lang="en-IN" dirty="0"/>
              <a:t>( result )</a:t>
            </a:r>
          </a:p>
          <a:p>
            <a:pPr marL="0" indent="0">
              <a:buNone/>
            </a:pPr>
            <a:r>
              <a:rPr lang="en-IN" dirty="0"/>
              <a:t>}</a:t>
            </a:r>
          </a:p>
          <a:p>
            <a:pPr marL="0" indent="0">
              <a:buNone/>
            </a:pPr>
            <a:r>
              <a:rPr lang="en-IN" dirty="0"/>
              <a:t>fun sum(</a:t>
            </a:r>
            <a:r>
              <a:rPr lang="en-IN" dirty="0" err="1"/>
              <a:t>a:Int</a:t>
            </a:r>
            <a:r>
              <a:rPr lang="en-IN" dirty="0"/>
              <a:t>, b:Int):Int{</a:t>
            </a:r>
          </a:p>
          <a:p>
            <a:pPr marL="0" indent="0">
              <a:buNone/>
            </a:pPr>
            <a:r>
              <a:rPr lang="en-IN" dirty="0"/>
              <a:t>    </a:t>
            </a:r>
            <a:r>
              <a:rPr lang="en-IN" dirty="0" err="1"/>
              <a:t>val</a:t>
            </a:r>
            <a:r>
              <a:rPr lang="en-IN" dirty="0"/>
              <a:t> x = a + b</a:t>
            </a:r>
          </a:p>
          <a:p>
            <a:pPr marL="0" indent="0">
              <a:buNone/>
            </a:pPr>
            <a:r>
              <a:rPr lang="en-IN" dirty="0"/>
              <a:t>    return x</a:t>
            </a:r>
          </a:p>
          <a:p>
            <a:pPr marL="0" indent="0">
              <a:buNone/>
            </a:pPr>
            <a:r>
              <a:rPr lang="en-IN" dirty="0"/>
              <a:t>}</a:t>
            </a:r>
          </a:p>
        </p:txBody>
      </p:sp>
    </p:spTree>
    <p:extLst>
      <p:ext uri="{BB962C8B-B14F-4D97-AF65-F5344CB8AC3E}">
        <p14:creationId xmlns:p14="http://schemas.microsoft.com/office/powerpoint/2010/main" val="3724215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5A80-7D5F-CCC6-EFBF-17E3BA6B2A50}"/>
              </a:ext>
            </a:extLst>
          </p:cNvPr>
          <p:cNvSpPr>
            <a:spLocks noGrp="1"/>
          </p:cNvSpPr>
          <p:nvPr>
            <p:ph type="title"/>
          </p:nvPr>
        </p:nvSpPr>
        <p:spPr/>
        <p:txBody>
          <a:bodyPr/>
          <a:lstStyle/>
          <a:p>
            <a:pPr algn="ctr"/>
            <a:r>
              <a:rPr lang="en-US" b="1" dirty="0"/>
              <a:t>Create a function to convert temperatures from Celsius to Fahrenheit and vice versa.</a:t>
            </a:r>
            <a:endParaRPr lang="en-IN" b="1" dirty="0"/>
          </a:p>
        </p:txBody>
      </p:sp>
      <p:sp>
        <p:nvSpPr>
          <p:cNvPr id="5" name="Content Placeholder 4">
            <a:extLst>
              <a:ext uri="{FF2B5EF4-FFF2-40B4-BE49-F238E27FC236}">
                <a16:creationId xmlns:a16="http://schemas.microsoft.com/office/drawing/2014/main" id="{15E5121D-0C0F-E297-A032-1D0609E97B4E}"/>
              </a:ext>
            </a:extLst>
          </p:cNvPr>
          <p:cNvSpPr>
            <a:spLocks noGrp="1"/>
          </p:cNvSpPr>
          <p:nvPr>
            <p:ph sz="half" idx="1"/>
          </p:nvPr>
        </p:nvSpPr>
        <p:spPr/>
        <p:txBody>
          <a:bodyPr>
            <a:normAutofit fontScale="62500" lnSpcReduction="20000"/>
          </a:bodyPr>
          <a:lstStyle/>
          <a:p>
            <a:pPr marL="0" indent="0">
              <a:buNone/>
            </a:pPr>
            <a:r>
              <a:rPr lang="en-IN" dirty="0"/>
              <a:t>//Convert Celsius to Fahrenheit</a:t>
            </a:r>
          </a:p>
          <a:p>
            <a:pPr marL="0" indent="0">
              <a:buNone/>
            </a:pPr>
            <a:r>
              <a:rPr lang="en-IN" dirty="0"/>
              <a:t>fun </a:t>
            </a:r>
            <a:r>
              <a:rPr lang="en-IN" dirty="0" err="1"/>
              <a:t>CtoF</a:t>
            </a:r>
            <a:r>
              <a:rPr lang="en-IN" dirty="0"/>
              <a:t>(</a:t>
            </a:r>
            <a:r>
              <a:rPr lang="en-IN" dirty="0" err="1"/>
              <a:t>celsius</a:t>
            </a:r>
            <a:r>
              <a:rPr lang="en-IN" dirty="0"/>
              <a:t>: Double): Double {</a:t>
            </a:r>
          </a:p>
          <a:p>
            <a:pPr marL="0" indent="0">
              <a:buNone/>
            </a:pPr>
            <a:r>
              <a:rPr lang="en-IN" dirty="0"/>
              <a:t>    return </a:t>
            </a:r>
            <a:r>
              <a:rPr lang="en-IN" dirty="0" err="1"/>
              <a:t>celsius</a:t>
            </a:r>
            <a:r>
              <a:rPr lang="en-IN" dirty="0"/>
              <a:t> * 9 / 5 + 32</a:t>
            </a:r>
          </a:p>
          <a:p>
            <a:pPr marL="0" indent="0">
              <a:buNone/>
            </a:pPr>
            <a:r>
              <a:rPr lang="en-IN" dirty="0"/>
              <a:t>}</a:t>
            </a:r>
          </a:p>
          <a:p>
            <a:pPr marL="0" indent="0">
              <a:buNone/>
            </a:pPr>
            <a:endParaRPr lang="en-IN" dirty="0"/>
          </a:p>
          <a:p>
            <a:pPr marL="0" indent="0">
              <a:buNone/>
            </a:pPr>
            <a:r>
              <a:rPr lang="en-IN" dirty="0"/>
              <a:t>// Function to convert Fahrenheit to Celsius</a:t>
            </a:r>
          </a:p>
          <a:p>
            <a:pPr marL="0" indent="0">
              <a:buNone/>
            </a:pPr>
            <a:r>
              <a:rPr lang="en-IN" dirty="0"/>
              <a:t>fun </a:t>
            </a:r>
            <a:r>
              <a:rPr lang="en-IN" dirty="0" err="1"/>
              <a:t>FtoC</a:t>
            </a:r>
            <a:r>
              <a:rPr lang="en-IN" dirty="0"/>
              <a:t>(</a:t>
            </a:r>
            <a:r>
              <a:rPr lang="en-IN" dirty="0" err="1"/>
              <a:t>fahrenheit</a:t>
            </a:r>
            <a:r>
              <a:rPr lang="en-IN" dirty="0"/>
              <a:t>: Double): Double {</a:t>
            </a:r>
          </a:p>
          <a:p>
            <a:pPr marL="0" indent="0">
              <a:buNone/>
            </a:pPr>
            <a:r>
              <a:rPr lang="en-IN" dirty="0"/>
              <a:t>    return (</a:t>
            </a:r>
            <a:r>
              <a:rPr lang="en-IN" dirty="0" err="1"/>
              <a:t>fahrenheit</a:t>
            </a:r>
            <a:r>
              <a:rPr lang="en-IN" dirty="0"/>
              <a:t> - 32) * 5 / 9</a:t>
            </a:r>
          </a:p>
          <a:p>
            <a:pPr marL="0" indent="0">
              <a:buNone/>
            </a:pPr>
            <a:r>
              <a:rPr lang="en-IN" dirty="0"/>
              <a:t>}</a:t>
            </a:r>
          </a:p>
          <a:p>
            <a:pPr marL="0" indent="0">
              <a:buNone/>
            </a:pPr>
            <a:endParaRPr lang="en-IN" dirty="0"/>
          </a:p>
          <a:p>
            <a:pPr marL="0" indent="0">
              <a:buNone/>
            </a:pPr>
            <a:r>
              <a:rPr lang="en-IN" dirty="0"/>
              <a:t>fun main() {</a:t>
            </a:r>
          </a:p>
          <a:p>
            <a:pPr marL="0" indent="0">
              <a:buNone/>
            </a:pPr>
            <a:r>
              <a:rPr lang="en-IN" dirty="0"/>
              <a:t>    // Read and convert input values safely</a:t>
            </a:r>
          </a:p>
          <a:p>
            <a:pPr marL="0" indent="0">
              <a:buNone/>
            </a:pPr>
            <a:r>
              <a:rPr lang="en-IN" dirty="0"/>
              <a:t>    </a:t>
            </a:r>
            <a:r>
              <a:rPr lang="en-IN" dirty="0" err="1"/>
              <a:t>val</a:t>
            </a:r>
            <a:r>
              <a:rPr lang="en-IN" dirty="0"/>
              <a:t> </a:t>
            </a:r>
            <a:r>
              <a:rPr lang="en-IN" dirty="0" err="1"/>
              <a:t>celsiusInput</a:t>
            </a:r>
            <a:r>
              <a:rPr lang="en-IN" dirty="0"/>
              <a:t> = </a:t>
            </a:r>
            <a:r>
              <a:rPr lang="en-IN" dirty="0" err="1"/>
              <a:t>readLine</a:t>
            </a:r>
            <a:r>
              <a:rPr lang="en-IN" dirty="0"/>
              <a:t>()</a:t>
            </a:r>
          </a:p>
          <a:p>
            <a:pPr marL="0" indent="0">
              <a:buNone/>
            </a:pPr>
            <a:r>
              <a:rPr lang="en-IN" dirty="0"/>
              <a:t>    </a:t>
            </a:r>
            <a:r>
              <a:rPr lang="en-IN" dirty="0" err="1"/>
              <a:t>val</a:t>
            </a:r>
            <a:r>
              <a:rPr lang="en-IN" dirty="0"/>
              <a:t> </a:t>
            </a:r>
            <a:r>
              <a:rPr lang="en-IN" dirty="0" err="1"/>
              <a:t>fahrenheitInput</a:t>
            </a:r>
            <a:r>
              <a:rPr lang="en-IN" dirty="0"/>
              <a:t> = </a:t>
            </a:r>
            <a:r>
              <a:rPr lang="en-IN" dirty="0" err="1"/>
              <a:t>readLine</a:t>
            </a:r>
            <a:r>
              <a:rPr lang="en-IN" dirty="0"/>
              <a:t>()</a:t>
            </a:r>
          </a:p>
          <a:p>
            <a:pPr marL="0" indent="0">
              <a:buNone/>
            </a:pPr>
            <a:endParaRPr lang="en-IN" dirty="0"/>
          </a:p>
          <a:p>
            <a:pPr marL="0" indent="0">
              <a:buNone/>
            </a:pPr>
            <a:endParaRPr lang="en-IN" dirty="0"/>
          </a:p>
        </p:txBody>
      </p:sp>
      <p:sp>
        <p:nvSpPr>
          <p:cNvPr id="7" name="Content Placeholder 6">
            <a:extLst>
              <a:ext uri="{FF2B5EF4-FFF2-40B4-BE49-F238E27FC236}">
                <a16:creationId xmlns:a16="http://schemas.microsoft.com/office/drawing/2014/main" id="{7270CF23-D5FD-1E34-1E8E-C740DA6D594E}"/>
              </a:ext>
            </a:extLst>
          </p:cNvPr>
          <p:cNvSpPr>
            <a:spLocks noGrp="1"/>
          </p:cNvSpPr>
          <p:nvPr>
            <p:ph sz="half" idx="2"/>
          </p:nvPr>
        </p:nvSpPr>
        <p:spPr/>
        <p:txBody>
          <a:bodyPr>
            <a:normAutofit fontScale="62500" lnSpcReduction="20000"/>
          </a:bodyPr>
          <a:lstStyle/>
          <a:p>
            <a:pPr marL="0" indent="0">
              <a:buNone/>
            </a:pPr>
            <a:r>
              <a:rPr lang="en-IN" dirty="0"/>
              <a:t> // Convert to Double, handling null and invalid input cases</a:t>
            </a:r>
          </a:p>
          <a:p>
            <a:pPr marL="0" indent="0">
              <a:buNone/>
            </a:pPr>
            <a:r>
              <a:rPr lang="en-IN" dirty="0"/>
              <a:t>    </a:t>
            </a:r>
            <a:r>
              <a:rPr lang="en-IN" dirty="0" err="1"/>
              <a:t>val</a:t>
            </a:r>
            <a:r>
              <a:rPr lang="en-IN" dirty="0"/>
              <a:t> </a:t>
            </a:r>
            <a:r>
              <a:rPr lang="en-IN" dirty="0" err="1"/>
              <a:t>celsius</a:t>
            </a:r>
            <a:r>
              <a:rPr lang="en-IN" dirty="0"/>
              <a:t> = </a:t>
            </a:r>
            <a:r>
              <a:rPr lang="en-IN" dirty="0" err="1"/>
              <a:t>celsiusInput</a:t>
            </a:r>
            <a:r>
              <a:rPr lang="en-IN" dirty="0"/>
              <a:t>?.</a:t>
            </a:r>
            <a:r>
              <a:rPr lang="en-IN" dirty="0" err="1"/>
              <a:t>toDoubleOrNull</a:t>
            </a:r>
            <a:r>
              <a:rPr lang="en-IN" dirty="0"/>
              <a:t>()</a:t>
            </a:r>
          </a:p>
          <a:p>
            <a:pPr marL="0" indent="0">
              <a:buNone/>
            </a:pPr>
            <a:r>
              <a:rPr lang="en-IN" dirty="0"/>
              <a:t>    </a:t>
            </a:r>
            <a:r>
              <a:rPr lang="en-IN" dirty="0" err="1"/>
              <a:t>val</a:t>
            </a:r>
            <a:r>
              <a:rPr lang="en-IN" dirty="0"/>
              <a:t> </a:t>
            </a:r>
            <a:r>
              <a:rPr lang="en-IN" dirty="0" err="1"/>
              <a:t>fahrenheit</a:t>
            </a:r>
            <a:r>
              <a:rPr lang="en-IN" dirty="0"/>
              <a:t> = </a:t>
            </a:r>
            <a:r>
              <a:rPr lang="en-IN" dirty="0" err="1"/>
              <a:t>fahrenheitInput</a:t>
            </a:r>
            <a:r>
              <a:rPr lang="en-IN" dirty="0"/>
              <a:t>?.</a:t>
            </a:r>
            <a:r>
              <a:rPr lang="en-IN" dirty="0" err="1"/>
              <a:t>toDoubleOrNull</a:t>
            </a:r>
            <a:r>
              <a:rPr lang="en-IN" dirty="0"/>
              <a:t>()</a:t>
            </a:r>
          </a:p>
          <a:p>
            <a:pPr marL="0" indent="0">
              <a:buNone/>
            </a:pPr>
            <a:endParaRPr lang="en-IN" dirty="0"/>
          </a:p>
          <a:p>
            <a:pPr marL="0" indent="0">
              <a:buNone/>
            </a:pPr>
            <a:r>
              <a:rPr lang="en-IN" dirty="0"/>
              <a:t>    if (</a:t>
            </a:r>
            <a:r>
              <a:rPr lang="en-IN" dirty="0" err="1"/>
              <a:t>celsius</a:t>
            </a:r>
            <a:r>
              <a:rPr lang="en-IN" dirty="0"/>
              <a:t> != null) {</a:t>
            </a:r>
          </a:p>
          <a:p>
            <a:pPr marL="0" indent="0">
              <a:buNone/>
            </a:pPr>
            <a:r>
              <a:rPr lang="en-IN" dirty="0"/>
              <a:t>        </a:t>
            </a:r>
            <a:r>
              <a:rPr lang="en-IN" dirty="0" err="1"/>
              <a:t>println</a:t>
            </a:r>
            <a:r>
              <a:rPr lang="en-IN" dirty="0"/>
              <a:t>("$</a:t>
            </a:r>
            <a:r>
              <a:rPr lang="en-IN" dirty="0" err="1"/>
              <a:t>celsius°C</a:t>
            </a:r>
            <a:r>
              <a:rPr lang="en-IN" dirty="0"/>
              <a:t> is equal to ${</a:t>
            </a:r>
            <a:r>
              <a:rPr lang="en-IN" dirty="0" err="1"/>
              <a:t>CtoF</a:t>
            </a:r>
            <a:r>
              <a:rPr lang="en-IN" dirty="0"/>
              <a:t>(</a:t>
            </a:r>
            <a:r>
              <a:rPr lang="en-IN" dirty="0" err="1"/>
              <a:t>celsius</a:t>
            </a:r>
            <a:r>
              <a:rPr lang="en-IN" dirty="0"/>
              <a:t>)}°F")</a:t>
            </a:r>
          </a:p>
          <a:p>
            <a:pPr marL="0" indent="0">
              <a:buNone/>
            </a:pPr>
            <a:r>
              <a:rPr lang="en-IN" dirty="0"/>
              <a:t>    } else {</a:t>
            </a:r>
          </a:p>
          <a:p>
            <a:pPr marL="0" indent="0">
              <a:buNone/>
            </a:pPr>
            <a:r>
              <a:rPr lang="en-IN" dirty="0"/>
              <a:t>        </a:t>
            </a:r>
            <a:r>
              <a:rPr lang="en-IN" dirty="0" err="1"/>
              <a:t>println</a:t>
            </a:r>
            <a:r>
              <a:rPr lang="en-IN" dirty="0"/>
              <a:t>("Invalid input for Celsius.")</a:t>
            </a:r>
          </a:p>
          <a:p>
            <a:pPr marL="0" indent="0">
              <a:buNone/>
            </a:pPr>
            <a:r>
              <a:rPr lang="en-IN" dirty="0"/>
              <a:t>    }</a:t>
            </a:r>
          </a:p>
          <a:p>
            <a:pPr marL="0" indent="0">
              <a:buNone/>
            </a:pPr>
            <a:endParaRPr lang="en-IN" dirty="0"/>
          </a:p>
          <a:p>
            <a:pPr marL="0" indent="0">
              <a:buNone/>
            </a:pPr>
            <a:r>
              <a:rPr lang="en-IN" dirty="0"/>
              <a:t>    if (</a:t>
            </a:r>
            <a:r>
              <a:rPr lang="en-IN" dirty="0" err="1"/>
              <a:t>fahrenheit</a:t>
            </a:r>
            <a:r>
              <a:rPr lang="en-IN" dirty="0"/>
              <a:t> != null) {</a:t>
            </a:r>
          </a:p>
          <a:p>
            <a:pPr marL="0" indent="0">
              <a:buNone/>
            </a:pPr>
            <a:r>
              <a:rPr lang="en-IN" dirty="0"/>
              <a:t>        </a:t>
            </a:r>
            <a:r>
              <a:rPr lang="en-IN" dirty="0" err="1"/>
              <a:t>println</a:t>
            </a:r>
            <a:r>
              <a:rPr lang="en-IN" dirty="0"/>
              <a:t>("$</a:t>
            </a:r>
            <a:r>
              <a:rPr lang="en-IN" dirty="0" err="1"/>
              <a:t>fahrenheit°F</a:t>
            </a:r>
            <a:r>
              <a:rPr lang="en-IN" dirty="0"/>
              <a:t> is equal to ${</a:t>
            </a:r>
            <a:r>
              <a:rPr lang="en-IN" dirty="0" err="1"/>
              <a:t>FtoC</a:t>
            </a:r>
            <a:r>
              <a:rPr lang="en-IN" dirty="0"/>
              <a:t>(</a:t>
            </a:r>
            <a:r>
              <a:rPr lang="en-IN" dirty="0" err="1"/>
              <a:t>fahrenheit</a:t>
            </a:r>
            <a:r>
              <a:rPr lang="en-IN" dirty="0"/>
              <a:t>)}°C")</a:t>
            </a:r>
          </a:p>
          <a:p>
            <a:pPr marL="0" indent="0">
              <a:buNone/>
            </a:pPr>
            <a:r>
              <a:rPr lang="en-IN" dirty="0"/>
              <a:t>    } else {</a:t>
            </a:r>
          </a:p>
          <a:p>
            <a:pPr marL="0" indent="0">
              <a:buNone/>
            </a:pPr>
            <a:r>
              <a:rPr lang="en-IN" dirty="0"/>
              <a:t>        </a:t>
            </a:r>
            <a:r>
              <a:rPr lang="en-IN" dirty="0" err="1"/>
              <a:t>println</a:t>
            </a:r>
            <a:r>
              <a:rPr lang="en-IN" dirty="0"/>
              <a:t>("Invalid input for Fahrenheit.")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66006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a:t>Kotlin Jobs Opportunity </a:t>
            </a:r>
          </a:p>
        </p:txBody>
      </p:sp>
      <p:sp>
        <p:nvSpPr>
          <p:cNvPr id="3" name="Content Placeholder 2"/>
          <p:cNvSpPr>
            <a:spLocks noGrp="1"/>
          </p:cNvSpPr>
          <p:nvPr>
            <p:ph idx="1"/>
          </p:nvPr>
        </p:nvSpPr>
        <p:spPr>
          <a:xfrm>
            <a:off x="304800" y="914400"/>
            <a:ext cx="8229600" cy="4525963"/>
          </a:xfrm>
        </p:spPr>
        <p:txBody>
          <a:bodyPr>
            <a:normAutofit fontScale="92500" lnSpcReduction="20000"/>
          </a:bodyPr>
          <a:lstStyle/>
          <a:p>
            <a:r>
              <a:rPr lang="en-US" dirty="0"/>
              <a:t>Kotlin is very high in demand and all major companies are moving towards Kotlin to develop their web and mobile applications. Average annual salary for a Kotlin developer is around </a:t>
            </a:r>
            <a:r>
              <a:rPr lang="en-US" b="1" dirty="0"/>
              <a:t>₹ 3.6 Lakhs to ₹ 35.0 Lakhs </a:t>
            </a:r>
            <a:r>
              <a:rPr lang="en-US" dirty="0"/>
              <a:t> . Following are the great companies who are using Kotlin:</a:t>
            </a:r>
          </a:p>
          <a:p>
            <a:r>
              <a:rPr lang="en-US" dirty="0"/>
              <a:t>Google</a:t>
            </a:r>
          </a:p>
          <a:p>
            <a:r>
              <a:rPr lang="en-US" dirty="0"/>
              <a:t>Amazon</a:t>
            </a:r>
          </a:p>
          <a:p>
            <a:r>
              <a:rPr lang="en-US" dirty="0"/>
              <a:t>Netflix</a:t>
            </a:r>
          </a:p>
          <a:p>
            <a:r>
              <a:rPr lang="en-US" dirty="0" err="1"/>
              <a:t>Pinterest</a:t>
            </a:r>
            <a:endParaRPr lang="en-US" dirty="0"/>
          </a:p>
          <a:p>
            <a:r>
              <a:rPr lang="en-US" dirty="0" err="1"/>
              <a:t>Uber</a:t>
            </a:r>
            <a:endParaRPr lang="en-US" dirty="0"/>
          </a:p>
          <a:p>
            <a:r>
              <a:rPr lang="en-US" dirty="0" err="1"/>
              <a:t>Trello</a:t>
            </a:r>
            <a:endParaRPr lang="en-US" dirty="0"/>
          </a:p>
          <a:p>
            <a:r>
              <a:rPr lang="en-US" dirty="0" err="1"/>
              <a:t>Coursera</a:t>
            </a:r>
            <a:endParaRPr lang="en-US" dirty="0"/>
          </a:p>
          <a:p>
            <a:r>
              <a:rPr lang="en-US" dirty="0"/>
              <a:t>Basecamp</a:t>
            </a:r>
          </a:p>
          <a:p>
            <a:r>
              <a:rPr lang="en-US" dirty="0" err="1"/>
              <a:t>Corda</a:t>
            </a:r>
            <a:endParaRPr lang="en-US" dirty="0"/>
          </a:p>
          <a:p>
            <a:r>
              <a:rPr lang="en-US" dirty="0" err="1"/>
              <a:t>JetBrains</a:t>
            </a:r>
            <a:endParaRPr lang="en-US" dirty="0"/>
          </a:p>
          <a:p>
            <a:r>
              <a:rPr lang="en-US" dirty="0"/>
              <a:t>Many more...</a:t>
            </a:r>
          </a:p>
          <a:p>
            <a:endParaRPr lang="en-US" dirty="0"/>
          </a:p>
        </p:txBody>
      </p:sp>
    </p:spTree>
    <p:extLst>
      <p:ext uri="{BB962C8B-B14F-4D97-AF65-F5344CB8AC3E}">
        <p14:creationId xmlns:p14="http://schemas.microsoft.com/office/powerpoint/2010/main" val="23062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a:t>Installing Kotlin</a:t>
            </a:r>
          </a:p>
        </p:txBody>
      </p:sp>
      <p:sp>
        <p:nvSpPr>
          <p:cNvPr id="3" name="Content Placeholder 2"/>
          <p:cNvSpPr>
            <a:spLocks noGrp="1"/>
          </p:cNvSpPr>
          <p:nvPr>
            <p:ph idx="1"/>
          </p:nvPr>
        </p:nvSpPr>
        <p:spPr>
          <a:xfrm>
            <a:off x="152400" y="1219200"/>
            <a:ext cx="8229600" cy="4525963"/>
          </a:xfrm>
        </p:spPr>
        <p:txBody>
          <a:bodyPr>
            <a:normAutofit/>
          </a:bodyPr>
          <a:lstStyle/>
          <a:p>
            <a:pPr algn="just"/>
            <a:r>
              <a:rPr lang="en-US" dirty="0"/>
              <a:t> Like Java, Kotlin also runs on JVM therefore to install Kotlin on Windows directly and work with it using the command line You need to make sure you have JDK installed in your system.</a:t>
            </a:r>
          </a:p>
          <a:p>
            <a:pPr algn="just"/>
            <a:endParaRPr lang="en-US" dirty="0"/>
          </a:p>
          <a:p>
            <a:pPr marL="0" indent="0" algn="just">
              <a:buNone/>
            </a:pPr>
            <a:r>
              <a:rPr lang="en-US" dirty="0"/>
              <a:t>	</a:t>
            </a:r>
            <a:r>
              <a:rPr lang="en-US" b="1" dirty="0">
                <a:solidFill>
                  <a:srgbClr val="FF0000"/>
                </a:solidFill>
              </a:rPr>
              <a:t>Verifying the Java installation</a:t>
            </a:r>
          </a:p>
          <a:p>
            <a:pPr algn="just"/>
            <a:r>
              <a:rPr lang="en-US" dirty="0"/>
              <a:t>To verify Java installation −</a:t>
            </a:r>
          </a:p>
          <a:p>
            <a:pPr marL="0" indent="0" algn="just">
              <a:buNone/>
            </a:pPr>
            <a:r>
              <a:rPr lang="en-US" dirty="0"/>
              <a:t>	C:\&gt;  </a:t>
            </a:r>
            <a:r>
              <a:rPr lang="en-US" b="1" dirty="0"/>
              <a:t>java -version</a:t>
            </a:r>
          </a:p>
          <a:p>
            <a:pPr marL="0" indent="0" algn="just">
              <a:buNone/>
            </a:pPr>
            <a:r>
              <a:rPr lang="en-US" dirty="0"/>
              <a:t>If Java is not </a:t>
            </a:r>
            <a:r>
              <a:rPr lang="en-US" dirty="0" err="1"/>
              <a:t>intalled</a:t>
            </a:r>
            <a:r>
              <a:rPr lang="en-US" dirty="0"/>
              <a:t> on your system than You can install JDK </a:t>
            </a:r>
            <a:r>
              <a:rPr lang="en-US" b="1" dirty="0"/>
              <a:t>Java SE 8 or higher version</a:t>
            </a:r>
            <a:endParaRPr lang="en-US" dirty="0"/>
          </a:p>
          <a:p>
            <a:pPr algn="just"/>
            <a:endParaRPr lang="en-US" dirty="0"/>
          </a:p>
        </p:txBody>
      </p:sp>
    </p:spTree>
    <p:extLst>
      <p:ext uri="{BB962C8B-B14F-4D97-AF65-F5344CB8AC3E}">
        <p14:creationId xmlns:p14="http://schemas.microsoft.com/office/powerpoint/2010/main" val="416697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Install IDE for Kotlin</a:t>
            </a:r>
          </a:p>
        </p:txBody>
      </p:sp>
      <p:sp>
        <p:nvSpPr>
          <p:cNvPr id="6" name="Content Placeholder 5"/>
          <p:cNvSpPr>
            <a:spLocks noGrp="1"/>
          </p:cNvSpPr>
          <p:nvPr>
            <p:ph idx="1"/>
          </p:nvPr>
        </p:nvSpPr>
        <p:spPr>
          <a:xfrm>
            <a:off x="228600" y="1600201"/>
            <a:ext cx="8686800" cy="1371600"/>
          </a:xfrm>
        </p:spPr>
        <p:txBody>
          <a:bodyPr>
            <a:normAutofit lnSpcReduction="10000"/>
          </a:bodyPr>
          <a:lstStyle/>
          <a:p>
            <a:pPr algn="just"/>
            <a:r>
              <a:rPr lang="en-US" sz="2400" dirty="0"/>
              <a:t>There are various Java IDE available which supports Kotlin project development. We can choose these IDE according to our compatibility. The download links of these IDE's are given below.</a:t>
            </a:r>
          </a:p>
        </p:txBody>
      </p:sp>
      <p:graphicFrame>
        <p:nvGraphicFramePr>
          <p:cNvPr id="7" name="Table 6"/>
          <p:cNvGraphicFramePr>
            <a:graphicFrameLocks noGrp="1"/>
          </p:cNvGraphicFramePr>
          <p:nvPr>
            <p:extLst>
              <p:ext uri="{D42A27DB-BD31-4B8C-83A1-F6EECF244321}">
                <p14:modId xmlns:p14="http://schemas.microsoft.com/office/powerpoint/2010/main" val="4211386970"/>
              </p:ext>
            </p:extLst>
          </p:nvPr>
        </p:nvGraphicFramePr>
        <p:xfrm>
          <a:off x="228600" y="2971800"/>
          <a:ext cx="8686801" cy="2987040"/>
        </p:xfrm>
        <a:graphic>
          <a:graphicData uri="http://schemas.openxmlformats.org/drawingml/2006/table">
            <a:tbl>
              <a:tblPr firstRow="1" bandRow="1">
                <a:tableStyleId>{5940675A-B579-460E-94D1-54222C63F5DA}</a:tableStyleId>
              </a:tblPr>
              <a:tblGrid>
                <a:gridCol w="2497456">
                  <a:extLst>
                    <a:ext uri="{9D8B030D-6E8A-4147-A177-3AD203B41FA5}">
                      <a16:colId xmlns:a16="http://schemas.microsoft.com/office/drawing/2014/main" val="20000"/>
                    </a:ext>
                  </a:extLst>
                </a:gridCol>
                <a:gridCol w="6189345">
                  <a:extLst>
                    <a:ext uri="{9D8B030D-6E8A-4147-A177-3AD203B41FA5}">
                      <a16:colId xmlns:a16="http://schemas.microsoft.com/office/drawing/2014/main" val="20001"/>
                    </a:ext>
                  </a:extLst>
                </a:gridCol>
              </a:tblGrid>
              <a:tr h="370840">
                <a:tc>
                  <a:txBody>
                    <a:bodyPr/>
                    <a:lstStyle/>
                    <a:p>
                      <a:r>
                        <a:rPr lang="en-US" sz="2800" b="1" i="0" kern="1200" dirty="0">
                          <a:solidFill>
                            <a:schemeClr val="tx1"/>
                          </a:solidFill>
                          <a:effectLst/>
                          <a:latin typeface="+mn-lt"/>
                          <a:ea typeface="+mn-ea"/>
                          <a:cs typeface="+mn-cs"/>
                        </a:rPr>
                        <a:t>IDE Name</a:t>
                      </a:r>
                      <a:endParaRPr lang="en-US" sz="2800" dirty="0"/>
                    </a:p>
                  </a:txBody>
                  <a:tcPr/>
                </a:tc>
                <a:tc>
                  <a:txBody>
                    <a:bodyPr/>
                    <a:lstStyle/>
                    <a:p>
                      <a:r>
                        <a:rPr lang="en-US" sz="2800" b="1" i="0" kern="1200" dirty="0">
                          <a:solidFill>
                            <a:schemeClr val="tx1"/>
                          </a:solidFill>
                          <a:effectLst/>
                          <a:latin typeface="+mn-lt"/>
                          <a:ea typeface="+mn-ea"/>
                          <a:cs typeface="+mn-cs"/>
                        </a:rPr>
                        <a:t>Download links</a:t>
                      </a:r>
                      <a:endParaRPr lang="en-US" sz="2800" dirty="0"/>
                    </a:p>
                  </a:txBody>
                  <a:tcPr/>
                </a:tc>
                <a:extLst>
                  <a:ext uri="{0D108BD9-81ED-4DB2-BD59-A6C34878D82A}">
                    <a16:rowId xmlns:a16="http://schemas.microsoft.com/office/drawing/2014/main" val="10000"/>
                  </a:ext>
                </a:extLst>
              </a:tr>
              <a:tr h="370840">
                <a:tc>
                  <a:txBody>
                    <a:bodyPr/>
                    <a:lstStyle/>
                    <a:p>
                      <a:r>
                        <a:rPr lang="en-US" sz="2800" b="0" i="0" kern="1200" dirty="0" err="1">
                          <a:solidFill>
                            <a:schemeClr val="tx1"/>
                          </a:solidFill>
                          <a:effectLst/>
                          <a:latin typeface="+mn-lt"/>
                          <a:ea typeface="+mn-ea"/>
                          <a:cs typeface="+mn-cs"/>
                        </a:rPr>
                        <a:t>IntelliJ</a:t>
                      </a:r>
                      <a:r>
                        <a:rPr lang="en-US" sz="2800" b="0" i="0" kern="1200" dirty="0">
                          <a:solidFill>
                            <a:schemeClr val="tx1"/>
                          </a:solidFill>
                          <a:effectLst/>
                          <a:latin typeface="+mn-lt"/>
                          <a:ea typeface="+mn-ea"/>
                          <a:cs typeface="+mn-cs"/>
                        </a:rPr>
                        <a:t> IDEA</a:t>
                      </a:r>
                      <a:endParaRPr lang="en-US" sz="2800" dirty="0"/>
                    </a:p>
                  </a:txBody>
                  <a:tcPr/>
                </a:tc>
                <a:tc>
                  <a:txBody>
                    <a:bodyPr/>
                    <a:lstStyle/>
                    <a:p>
                      <a:r>
                        <a:rPr lang="en-US" sz="2800" b="0" i="0" u="none" strike="noStrike" kern="1200" dirty="0">
                          <a:solidFill>
                            <a:schemeClr val="tx1"/>
                          </a:solidFill>
                          <a:effectLst/>
                          <a:latin typeface="+mn-lt"/>
                          <a:ea typeface="+mn-ea"/>
                          <a:cs typeface="+mn-cs"/>
                          <a:hlinkClick r:id="rId2"/>
                        </a:rPr>
                        <a:t>https://www.jetbrains.com/idea/download/</a:t>
                      </a:r>
                      <a:endParaRPr lang="en-US" sz="2800" dirty="0"/>
                    </a:p>
                  </a:txBody>
                  <a:tcPr/>
                </a:tc>
                <a:extLst>
                  <a:ext uri="{0D108BD9-81ED-4DB2-BD59-A6C34878D82A}">
                    <a16:rowId xmlns:a16="http://schemas.microsoft.com/office/drawing/2014/main" val="10001"/>
                  </a:ext>
                </a:extLst>
              </a:tr>
              <a:tr h="370840">
                <a:tc>
                  <a:txBody>
                    <a:bodyPr/>
                    <a:lstStyle/>
                    <a:p>
                      <a:r>
                        <a:rPr lang="en-US" sz="2800" b="0" i="0" kern="1200" dirty="0">
                          <a:solidFill>
                            <a:schemeClr val="tx1"/>
                          </a:solidFill>
                          <a:effectLst/>
                          <a:latin typeface="+mn-lt"/>
                          <a:ea typeface="+mn-ea"/>
                          <a:cs typeface="+mn-cs"/>
                        </a:rPr>
                        <a:t>Android Studio</a:t>
                      </a:r>
                      <a:endParaRPr lang="en-US" sz="2800" dirty="0"/>
                    </a:p>
                  </a:txBody>
                  <a:tcPr/>
                </a:tc>
                <a:tc>
                  <a:txBody>
                    <a:bodyPr/>
                    <a:lstStyle/>
                    <a:p>
                      <a:r>
                        <a:rPr lang="en-US" sz="2800" b="0" i="0" u="none" strike="noStrike" kern="1200" dirty="0">
                          <a:solidFill>
                            <a:schemeClr val="tx1"/>
                          </a:solidFill>
                          <a:effectLst/>
                          <a:latin typeface="+mn-lt"/>
                          <a:ea typeface="+mn-ea"/>
                          <a:cs typeface="+mn-cs"/>
                          <a:hlinkClick r:id="rId3"/>
                        </a:rPr>
                        <a:t>https://developer.android.com/studio/preview/index.html</a:t>
                      </a:r>
                      <a:endParaRPr lang="en-US" sz="2800" dirty="0"/>
                    </a:p>
                  </a:txBody>
                  <a:tcPr/>
                </a:tc>
                <a:extLst>
                  <a:ext uri="{0D108BD9-81ED-4DB2-BD59-A6C34878D82A}">
                    <a16:rowId xmlns:a16="http://schemas.microsoft.com/office/drawing/2014/main" val="10002"/>
                  </a:ext>
                </a:extLst>
              </a:tr>
              <a:tr h="370840">
                <a:tc>
                  <a:txBody>
                    <a:bodyPr/>
                    <a:lstStyle/>
                    <a:p>
                      <a:r>
                        <a:rPr lang="en-US" sz="2800" b="0" i="0" kern="1200" dirty="0">
                          <a:solidFill>
                            <a:schemeClr val="tx1"/>
                          </a:solidFill>
                          <a:effectLst/>
                          <a:latin typeface="+mn-lt"/>
                          <a:ea typeface="+mn-ea"/>
                          <a:cs typeface="+mn-cs"/>
                        </a:rPr>
                        <a:t>Eclipse</a:t>
                      </a:r>
                      <a:endParaRPr lang="en-US" sz="2800" dirty="0"/>
                    </a:p>
                  </a:txBody>
                  <a:tcPr/>
                </a:tc>
                <a:tc>
                  <a:txBody>
                    <a:bodyPr/>
                    <a:lstStyle/>
                    <a:p>
                      <a:pPr algn="just" fontAlgn="t"/>
                      <a:r>
                        <a:rPr lang="en-US" sz="2800" u="none" strike="noStrike" dirty="0">
                          <a:solidFill>
                            <a:srgbClr val="008000"/>
                          </a:solidFill>
                          <a:effectLst/>
                          <a:latin typeface="inter-regular"/>
                          <a:hlinkClick r:id="rId4"/>
                        </a:rPr>
                        <a:t>https://www.eclipse.org/downloads/</a:t>
                      </a:r>
                      <a:endParaRPr lang="en-US" sz="2800" dirty="0">
                        <a:solidFill>
                          <a:srgbClr val="333333"/>
                        </a:solidFill>
                        <a:effectLst/>
                        <a:latin typeface="inter-regular"/>
                      </a:endParaRP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75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2225</TotalTime>
  <Words>6313</Words>
  <Application>Microsoft Office PowerPoint</Application>
  <PresentationFormat>On-screen Show (4:3)</PresentationFormat>
  <Paragraphs>910</Paragraphs>
  <Slides>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Aptos</vt:lpstr>
      <vt:lpstr>Aptos Display</vt:lpstr>
      <vt:lpstr>Arial</vt:lpstr>
      <vt:lpstr>Arial Unicode MS</vt:lpstr>
      <vt:lpstr>Calibri</vt:lpstr>
      <vt:lpstr>inter-regular</vt:lpstr>
      <vt:lpstr>Times New Roman</vt:lpstr>
      <vt:lpstr>Verdana</vt:lpstr>
      <vt:lpstr>Office Theme</vt:lpstr>
      <vt:lpstr>Introduction to Android and Kotlin</vt:lpstr>
      <vt:lpstr>What is Kotlin ?</vt:lpstr>
      <vt:lpstr>History of Kotlin</vt:lpstr>
      <vt:lpstr>Features of Kotlin</vt:lpstr>
      <vt:lpstr>Kotlin Drawbacks</vt:lpstr>
      <vt:lpstr>Applications of Kotlin language</vt:lpstr>
      <vt:lpstr>Kotlin Jobs Opportunity </vt:lpstr>
      <vt:lpstr>Installing Kotlin</vt:lpstr>
      <vt:lpstr>Install IDE for Kotlin</vt:lpstr>
      <vt:lpstr>Kotlin - Basic Syntax</vt:lpstr>
      <vt:lpstr>PowerPoint Presentation</vt:lpstr>
      <vt:lpstr>Kotlin - Comments</vt:lpstr>
      <vt:lpstr>KEYWORDS IN KOTLIN</vt:lpstr>
      <vt:lpstr>PowerPoint Presentation</vt:lpstr>
      <vt:lpstr>Variables</vt:lpstr>
      <vt:lpstr>DECLARING VARIABLES</vt:lpstr>
      <vt:lpstr>Kotlin Variable Naming Rules</vt:lpstr>
      <vt:lpstr>Variable Initialization</vt:lpstr>
      <vt:lpstr>Type Inference</vt:lpstr>
      <vt:lpstr>Accessing Variables</vt:lpstr>
      <vt:lpstr>Variables inside functions and Class</vt:lpstr>
      <vt:lpstr>String Interpolation with $ </vt:lpstr>
      <vt:lpstr>Data Types</vt:lpstr>
      <vt:lpstr>Kotlin Number Data Types</vt:lpstr>
      <vt:lpstr>Kotlin Character Data Type</vt:lpstr>
      <vt:lpstr>Kotlin String Data Type</vt:lpstr>
      <vt:lpstr> Kotlin Boolean Data Type</vt:lpstr>
      <vt:lpstr>Kotlin Data Type Conversion</vt:lpstr>
      <vt:lpstr>Array Data Type</vt:lpstr>
      <vt:lpstr>PowerPoint Presentation</vt:lpstr>
      <vt:lpstr>PowerPoint Presentation</vt:lpstr>
      <vt:lpstr>Find the Error……</vt:lpstr>
      <vt:lpstr>// Here x is integer type of variable, thus it cannot be stored y due to type mismatch //corrected code  </vt:lpstr>
      <vt:lpstr>Safe and Unsafe Casting</vt:lpstr>
      <vt:lpstr>PowerPoint Presentation</vt:lpstr>
      <vt:lpstr>Operator</vt:lpstr>
      <vt:lpstr>Arithmetic Operators</vt:lpstr>
      <vt:lpstr>Relational Operators</vt:lpstr>
      <vt:lpstr>Assignment Operators</vt:lpstr>
      <vt:lpstr>Unary Operators</vt:lpstr>
      <vt:lpstr>Logical Operators</vt:lpstr>
      <vt:lpstr>Bitwise Operators</vt:lpstr>
      <vt:lpstr>PowerPoint Presentation</vt:lpstr>
      <vt:lpstr>Control Flow</vt:lpstr>
      <vt:lpstr>IF-ELSE</vt:lpstr>
      <vt:lpstr>PowerPoint Presentation</vt:lpstr>
      <vt:lpstr>PowerPoint Presentation</vt:lpstr>
      <vt:lpstr>Real Life Application</vt:lpstr>
      <vt:lpstr>PowerPoint Presentation</vt:lpstr>
      <vt:lpstr>When </vt:lpstr>
      <vt:lpstr> ‘when’ as an Expression</vt:lpstr>
      <vt:lpstr>‘when’ as a statement</vt:lpstr>
      <vt:lpstr>‘For’ Loop</vt:lpstr>
      <vt:lpstr>Syntax of ‘for’ Loop</vt:lpstr>
      <vt:lpstr>For loop for Ranges </vt:lpstr>
      <vt:lpstr>PowerPoint Presentation</vt:lpstr>
      <vt:lpstr>Iterating over a List</vt:lpstr>
      <vt:lpstr>‘While’ loop</vt:lpstr>
      <vt:lpstr>do- while loop</vt:lpstr>
      <vt:lpstr>Real life application</vt:lpstr>
      <vt:lpstr>PowerPoint Presentation</vt:lpstr>
      <vt:lpstr>Functions in Kotlin</vt:lpstr>
      <vt:lpstr>PowerPoint Presentation</vt:lpstr>
      <vt:lpstr>Functions Based on types of arguments</vt:lpstr>
      <vt:lpstr>Returning values from a function</vt:lpstr>
      <vt:lpstr>Create a function to convert temperatures from Celsius to Fahrenheit and vice versa.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and Kotlin</dc:title>
  <dc:creator>OM</dc:creator>
  <cp:lastModifiedBy>jayant jayant</cp:lastModifiedBy>
  <cp:revision>105</cp:revision>
  <dcterms:created xsi:type="dcterms:W3CDTF">2022-07-31T07:06:23Z</dcterms:created>
  <dcterms:modified xsi:type="dcterms:W3CDTF">2024-08-14T05:41:58Z</dcterms:modified>
</cp:coreProperties>
</file>