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svg" ContentType="image/svg+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9"/>
  </p:notesMasterIdLst>
  <p:sldSz cx="12192000" cy="6858000" type="custom"/>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arget="slides/slide12.xml" Type="http://schemas.openxmlformats.org/officeDocument/2006/relationships/slide"/>  <Relationship Id="rId14" Target="slides/slide13.xml" Type="http://schemas.openxmlformats.org/officeDocument/2006/relationships/slide"/>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19"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ustDataLst/>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pn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41.png" Type="http://schemas.openxmlformats.org/officeDocument/2006/relationships/image"/><Relationship Id="rId2" Target="../media/image42.svg" Type="http://schemas.openxmlformats.org/officeDocument/2006/relationships/imag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slideLayouts/slideLayout1.xml" Type="http://schemas.openxmlformats.org/officeDocument/2006/relationships/slideLayout"/><Relationship Id="rId10"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<Relationships xmlns="http://schemas.openxmlformats.org/package/2006/relationships"><Relationship Id="rId1" Target="../media/image49.png" Type="http://schemas.openxmlformats.org/officeDocument/2006/relationships/image"/><Relationship Id="rId2" Target="../media/image50.sv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53.png" Type="http://schemas.openxmlformats.org/officeDocument/2006/relationships/image"/><Relationship Id="rId6" Target="../media/image54.sv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 Id="rId9" Target="../media/image57.png" Type="http://schemas.openxmlformats.org/officeDocument/2006/relationships/image"/><Relationship Id="rId10" Target="../media/image58.svg" Type="http://schemas.openxmlformats.org/officeDocument/2006/relationships/image"/><Relationship Id="rId11" Target="../media/image59.png" Type="http://schemas.openxmlformats.org/officeDocument/2006/relationships/image"/><Relationship Id="rId12" Target="../media/image60.svg" Type="http://schemas.openxmlformats.org/officeDocument/2006/relationships/image"/><Relationship Id="rId13" Target="../media/image61.png" Type="http://schemas.openxmlformats.org/officeDocument/2006/relationships/image"/><Relationship Id="rId14" Target="../media/image62.svg" Type="http://schemas.openxmlformats.org/officeDocument/2006/relationships/image"/><Relationship Id="rId15" Target="../media/image63.png" Type="http://schemas.openxmlformats.org/officeDocument/2006/relationships/image"/><Relationship Id="rId16" Target="../media/image64.svg" Type="http://schemas.openxmlformats.org/officeDocument/2006/relationships/image"/><Relationship Id="rId17" Target="../media/image65.png" Type="http://schemas.openxmlformats.org/officeDocument/2006/relationships/image"/><Relationship Id="rId18" Target="../media/image66.svg" Type="http://schemas.openxmlformats.org/officeDocument/2006/relationships/image"/><Relationship Id="rId19" Target="../media/image67.png" Type="http://schemas.openxmlformats.org/officeDocument/2006/relationships/image"/><Relationship Id="rId20" Target="../media/image68.svg" Type="http://schemas.openxmlformats.org/officeDocument/2006/relationships/image"/><Relationship Id="rId21" Target="../slideLayouts/slideLayout1.xml" Type="http://schemas.openxmlformats.org/officeDocument/2006/relationships/slideLayout"/><Relationship Id="rId22" Target="../notesSlides/notesSlide12.xml" Type="http://schemas.openxmlformats.org/officeDocument/2006/relationships/notesSlide"/></Relationships>
</file>

<file path=ppt/slides/_rels/slide13.xml.rels><?xml version="1.0" encoding="UTF-8" standalone="yes"?><Relationships xmlns="http://schemas.openxmlformats.org/package/2006/relationships"><Relationship Id="rId1" Target="../media/image69.png" Type="http://schemas.openxmlformats.org/officeDocument/2006/relationships/image"/><Relationship Id="rId2" Target="../media/image70.svg" Type="http://schemas.openxmlformats.org/officeDocument/2006/relationships/image"/><Relationship Id="rId3" Target="../media/image71.png" Type="http://schemas.openxmlformats.org/officeDocument/2006/relationships/image"/><Relationship Id="rId4" Target="../media/image72.svg" Type="http://schemas.openxmlformats.org/officeDocument/2006/relationships/image"/><Relationship Id="rId5" Target="../media/image73.png" Type="http://schemas.openxmlformats.org/officeDocument/2006/relationships/image"/><Relationship Id="rId6" Target="../media/image74.svg" Type="http://schemas.openxmlformats.org/officeDocument/2006/relationships/image"/><Relationship Id="rId7" Target="../slideLayouts/slideLayout1.xml" Type="http://schemas.openxmlformats.org/officeDocument/2006/relationships/slideLayout"/><Relationship Id="rId8" Target="../notesSlides/notesSlide13.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png" Type="http://schemas.openxmlformats.org/officeDocument/2006/relationships/image"/><Relationship Id="rId2" Target="../media/image3.sv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slideLayouts/slideLayout1.xml" Type="http://schemas.openxmlformats.org/officeDocument/2006/relationships/slideLayout"/><Relationship Id="rId8"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8.pn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9.png" Type="http://schemas.openxmlformats.org/officeDocument/2006/relationships/image"/><Relationship Id="rId2" Target="../media/image10.sv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slideLayouts/slideLayout1.xml" Type="http://schemas.openxmlformats.org/officeDocument/2006/relationships/slideLayout"/><Relationship Id="rId10"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17.png" Type="http://schemas.openxmlformats.org/officeDocument/2006/relationships/image"/><Relationship Id="rId2" Target="../media/image18.sv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slideLayouts/slideLayout1.xml" Type="http://schemas.openxmlformats.org/officeDocument/2006/relationships/slideLayout"/><Relationship Id="rId10"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slideLayouts/slideLayout1.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25.png" Type="http://schemas.openxmlformats.org/officeDocument/2006/relationships/image"/><Relationship Id="rId2" Target="../media/image26.sv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33.png" Type="http://schemas.openxmlformats.org/officeDocument/2006/relationships/image"/><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13" Target="../media/image37.png" Type="http://schemas.openxmlformats.org/officeDocument/2006/relationships/image"/><Relationship Id="rId14" Target="../media/image38.svg" Type="http://schemas.openxmlformats.org/officeDocument/2006/relationships/image"/><Relationship Id="rId15" Target="../media/image39.png" Type="http://schemas.openxmlformats.org/officeDocument/2006/relationships/image"/><Relationship Id="rId16" Target="../media/image40.svg" Type="http://schemas.openxmlformats.org/officeDocument/2006/relationships/image"/><Relationship Id="rId17" Target="../slideLayouts/slideLayout1.xml" Type="http://schemas.openxmlformats.org/officeDocument/2006/relationships/slideLayout"/><Relationship Id="rId18"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6094476" y="1373162"/>
            <a:ext cx="4234296" cy="2962169"/>
          </a:xfrm>
          <a:prstGeom prst="rect">
            <a:avLst/>
          </a:prstGeom>
          <a:noFill/>
        </p:spPr>
        <p:txBody>
          <a:bodyPr wrap="square" rtlCol="0" anchor="ctr" bIns="0" lIns="0" rIns="0" tIns="0"/>
          <a:lstStyle/>
          <a:p>
            <a:pPr algn="l">
              <a:lnSpc>
                <a:spcPts val="5832"/>
              </a:lnSpc>
              <a:buNone/>
            </a:pPr>
            <a:r>
              <a:rPr lang="en-US" b="1" sz="5400" dirty="0" smtClean="0">
                <a:solidFill>
                  <a:srgbClr val="0f3332"/>
                </a:solidFill>
                <a:latin typeface="Roboto" pitchFamily="34" charset="0"/>
                <a:ea typeface="Roboto" pitchFamily="34" charset="-122"/>
                <a:cs typeface="Roboto" pitchFamily="34" charset="-120"/>
              </a:rPr>
              <a:t>Enhancing the Moya AI Framework at Hackii</a:t>
            </a:r>
            <a:endParaRPr lang="en-US" dirty="0"/>
          </a:p>
        </p:txBody>
      </p:sp>
      <p:sp>
        <p:nvSpPr>
          <p:cNvPr id="3" name="Object 2"/>
          <p:cNvSpPr/>
          <p:nvPr/>
        </p:nvSpPr>
        <p:spPr>
          <a:xfrm>
            <a:off x="6094476" y="4489280"/>
            <a:ext cx="6064956" cy="957023"/>
          </a:xfrm>
          <a:prstGeom prst="rect">
            <a:avLst/>
          </a:prstGeom>
          <a:noFill/>
        </p:spPr>
        <p:txBody>
          <a:bodyPr wrap="square" rtlCol="0" anchor="ctr" bIns="0" lIns="0" rIns="0" tIns="0"/>
          <a:lstStyle/>
          <a:p>
            <a:pPr algn="l">
              <a:lnSpc>
                <a:spcPts val="2513"/>
              </a:lnSpc>
              <a:spcBef>
                <a:spcPts val="1188"/>
              </a:spcBef>
              <a:buNone/>
            </a:pPr>
            <a:r>
              <a:rPr lang="en-US" sz="1721" spc="35" kern="0" dirty="0" smtClean="0">
                <a:solidFill>
                  <a:srgbClr val="000000">
                    <a:alpha val="80000"/>
                  </a:srgbClr>
                </a:solidFill>
                <a:latin typeface="Lato" pitchFamily="34" charset="0"/>
                <a:ea typeface="Lato" pitchFamily="34" charset="-122"/>
                <a:cs typeface="Lato" pitchFamily="34" charset="-120"/>
              </a:rPr>
              <a:t>An introductory slide showcasing our team's contributions to the Moya AI framework at the HackiiIT hackathon</a:t>
            </a:r>
            <a:endParaRPr lang="en-US" dirty="0"/>
          </a:p>
        </p:txBody>
      </p:sp>
      <p:sp>
        <p:nvSpPr>
          <p:cNvPr id="4" name="Object 3"/>
          <p:cNvSpPr/>
          <p:nvPr/>
        </p:nvSpPr>
        <p:spPr>
          <a:xfrm>
            <a:off x="0" y="0"/>
            <a:ext cx="5713571" cy="6856286"/>
          </a:xfrm>
          <a:prstGeom prst="rect">
            <a:avLst/>
          </a:prstGeom>
          <a:solidFill>
            <a:srgbClr val="000000">
              <a:alpha val="0000"/>
            </a:srgbClr>
          </a:solidFill>
        </p:spPr>
      </p:sp>
      <p:pic>
        <p:nvPicPr>
          <p:cNvPr id="5" name="Object 4" descr="HackiiIT">    </p:cNvPr>
          <p:cNvPicPr>
            <a:picLocks noChangeAspect="1"/>
          </p:cNvPicPr>
          <p:nvPr/>
        </p:nvPicPr>
        <p:blipFill>
          <a:blip r:embed="rId1"/>
          <a:srcRect l="26489" r="26489" t="0" b="0"/>
          <a:stretch/>
        </p:blipFill>
        <p:spPr>
          <a:xfrm>
            <a:off x="0" y="0"/>
            <a:ext cx="5713571" cy="6856286"/>
          </a:xfrm>
          <a:prstGeom prst="rect">
            <a:avLst/>
          </a:prstGeom>
        </p:spPr>
      </p:pic>
    </p:spTree>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Dynamic Tool Registration in Moya</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89093" y="2164230"/>
            <a:ext cx="837990" cy="876081"/>
          </a:xfrm>
          <a:prstGeom prst="rect">
            <a:avLst/>
          </a:prstGeom>
        </p:spPr>
      </p:pic>
      <p:sp>
        <p:nvSpPr>
          <p:cNvPr id="4" name="Object 3"/>
          <p:cNvSpPr/>
          <p:nvPr/>
        </p:nvSpPr>
        <p:spPr>
          <a:xfrm>
            <a:off x="434708" y="3390052"/>
            <a:ext cx="2534921"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Runtime Tool Registration</a:t>
            </a:r>
            <a:endParaRPr lang="en-US" dirty="0"/>
          </a:p>
        </p:txBody>
      </p:sp>
      <p:sp>
        <p:nvSpPr>
          <p:cNvPr id="5" name="Object 4"/>
          <p:cNvSpPr/>
          <p:nvPr/>
        </p:nvSpPr>
        <p:spPr>
          <a:xfrm>
            <a:off x="434708" y="3727629"/>
            <a:ext cx="2534921"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Register new tools during program execution</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3991" y="2164230"/>
            <a:ext cx="895126" cy="895126"/>
          </a:xfrm>
          <a:prstGeom prst="rect">
            <a:avLst/>
          </a:prstGeom>
        </p:spPr>
      </p:pic>
      <p:sp>
        <p:nvSpPr>
          <p:cNvPr id="7" name="Object 6"/>
          <p:cNvSpPr/>
          <p:nvPr/>
        </p:nvSpPr>
        <p:spPr>
          <a:xfrm>
            <a:off x="3404812" y="3390052"/>
            <a:ext cx="2451122"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Function-Based Tools</a:t>
            </a:r>
            <a:endParaRPr lang="en-US" dirty="0"/>
          </a:p>
        </p:txBody>
      </p:sp>
      <p:sp>
        <p:nvSpPr>
          <p:cNvPr id="8" name="Object 7"/>
          <p:cNvSpPr/>
          <p:nvPr/>
        </p:nvSpPr>
        <p:spPr>
          <a:xfrm>
            <a:off x="3404812" y="3727629"/>
            <a:ext cx="2451122"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Convert Python functions into agent-callable tools</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3667" y="2153425"/>
            <a:ext cx="676106" cy="895126"/>
          </a:xfrm>
          <a:prstGeom prst="rect">
            <a:avLst/>
          </a:prstGeom>
        </p:spPr>
      </p:pic>
      <p:sp>
        <p:nvSpPr>
          <p:cNvPr id="10" name="Object 9"/>
          <p:cNvSpPr/>
          <p:nvPr/>
        </p:nvSpPr>
        <p:spPr>
          <a:xfrm>
            <a:off x="6385392" y="3390052"/>
            <a:ext cx="2346373"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Auto-Documentation</a:t>
            </a:r>
            <a:endParaRPr lang="en-US" dirty="0"/>
          </a:p>
        </p:txBody>
      </p:sp>
      <p:sp>
        <p:nvSpPr>
          <p:cNvPr id="11" name="Object 10"/>
          <p:cNvSpPr/>
          <p:nvPr/>
        </p:nvSpPr>
        <p:spPr>
          <a:xfrm>
            <a:off x="6385392" y="3727629"/>
            <a:ext cx="2346373"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Automatically generates tool descriptions from function docstring</a:t>
            </a:r>
            <a:endParaRPr lang="en-US" dirty="0"/>
          </a:p>
        </p:txBody>
      </p:sp>
      <p:pic>
        <p:nvPicPr>
          <p:cNvPr id="12" name="Object 11"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06821" y="2253749"/>
            <a:ext cx="1009398" cy="723719"/>
          </a:xfrm>
          <a:prstGeom prst="rect">
            <a:avLst/>
          </a:prstGeom>
        </p:spPr>
      </p:pic>
      <p:sp>
        <p:nvSpPr>
          <p:cNvPr id="13" name="Object 12"/>
          <p:cNvSpPr/>
          <p:nvPr/>
        </p:nvSpPr>
        <p:spPr>
          <a:xfrm>
            <a:off x="9345022" y="3390052"/>
            <a:ext cx="2283524"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Parameter Validation</a:t>
            </a:r>
            <a:endParaRPr lang="en-US" dirty="0"/>
          </a:p>
        </p:txBody>
      </p:sp>
      <p:sp>
        <p:nvSpPr>
          <p:cNvPr id="14" name="Object 13"/>
          <p:cNvSpPr/>
          <p:nvPr/>
        </p:nvSpPr>
        <p:spPr>
          <a:xfrm>
            <a:off x="9345022" y="3727629"/>
            <a:ext cx="2283524"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Ensures tool parameters are properly formatted for LLM consumptio</a:t>
            </a:r>
            <a:endParaRPr lang="en-US" dirty="0"/>
          </a:p>
        </p:txBody>
      </p:sp>
      <p:sp>
        <p:nvSpPr>
          <p:cNvPr id="15" name="Object 14"/>
          <p:cNvSpPr/>
          <p:nvPr/>
        </p:nvSpPr>
        <p:spPr>
          <a:xfrm>
            <a:off x="0" y="5227918"/>
            <a:ext cx="12188952" cy="1628368"/>
          </a:xfrm>
          <a:prstGeom prst="rect">
            <a:avLst/>
          </a:prstGeom>
          <a:solidFill>
            <a:srgbClr val="dc582a"/>
          </a:solidFill>
        </p:spPr>
      </p:sp>
      <p:sp>
        <p:nvSpPr>
          <p:cNvPr id="16" name="Object 15"/>
          <p:cNvSpPr/>
          <p:nvPr/>
        </p:nvSpPr>
        <p:spPr>
          <a:xfrm>
            <a:off x="-85704" y="5525341"/>
            <a:ext cx="12360359" cy="1010350"/>
          </a:xfrm>
          <a:prstGeom prst="rect">
            <a:avLst/>
          </a:prstGeom>
          <a:noFill/>
        </p:spPr>
        <p:txBody>
          <a:bodyPr wrap="square" rtlCol="0" anchor="ctr" bIns="0" lIns="0" rIns="0" tIns="0"/>
          <a:lstStyle/>
          <a:p>
            <a:pPr algn="ctr">
              <a:lnSpc>
                <a:spcPts val="2653"/>
              </a:lnSpc>
              <a:buNone/>
            </a:pPr>
            <a:r>
              <a:rPr lang="en-US" sz="1913" spc="38" kern="0" dirty="0" smtClean="0">
                <a:solidFill>
                  <a:srgbClr val="ffffff"/>
                </a:solidFill>
                <a:latin typeface="Lato" pitchFamily="34" charset="0"/>
                <a:ea typeface="Lato" pitchFamily="34" charset="-122"/>
                <a:cs typeface="Lato" pitchFamily="34" charset="-120"/>
              </a:rPr>
              <a:t>Dynamic Tool Registration in Moya allows developers to extend agent capabilities by registering custom tools at runtime, without modifying the framework code. This powerful feature enables the addition of domain-specific functions as tools that agents can discover and utilize during conversations</a:t>
            </a:r>
            <a:endParaRPr lang="en-US" dirty="0"/>
          </a:p>
        </p:txBody>
      </p:sp>
    </p:spTree>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SearchTool: Powerful Web Search for Agents</a:t>
            </a:r>
            <a:endParaRPr lang="en-US" dirty="0"/>
          </a:p>
        </p:txBody>
      </p:sp>
      <p:sp>
        <p:nvSpPr>
          <p:cNvPr id="3" name="Object 2"/>
          <p:cNvSpPr/>
          <p:nvPr/>
        </p:nvSpPr>
        <p:spPr>
          <a:xfrm>
            <a:off x="952262" y="1742481"/>
            <a:ext cx="5446938" cy="4366597"/>
          </a:xfrm>
          <a:prstGeom prst="rect">
            <a:avLst/>
          </a:prstGeom>
          <a:noFill/>
        </p:spPr>
        <p:txBody>
          <a:bodyPr wrap="square" rtlCol="0" anchor="t" bIns="0" lIns="0" rIns="0" tIns="0"/>
          <a:lstStyle/>
          <a:p>
            <a:pPr algn="l" marL="242900" indent="-242900">
              <a:lnSpc>
                <a:spcPts val="3183"/>
              </a:lnSpc>
              <a:buSzPct val="100000"/>
              <a:buChar char="•"/>
            </a:pPr>
            <a:r>
              <a:rPr lang="en-US" sz="2295" spc="46" kern="0" dirty="0" smtClean="0">
                <a:solidFill>
                  <a:srgbClr val="0f3332"/>
                </a:solidFill>
                <a:latin typeface="Lato" pitchFamily="34" charset="0"/>
                <a:ea typeface="Lato" pitchFamily="34" charset="-122"/>
                <a:cs typeface="Lato" pitchFamily="34" charset="-120"/>
              </a:rPr>
              <a:t>Web Search Capabilities</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The SearchTool provides web search functionality for agents, supporting both paid (SerpAPI) and free (DuckDuckGo) search options</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Formatted Search Results</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The SearchTool returns search results in a formatted JSON format, making it easy to integrate with other tools and applications</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Moya Tool Registry Integration</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The SearchTool integrates with the Moya tool registry, allowing it to be easily used in conjunction with other tools and services</a:t>
            </a:r>
            <a:endParaRPr lang="en-US" dirty="0"/>
          </a:p>
        </p:txBody>
      </p:sp>
      <p:sp>
        <p:nvSpPr>
          <p:cNvPr id="4" name="Object 3"/>
          <p:cNvSpPr/>
          <p:nvPr/>
        </p:nvSpPr>
        <p:spPr>
          <a:xfrm>
            <a:off x="6284928" y="1742481"/>
            <a:ext cx="5446938" cy="2807427"/>
          </a:xfrm>
          <a:prstGeom prst="rect">
            <a:avLst/>
          </a:prstGeom>
          <a:noFill/>
        </p:spPr>
        <p:txBody>
          <a:bodyPr wrap="square" rtlCol="0" anchor="t" bIns="0" lIns="0" rIns="0" tIns="0"/>
          <a:lstStyle/>
          <a:p>
            <a:pPr algn="l" marL="242900" indent="-242900">
              <a:lnSpc>
                <a:spcPts val="3183"/>
              </a:lnSpc>
              <a:buSzPct val="100000"/>
              <a:buChar char="•"/>
            </a:pPr>
            <a:r>
              <a:rPr lang="en-US" sz="2295" spc="46" kern="0" dirty="0" smtClean="0">
                <a:solidFill>
                  <a:srgbClr val="0f3332"/>
                </a:solidFill>
                <a:latin typeface="Lato" pitchFamily="34" charset="0"/>
                <a:ea typeface="Lato" pitchFamily="34" charset="-122"/>
                <a:cs typeface="Lato" pitchFamily="34" charset="-120"/>
              </a:rPr>
              <a:t>Flexible Search Methods</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The SearchTool provides two search methods: `search_web()` for paid SerpAPI search, and `search_web_free()` for free DuckDuckGo search</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Configuration and Registration</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The `configure_search_tools()` method allows you to configure the search tools and register them with the tool registry</a:t>
            </a:r>
            <a:endParaRPr lang="en-US" dirty="0"/>
          </a:p>
        </p:txBody>
      </p:sp>
    </p:spTree>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2818695"/>
            <a:ext cx="2501402" cy="1234131"/>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Agent Consultation Too</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51296" y="2637499"/>
            <a:ext cx="104749" cy="1104624"/>
          </a:xfrm>
          <a:prstGeom prst="rect">
            <a:avLst/>
          </a:prstGeom>
        </p:spPr>
      </p:pic>
      <p:pic>
        <p:nvPicPr>
          <p:cNvPr id="4" name="Object 3"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3758" y="2542113"/>
            <a:ext cx="190452" cy="199975"/>
          </a:xfrm>
          <a:prstGeom prst="rect">
            <a:avLst/>
          </a:prstGeom>
        </p:spPr>
      </p:pic>
      <p:pic>
        <p:nvPicPr>
          <p:cNvPr id="5" name="Object 4"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29458" y="4470811"/>
            <a:ext cx="971307" cy="599925"/>
          </a:xfrm>
          <a:prstGeom prst="rect">
            <a:avLst/>
          </a:prstGeom>
        </p:spPr>
      </p:pic>
      <p:pic>
        <p:nvPicPr>
          <p:cNvPr id="6" name="Object 5"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5578" y="4931687"/>
            <a:ext cx="209498" cy="190452"/>
          </a:xfrm>
          <a:prstGeom prst="rect">
            <a:avLst/>
          </a:prstGeom>
        </p:spPr>
      </p:pic>
      <p:pic>
        <p:nvPicPr>
          <p:cNvPr id="7" name="Object 6"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02627" y="4470811"/>
            <a:ext cx="971307" cy="599925"/>
          </a:xfrm>
          <a:prstGeom prst="rect">
            <a:avLst/>
          </a:prstGeom>
        </p:spPr>
      </p:pic>
      <p:pic>
        <p:nvPicPr>
          <p:cNvPr id="8" name="Object 7" descr="">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20516" y="4931687"/>
            <a:ext cx="209498" cy="190452"/>
          </a:xfrm>
          <a:prstGeom prst="rect">
            <a:avLst/>
          </a:prstGeom>
        </p:spPr>
      </p:pic>
      <p:pic>
        <p:nvPicPr>
          <p:cNvPr id="9" name="Object 8" descr="">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94434" y="3737363"/>
            <a:ext cx="1009398" cy="1009398"/>
          </a:xfrm>
          <a:prstGeom prst="rect">
            <a:avLst/>
          </a:prstGeom>
        </p:spPr>
      </p:pic>
      <p:sp>
        <p:nvSpPr>
          <p:cNvPr id="10" name="Object 9"/>
          <p:cNvSpPr/>
          <p:nvPr/>
        </p:nvSpPr>
        <p:spPr>
          <a:xfrm>
            <a:off x="7705703" y="4094469"/>
            <a:ext cx="586593"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Agent</a:t>
            </a:r>
            <a:endParaRPr lang="en-US" dirty="0"/>
          </a:p>
        </p:txBody>
      </p:sp>
      <p:sp>
        <p:nvSpPr>
          <p:cNvPr id="11" name="Object 10"/>
          <p:cNvSpPr/>
          <p:nvPr/>
        </p:nvSpPr>
        <p:spPr>
          <a:xfrm>
            <a:off x="7641902" y="1770950"/>
            <a:ext cx="714196" cy="714196"/>
          </a:xfrm>
          <a:prstGeom prst="ellipse">
            <a:avLst/>
          </a:prstGeom>
          <a:noFill/>
          <a:ln w="25400">
            <a:solidFill>
              <a:srgbClr val="dc582a"/>
            </a:solidFill>
            <a:prstDash val="solid"/>
            <a:miter lim="800000"/>
          </a:ln>
        </p:spPr>
      </p:sp>
      <p:pic>
        <p:nvPicPr>
          <p:cNvPr id="12" name="Object 11" descr="">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69138" y="1985806"/>
            <a:ext cx="266633" cy="295201"/>
          </a:xfrm>
          <a:prstGeom prst="rect">
            <a:avLst/>
          </a:prstGeom>
        </p:spPr>
      </p:pic>
      <p:sp>
        <p:nvSpPr>
          <p:cNvPr id="13" name="Object 12"/>
          <p:cNvSpPr/>
          <p:nvPr/>
        </p:nvSpPr>
        <p:spPr>
          <a:xfrm>
            <a:off x="7312895" y="847256"/>
            <a:ext cx="1372209"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Medical agent</a:t>
            </a:r>
            <a:endParaRPr lang="en-US" dirty="0"/>
          </a:p>
        </p:txBody>
      </p:sp>
      <p:sp>
        <p:nvSpPr>
          <p:cNvPr id="14" name="Object 13"/>
          <p:cNvSpPr/>
          <p:nvPr/>
        </p:nvSpPr>
        <p:spPr>
          <a:xfrm>
            <a:off x="7312895" y="1184833"/>
            <a:ext cx="1372209"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Inter-agent communication</a:t>
            </a:r>
            <a:endParaRPr lang="en-US" dirty="0"/>
          </a:p>
        </p:txBody>
      </p:sp>
      <p:sp>
        <p:nvSpPr>
          <p:cNvPr id="15" name="Object 14"/>
          <p:cNvSpPr/>
          <p:nvPr/>
        </p:nvSpPr>
        <p:spPr>
          <a:xfrm>
            <a:off x="9472698" y="4941982"/>
            <a:ext cx="714196" cy="714196"/>
          </a:xfrm>
          <a:prstGeom prst="ellipse">
            <a:avLst/>
          </a:prstGeom>
          <a:noFill/>
          <a:ln w="25400">
            <a:solidFill>
              <a:srgbClr val="dc582a"/>
            </a:solidFill>
            <a:prstDash val="solid"/>
            <a:miter lim="800000"/>
          </a:ln>
        </p:spPr>
      </p:sp>
      <p:pic>
        <p:nvPicPr>
          <p:cNvPr id="16" name="Object 15" descr="">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78990" y="5152662"/>
            <a:ext cx="304724" cy="295201"/>
          </a:xfrm>
          <a:prstGeom prst="rect">
            <a:avLst/>
          </a:prstGeom>
        </p:spPr>
      </p:pic>
      <p:sp>
        <p:nvSpPr>
          <p:cNvPr id="17" name="Object 16"/>
          <p:cNvSpPr/>
          <p:nvPr/>
        </p:nvSpPr>
        <p:spPr>
          <a:xfrm>
            <a:off x="10282120" y="5161516"/>
            <a:ext cx="1644556" cy="269490"/>
          </a:xfrm>
          <a:prstGeom prst="rect">
            <a:avLst/>
          </a:prstGeom>
          <a:noFill/>
        </p:spPr>
        <p:txBody>
          <a:bodyPr wrap="square" rtlCol="0" anchor="t" bIns="0" lIns="0" rIns="0" tIns="0"/>
          <a:lstStyle/>
          <a:p>
            <a:pPr algn="l">
              <a:lnSpc>
                <a:spcPts val="2122"/>
              </a:lnSpc>
              <a:buNone/>
            </a:pPr>
            <a:r>
              <a:rPr lang="en-US" sz="1530" spc="31" kern="0" dirty="0" smtClean="0">
                <a:solidFill>
                  <a:srgbClr val="0f3332"/>
                </a:solidFill>
                <a:latin typeface="Lato" pitchFamily="34" charset="0"/>
                <a:ea typeface="Lato" pitchFamily="34" charset="-122"/>
                <a:cs typeface="Lato" pitchFamily="34" charset="-120"/>
              </a:rPr>
              <a:t>Code agent</a:t>
            </a:r>
            <a:endParaRPr lang="en-US" dirty="0"/>
          </a:p>
        </p:txBody>
      </p:sp>
      <p:sp>
        <p:nvSpPr>
          <p:cNvPr id="18" name="Object 17"/>
          <p:cNvSpPr/>
          <p:nvPr/>
        </p:nvSpPr>
        <p:spPr>
          <a:xfrm>
            <a:off x="10282120" y="5499093"/>
            <a:ext cx="1644556" cy="472639"/>
          </a:xfrm>
          <a:prstGeom prst="rect">
            <a:avLst/>
          </a:prstGeom>
          <a:noFill/>
        </p:spPr>
        <p:txBody>
          <a:bodyPr wrap="square" rtlCol="0" anchor="t" bIns="0" lIns="0" rIns="0" tIns="0"/>
          <a:lstStyle/>
          <a:p>
            <a:pPr algn="l">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Agent discovery and capabilities</a:t>
            </a:r>
            <a:endParaRPr lang="en-US" dirty="0"/>
          </a:p>
        </p:txBody>
      </p:sp>
      <p:sp>
        <p:nvSpPr>
          <p:cNvPr id="19" name="Object 18"/>
          <p:cNvSpPr/>
          <p:nvPr/>
        </p:nvSpPr>
        <p:spPr>
          <a:xfrm>
            <a:off x="5811105" y="4941982"/>
            <a:ext cx="714196" cy="714196"/>
          </a:xfrm>
          <a:prstGeom prst="ellipse">
            <a:avLst/>
          </a:prstGeom>
          <a:noFill/>
          <a:ln w="25400">
            <a:solidFill>
              <a:srgbClr val="dc582a"/>
            </a:solidFill>
            <a:prstDash val="solid"/>
            <a:miter lim="800000"/>
          </a:ln>
        </p:spPr>
      </p:sp>
      <p:pic>
        <p:nvPicPr>
          <p:cNvPr id="20" name="Object 19" descr="">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021934" y="5152662"/>
            <a:ext cx="295201" cy="295201"/>
          </a:xfrm>
          <a:prstGeom prst="rect">
            <a:avLst/>
          </a:prstGeom>
        </p:spPr>
      </p:pic>
      <p:sp>
        <p:nvSpPr>
          <p:cNvPr id="21" name="Object 20"/>
          <p:cNvSpPr/>
          <p:nvPr/>
        </p:nvSpPr>
        <p:spPr>
          <a:xfrm>
            <a:off x="3966574" y="5161516"/>
            <a:ext cx="1749305" cy="269490"/>
          </a:xfrm>
          <a:prstGeom prst="rect">
            <a:avLst/>
          </a:prstGeom>
          <a:noFill/>
        </p:spPr>
        <p:txBody>
          <a:bodyPr wrap="square" rtlCol="0" anchor="t" bIns="0" lIns="0" rIns="0" tIns="0"/>
          <a:lstStyle/>
          <a:p>
            <a:pPr algn="r">
              <a:lnSpc>
                <a:spcPts val="2122"/>
              </a:lnSpc>
              <a:buNone/>
            </a:pPr>
            <a:r>
              <a:rPr lang="en-US" sz="1530" spc="31" kern="0" dirty="0" smtClean="0">
                <a:solidFill>
                  <a:srgbClr val="0f3332"/>
                </a:solidFill>
                <a:latin typeface="Lato" pitchFamily="34" charset="0"/>
                <a:ea typeface="Lato" pitchFamily="34" charset="-122"/>
                <a:cs typeface="Lato" pitchFamily="34" charset="-120"/>
              </a:rPr>
              <a:t>Math Agent</a:t>
            </a:r>
            <a:endParaRPr lang="en-US" dirty="0"/>
          </a:p>
        </p:txBody>
      </p:sp>
      <p:sp>
        <p:nvSpPr>
          <p:cNvPr id="22" name="Object 21"/>
          <p:cNvSpPr/>
          <p:nvPr/>
        </p:nvSpPr>
        <p:spPr>
          <a:xfrm>
            <a:off x="3966574" y="5499093"/>
            <a:ext cx="1749305" cy="472639"/>
          </a:xfrm>
          <a:prstGeom prst="rect">
            <a:avLst/>
          </a:prstGeom>
          <a:noFill/>
        </p:spPr>
        <p:txBody>
          <a:bodyPr wrap="square" rtlCol="0" anchor="t" bIns="0" lIns="0" rIns="0" tIns="0"/>
          <a:lstStyle/>
          <a:p>
            <a:pPr algn="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Expertise assessment for agents</a:t>
            </a:r>
            <a:endParaRPr lang="en-US" dirty="0"/>
          </a:p>
        </p:txBody>
      </p:sp>
    </p:spTree>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476131" y="418995"/>
            <a:ext cx="6919881" cy="822754"/>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Conclusion: Quirky Solutions and Significant Contributions to Moya AI</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54905" y="2346820"/>
            <a:ext cx="866558" cy="904649"/>
          </a:xfrm>
          <a:prstGeom prst="rect">
            <a:avLst/>
          </a:prstGeom>
        </p:spPr>
      </p:pic>
      <p:sp>
        <p:nvSpPr>
          <p:cNvPr id="4" name="Object 3"/>
          <p:cNvSpPr/>
          <p:nvPr/>
        </p:nvSpPr>
        <p:spPr>
          <a:xfrm>
            <a:off x="388523" y="3594789"/>
            <a:ext cx="3603359"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Quirky yet practical solutions</a:t>
            </a:r>
            <a:endParaRPr lang="en-US" dirty="0"/>
          </a:p>
        </p:txBody>
      </p:sp>
      <p:sp>
        <p:nvSpPr>
          <p:cNvPr id="5" name="Object 4"/>
          <p:cNvSpPr/>
          <p:nvPr/>
        </p:nvSpPr>
        <p:spPr>
          <a:xfrm>
            <a:off x="388523" y="3932365"/>
            <a:ext cx="3603359"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Developed unique approaches to tackle real-world challenges faced by Moya AI</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0336" y="2391425"/>
            <a:ext cx="847513" cy="837990"/>
          </a:xfrm>
          <a:prstGeom prst="rect">
            <a:avLst/>
          </a:prstGeom>
        </p:spPr>
      </p:pic>
      <p:sp>
        <p:nvSpPr>
          <p:cNvPr id="7" name="Object 6"/>
          <p:cNvSpPr/>
          <p:nvPr/>
        </p:nvSpPr>
        <p:spPr>
          <a:xfrm>
            <a:off x="4235185" y="3594789"/>
            <a:ext cx="3718583"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Significant contributions to Moya AI</a:t>
            </a:r>
            <a:endParaRPr lang="en-US" dirty="0"/>
          </a:p>
        </p:txBody>
      </p:sp>
      <p:sp>
        <p:nvSpPr>
          <p:cNvPr id="8" name="Object 7"/>
          <p:cNvSpPr/>
          <p:nvPr/>
        </p:nvSpPr>
        <p:spPr>
          <a:xfrm>
            <a:off x="4235185" y="3932365"/>
            <a:ext cx="3718583"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Our innovative ideas and implementations have had a measurable impact on the project's progres</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52273" y="2357778"/>
            <a:ext cx="895126" cy="895126"/>
          </a:xfrm>
          <a:prstGeom prst="rect">
            <a:avLst/>
          </a:prstGeom>
        </p:spPr>
      </p:pic>
      <p:sp>
        <p:nvSpPr>
          <p:cNvPr id="10" name="Object 9"/>
          <p:cNvSpPr/>
          <p:nvPr/>
        </p:nvSpPr>
        <p:spPr>
          <a:xfrm>
            <a:off x="8280869" y="3594789"/>
            <a:ext cx="3435761"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Adaptable and versatile</a:t>
            </a:r>
            <a:endParaRPr lang="en-US" dirty="0"/>
          </a:p>
        </p:txBody>
      </p:sp>
      <p:sp>
        <p:nvSpPr>
          <p:cNvPr id="11" name="Object 10"/>
          <p:cNvSpPr/>
          <p:nvPr/>
        </p:nvSpPr>
        <p:spPr>
          <a:xfrm>
            <a:off x="8280869" y="3932365"/>
            <a:ext cx="3435761"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Demonstrated the ability to create flexible solutions that cater to Moya AI's evolving need</a:t>
            </a:r>
            <a:endParaRPr lang="en-US" dirty="0"/>
          </a:p>
        </p:txBody>
      </p:sp>
      <p:sp>
        <p:nvSpPr>
          <p:cNvPr id="12" name="Object 11"/>
          <p:cNvSpPr/>
          <p:nvPr/>
        </p:nvSpPr>
        <p:spPr>
          <a:xfrm>
            <a:off x="0" y="5227918"/>
            <a:ext cx="12188952" cy="1628368"/>
          </a:xfrm>
          <a:prstGeom prst="rect">
            <a:avLst/>
          </a:prstGeom>
          <a:solidFill>
            <a:srgbClr val="f1b434"/>
          </a:solidFill>
        </p:spPr>
      </p:sp>
      <p:sp>
        <p:nvSpPr>
          <p:cNvPr id="13" name="Object 12"/>
          <p:cNvSpPr/>
          <p:nvPr/>
        </p:nvSpPr>
        <p:spPr>
          <a:xfrm>
            <a:off x="1370305" y="5525341"/>
            <a:ext cx="9448342" cy="1010350"/>
          </a:xfrm>
          <a:prstGeom prst="rect">
            <a:avLst/>
          </a:prstGeom>
          <a:noFill/>
        </p:spPr>
        <p:txBody>
          <a:bodyPr wrap="square" rtlCol="0" anchor="ctr" bIns="0" lIns="0" rIns="0" tIns="0"/>
          <a:lstStyle/>
          <a:p>
            <a:pPr algn="ctr">
              <a:lnSpc>
                <a:spcPts val="2653"/>
              </a:lnSpc>
              <a:buNone/>
            </a:pPr>
            <a:r>
              <a:rPr lang="en-US" sz="1913" spc="38" kern="0" dirty="0" smtClean="0">
                <a:solidFill>
                  <a:srgbClr val="0f3332"/>
                </a:solidFill>
                <a:latin typeface="Lato" pitchFamily="34" charset="0"/>
                <a:ea typeface="Lato" pitchFamily="34" charset="-122"/>
                <a:cs typeface="Lato" pitchFamily="34" charset="-120"/>
              </a:rPr>
              <a:t>In conclusion, we have successfully implemented quirky yet practical solutions and made significant contributions to the advancement of Moya AI, showcasing our adaptability and versatility in tackling complex challenges</a:t>
            </a:r>
            <a:endParaRPr lang="en-US" dirty="0"/>
          </a:p>
        </p:txBody>
      </p:sp>
    </p:spTree>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Our Problem Statement</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676497" y="2119778"/>
            <a:ext cx="1037965" cy="971307"/>
          </a:xfrm>
          <a:prstGeom prst="rect">
            <a:avLst/>
          </a:prstGeom>
        </p:spPr>
      </p:pic>
      <p:sp>
        <p:nvSpPr>
          <p:cNvPr id="4" name="Object 3"/>
          <p:cNvSpPr/>
          <p:nvPr/>
        </p:nvSpPr>
        <p:spPr>
          <a:xfrm>
            <a:off x="461847" y="3390052"/>
            <a:ext cx="3456711"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Extend Moya's functionalities</a:t>
            </a:r>
            <a:endParaRPr lang="en-US" dirty="0"/>
          </a:p>
        </p:txBody>
      </p:sp>
      <p:sp>
        <p:nvSpPr>
          <p:cNvPr id="5" name="Object 4"/>
          <p:cNvSpPr/>
          <p:nvPr/>
        </p:nvSpPr>
        <p:spPr>
          <a:xfrm>
            <a:off x="461847" y="3727629"/>
            <a:ext cx="3456711"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Implement new agent capabilities and integrations to enhance the out-of-the-box value of the Moya AI framewor</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49036" y="2254367"/>
            <a:ext cx="895126" cy="695151"/>
          </a:xfrm>
          <a:prstGeom prst="rect">
            <a:avLst/>
          </a:prstGeom>
        </p:spPr>
      </p:pic>
      <p:sp>
        <p:nvSpPr>
          <p:cNvPr id="7" name="Object 6"/>
          <p:cNvSpPr/>
          <p:nvPr/>
        </p:nvSpPr>
        <p:spPr>
          <a:xfrm>
            <a:off x="4240422" y="3390052"/>
            <a:ext cx="3708108"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Reduce development overhead</a:t>
            </a:r>
            <a:endParaRPr lang="en-US" dirty="0"/>
          </a:p>
        </p:txBody>
      </p:sp>
      <p:sp>
        <p:nvSpPr>
          <p:cNvPr id="8" name="Object 7"/>
          <p:cNvSpPr/>
          <p:nvPr/>
        </p:nvSpPr>
        <p:spPr>
          <a:xfrm>
            <a:off x="4240422" y="3727629"/>
            <a:ext cx="3708108"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Avoid the need for others to build features that are now available in the Moya framework</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6876" y="2175342"/>
            <a:ext cx="809423" cy="866558"/>
          </a:xfrm>
          <a:prstGeom prst="rect">
            <a:avLst/>
          </a:prstGeom>
        </p:spPr>
      </p:pic>
      <p:sp>
        <p:nvSpPr>
          <p:cNvPr id="10" name="Object 9"/>
          <p:cNvSpPr/>
          <p:nvPr/>
        </p:nvSpPr>
        <p:spPr>
          <a:xfrm>
            <a:off x="8128983" y="3390052"/>
            <a:ext cx="3739532" cy="26949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Improve usability and accessibility</a:t>
            </a:r>
            <a:endParaRPr lang="en-US" dirty="0"/>
          </a:p>
        </p:txBody>
      </p:sp>
      <p:sp>
        <p:nvSpPr>
          <p:cNvPr id="11" name="Object 10"/>
          <p:cNvSpPr/>
          <p:nvPr/>
        </p:nvSpPr>
        <p:spPr>
          <a:xfrm>
            <a:off x="8128983" y="3727629"/>
            <a:ext cx="3739532" cy="47263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Make the Moya framework more user-friendly and accessible to a wider range of developers</a:t>
            </a:r>
            <a:endParaRPr lang="en-US" dirty="0"/>
          </a:p>
        </p:txBody>
      </p:sp>
      <p:sp>
        <p:nvSpPr>
          <p:cNvPr id="12" name="Object 11"/>
          <p:cNvSpPr/>
          <p:nvPr/>
        </p:nvSpPr>
        <p:spPr>
          <a:xfrm>
            <a:off x="0" y="5227918"/>
            <a:ext cx="12188952" cy="1628368"/>
          </a:xfrm>
          <a:prstGeom prst="rect">
            <a:avLst/>
          </a:prstGeom>
          <a:solidFill>
            <a:srgbClr val="e6d69a"/>
          </a:solidFill>
        </p:spPr>
      </p:sp>
      <p:sp>
        <p:nvSpPr>
          <p:cNvPr id="13" name="Object 12"/>
          <p:cNvSpPr/>
          <p:nvPr/>
        </p:nvSpPr>
        <p:spPr>
          <a:xfrm>
            <a:off x="314246" y="5525341"/>
            <a:ext cx="11560459" cy="1010350"/>
          </a:xfrm>
          <a:prstGeom prst="rect">
            <a:avLst/>
          </a:prstGeom>
          <a:noFill/>
        </p:spPr>
        <p:txBody>
          <a:bodyPr wrap="square" rtlCol="0" anchor="ctr" bIns="0" lIns="0" rIns="0" tIns="0"/>
          <a:lstStyle/>
          <a:p>
            <a:pPr algn="ctr">
              <a:lnSpc>
                <a:spcPts val="2653"/>
              </a:lnSpc>
              <a:buNone/>
            </a:pPr>
            <a:r>
              <a:rPr lang="en-US" sz="1913" spc="38" kern="0" dirty="0" smtClean="0">
                <a:solidFill>
                  <a:srgbClr val="0f3332"/>
                </a:solidFill>
                <a:latin typeface="Lato" pitchFamily="34" charset="0"/>
                <a:ea typeface="Lato" pitchFamily="34" charset="-122"/>
                <a:cs typeface="Lato" pitchFamily="34" charset="-120"/>
              </a:rPr>
              <a:t>By developing new modules and capabilities for the Moya AI framework, we aim to drive forward its value and usability, making it a more attractive and powerful tool for building multi-agent systems</a:t>
            </a:r>
            <a:endParaRPr lang="en-US" dirty="0"/>
          </a:p>
        </p:txBody>
      </p:sp>
    </p:spTree>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76131"/>
            <a:ext cx="4944144" cy="5904024"/>
          </a:xfrm>
          <a:prstGeom prst="rect">
            <a:avLst/>
          </a:prstGeom>
          <a:solidFill>
            <a:srgbClr val="dc582a"/>
          </a:solidFill>
        </p:spPr>
      </p:sp>
      <p:pic>
        <p:nvPicPr>
          <p:cNvPr id="3" name="Object 2" descr="Moya AI Framework">    </p:cNvPr>
          <p:cNvPicPr>
            <a:picLocks noChangeAspect="1"/>
          </p:cNvPicPr>
          <p:nvPr/>
        </p:nvPicPr>
        <p:blipFill>
          <a:blip r:embed="rId1"/>
          <a:srcRect l="19775" r="19775" t="0" b="0"/>
          <a:stretch/>
        </p:blipFill>
        <p:spPr>
          <a:xfrm>
            <a:off x="476131" y="476131"/>
            <a:ext cx="4944144" cy="5904024"/>
          </a:xfrm>
          <a:prstGeom prst="rect">
            <a:avLst/>
          </a:prstGeom>
        </p:spPr>
      </p:pic>
      <p:sp>
        <p:nvSpPr>
          <p:cNvPr id="4" name="Object 3"/>
          <p:cNvSpPr/>
          <p:nvPr/>
        </p:nvSpPr>
        <p:spPr>
          <a:xfrm>
            <a:off x="5604632" y="2161634"/>
            <a:ext cx="6398057" cy="411377"/>
          </a:xfrm>
          <a:prstGeom prst="rect">
            <a:avLst/>
          </a:prstGeom>
          <a:noFill/>
        </p:spPr>
        <p:txBody>
          <a:bodyPr wrap="square" rtlCol="0" anchor="ctr" bIns="0" lIns="0" rIns="0" tIns="0"/>
          <a:lstStyle/>
          <a:p>
            <a:pPr algn="ctr">
              <a:lnSpc>
                <a:spcPts val="3240"/>
              </a:lnSpc>
              <a:buNone/>
            </a:pPr>
            <a:r>
              <a:rPr lang="en-US" b="1" sz="3000" dirty="0" smtClean="0">
                <a:solidFill>
                  <a:srgbClr val="0f3332"/>
                </a:solidFill>
                <a:latin typeface="Roboto" pitchFamily="34" charset="0"/>
                <a:ea typeface="Roboto" pitchFamily="34" charset="-122"/>
                <a:cs typeface="Roboto" pitchFamily="34" charset="-120"/>
              </a:rPr>
              <a:t>Moya AI Framework</a:t>
            </a:r>
            <a:endParaRPr lang="en-US" dirty="0"/>
          </a:p>
        </p:txBody>
      </p:sp>
      <p:sp>
        <p:nvSpPr>
          <p:cNvPr id="5" name="Object 4"/>
          <p:cNvSpPr/>
          <p:nvPr/>
        </p:nvSpPr>
        <p:spPr>
          <a:xfrm>
            <a:off x="5604632" y="2704900"/>
            <a:ext cx="6398057" cy="1985307"/>
          </a:xfrm>
          <a:prstGeom prst="rect">
            <a:avLst/>
          </a:prstGeom>
          <a:noFill/>
        </p:spPr>
        <p:txBody>
          <a:bodyPr wrap="square" rtlCol="0" anchor="ctr" bIns="0" lIns="0" rIns="0" tIns="0"/>
          <a:lstStyle/>
          <a:p>
            <a:pPr algn="ctr">
              <a:lnSpc>
                <a:spcPts val="2234"/>
              </a:lnSpc>
              <a:spcBef>
                <a:spcPts val="1018"/>
              </a:spcBef>
              <a:buNone/>
            </a:pPr>
            <a:r>
              <a:rPr lang="en-US" sz="1530" spc="31" kern="0" dirty="0" smtClean="0">
                <a:solidFill>
                  <a:srgbClr val="000000">
                    <a:alpha val="80000"/>
                  </a:srgbClr>
                </a:solidFill>
                <a:latin typeface="Lato" pitchFamily="34" charset="0"/>
                <a:ea typeface="Lato" pitchFamily="34" charset="-122"/>
                <a:cs typeface="Lato" pitchFamily="34" charset="-120"/>
              </a:rPr>
              <a:t>Moya is a powerful framework for building multi-agent systems that integrate multiple AI agents. It allows these agents to collaborate or operate independently, enabling them to solve complex problems more efficiently. The Moya framework provides a unified platform for coordinating and orchestrating the interactions between various AI agents, ensuring seamless communication and information sha</a:t>
            </a:r>
            <a:endParaRPr lang="en-US" dirty="0"/>
          </a:p>
        </p:txBody>
      </p:sp>
    </p:spTree>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Moya Agent Capabilities</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12222" y="1884555"/>
            <a:ext cx="485654" cy="476131"/>
          </a:xfrm>
          <a:prstGeom prst="rect">
            <a:avLst/>
          </a:prstGeom>
        </p:spPr>
      </p:pic>
      <p:sp>
        <p:nvSpPr>
          <p:cNvPr id="4" name="Object 3"/>
          <p:cNvSpPr/>
          <p:nvPr/>
        </p:nvSpPr>
        <p:spPr>
          <a:xfrm>
            <a:off x="1999750" y="1695026"/>
            <a:ext cx="4242327" cy="269490"/>
          </a:xfrm>
          <a:prstGeom prst="rect">
            <a:avLst/>
          </a:prstGeom>
          <a:noFill/>
        </p:spPr>
        <p:txBody>
          <a:bodyPr wrap="square" rtlCol="0" anchor="t" bIns="0" lIns="0" rIns="0" tIns="0"/>
          <a:lstStyle/>
          <a:p>
            <a:pPr algn="l">
              <a:lnSpc>
                <a:spcPts val="2122"/>
              </a:lnSpc>
              <a:buNone/>
            </a:pPr>
            <a:r>
              <a:rPr lang="en-US" sz="1530" spc="31" kern="0" dirty="0" smtClean="0">
                <a:solidFill>
                  <a:srgbClr val="0f3332"/>
                </a:solidFill>
                <a:latin typeface="Lato" pitchFamily="34" charset="0"/>
                <a:ea typeface="Lato" pitchFamily="34" charset="-122"/>
                <a:cs typeface="Lato" pitchFamily="34" charset="-120"/>
              </a:rPr>
              <a:t>ClaudeAgent</a:t>
            </a:r>
            <a:endParaRPr lang="en-US" dirty="0"/>
          </a:p>
        </p:txBody>
      </p:sp>
      <p:sp>
        <p:nvSpPr>
          <p:cNvPr id="5" name="Object 4"/>
          <p:cNvSpPr/>
          <p:nvPr/>
        </p:nvSpPr>
        <p:spPr>
          <a:xfrm>
            <a:off x="1999750" y="2032603"/>
            <a:ext cx="4242327" cy="945279"/>
          </a:xfrm>
          <a:prstGeom prst="rect">
            <a:avLst/>
          </a:prstGeom>
          <a:noFill/>
        </p:spPr>
        <p:txBody>
          <a:bodyPr wrap="square" rtlCol="0" anchor="t" bIns="0" lIns="0" rIns="0" tIns="0"/>
          <a:lstStyle/>
          <a:p>
            <a:pPr algn="l">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Utilizes Anthropic's Claude API for conversational capabilities, supports synchronous and streaming response generation, integrates with Moya tool registry with RAG and webcrawl.</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6991" y="3567536"/>
            <a:ext cx="295201" cy="447563"/>
          </a:xfrm>
          <a:prstGeom prst="rect">
            <a:avLst/>
          </a:prstGeom>
        </p:spPr>
      </p:pic>
      <p:sp>
        <p:nvSpPr>
          <p:cNvPr id="7" name="Object 6"/>
          <p:cNvSpPr/>
          <p:nvPr/>
        </p:nvSpPr>
        <p:spPr>
          <a:xfrm>
            <a:off x="1999750" y="3361484"/>
            <a:ext cx="4242327" cy="269490"/>
          </a:xfrm>
          <a:prstGeom prst="rect">
            <a:avLst/>
          </a:prstGeom>
          <a:noFill/>
        </p:spPr>
        <p:txBody>
          <a:bodyPr wrap="square" rtlCol="0" anchor="t" bIns="0" lIns="0" rIns="0" tIns="0"/>
          <a:lstStyle/>
          <a:p>
            <a:pPr algn="l">
              <a:lnSpc>
                <a:spcPts val="2122"/>
              </a:lnSpc>
              <a:buNone/>
            </a:pPr>
            <a:r>
              <a:rPr lang="en-US" sz="1530" spc="31" kern="0" dirty="0" smtClean="0">
                <a:solidFill>
                  <a:srgbClr val="0f3332"/>
                </a:solidFill>
                <a:latin typeface="Lato" pitchFamily="34" charset="0"/>
                <a:ea typeface="Lato" pitchFamily="34" charset="-122"/>
                <a:cs typeface="Lato" pitchFamily="34" charset="-120"/>
              </a:rPr>
              <a:t>OpenAI Azure</a:t>
            </a:r>
            <a:endParaRPr lang="en-US" dirty="0"/>
          </a:p>
        </p:txBody>
      </p:sp>
      <p:sp>
        <p:nvSpPr>
          <p:cNvPr id="8" name="Object 7"/>
          <p:cNvSpPr/>
          <p:nvPr/>
        </p:nvSpPr>
        <p:spPr>
          <a:xfrm>
            <a:off x="1999750" y="3699061"/>
            <a:ext cx="4242327" cy="945279"/>
          </a:xfrm>
          <a:prstGeom prst="rect">
            <a:avLst/>
          </a:prstGeom>
          <a:noFill/>
        </p:spPr>
        <p:txBody>
          <a:bodyPr wrap="square" rtlCol="0" anchor="t" bIns="0" lIns="0" rIns="0" tIns="0"/>
          <a:lstStyle/>
          <a:p>
            <a:pPr algn="l">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Utilizes OpenAi's API for text generation capabilities, supports synchronous and streaming response generation, integrates with Moya tool registry. Also has RAG and webcrawl.</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8668" y="1934563"/>
            <a:ext cx="409473" cy="380905"/>
          </a:xfrm>
          <a:prstGeom prst="rect">
            <a:avLst/>
          </a:prstGeom>
        </p:spPr>
      </p:pic>
      <p:sp>
        <p:nvSpPr>
          <p:cNvPr id="10" name="Object 9"/>
          <p:cNvSpPr/>
          <p:nvPr/>
        </p:nvSpPr>
        <p:spPr>
          <a:xfrm>
            <a:off x="7237190" y="1695026"/>
            <a:ext cx="4242327" cy="269490"/>
          </a:xfrm>
          <a:prstGeom prst="rect">
            <a:avLst/>
          </a:prstGeom>
          <a:noFill/>
        </p:spPr>
        <p:txBody>
          <a:bodyPr wrap="square" rtlCol="0" anchor="t" bIns="0" lIns="0" rIns="0" tIns="0"/>
          <a:lstStyle/>
          <a:p>
            <a:pPr algn="l">
              <a:lnSpc>
                <a:spcPts val="2122"/>
              </a:lnSpc>
              <a:buNone/>
            </a:pPr>
            <a:r>
              <a:rPr lang="en-US" sz="1530" spc="31" kern="0" dirty="0" smtClean="0">
                <a:solidFill>
                  <a:srgbClr val="0f3332"/>
                </a:solidFill>
                <a:latin typeface="Lato" pitchFamily="34" charset="0"/>
                <a:ea typeface="Lato" pitchFamily="34" charset="-122"/>
                <a:cs typeface="Lato" pitchFamily="34" charset="-120"/>
              </a:rPr>
              <a:t>HuggingFaceAgent</a:t>
            </a:r>
            <a:endParaRPr lang="en-US" dirty="0"/>
          </a:p>
        </p:txBody>
      </p:sp>
      <p:sp>
        <p:nvSpPr>
          <p:cNvPr id="11" name="Object 10"/>
          <p:cNvSpPr/>
          <p:nvPr/>
        </p:nvSpPr>
        <p:spPr>
          <a:xfrm>
            <a:off x="7237190" y="2032603"/>
            <a:ext cx="4242327" cy="945279"/>
          </a:xfrm>
          <a:prstGeom prst="rect">
            <a:avLst/>
          </a:prstGeom>
          <a:noFill/>
        </p:spPr>
        <p:txBody>
          <a:bodyPr wrap="square" rtlCol="0" anchor="t" bIns="0" lIns="0" rIns="0" tIns="0"/>
          <a:lstStyle/>
          <a:p>
            <a:pPr algn="l">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Leverages Hugging Face's NLP models and Inference API, supports synchronous and streaming response generation, integrates with Moya tool registry, implements quantization for efficient local inferen</a:t>
            </a:r>
            <a:endParaRPr lang="en-US" dirty="0"/>
          </a:p>
        </p:txBody>
      </p:sp>
      <p:pic>
        <p:nvPicPr>
          <p:cNvPr id="12" name="Object 11"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5333" y="3582045"/>
            <a:ext cx="476131" cy="380905"/>
          </a:xfrm>
          <a:prstGeom prst="rect">
            <a:avLst/>
          </a:prstGeom>
        </p:spPr>
      </p:pic>
      <p:sp>
        <p:nvSpPr>
          <p:cNvPr id="13" name="Object 12"/>
          <p:cNvSpPr/>
          <p:nvPr/>
        </p:nvSpPr>
        <p:spPr>
          <a:xfrm>
            <a:off x="7237190" y="3342439"/>
            <a:ext cx="4242327" cy="269490"/>
          </a:xfrm>
          <a:prstGeom prst="rect">
            <a:avLst/>
          </a:prstGeom>
          <a:noFill/>
        </p:spPr>
        <p:txBody>
          <a:bodyPr wrap="square" rtlCol="0" anchor="t" bIns="0" lIns="0" rIns="0" tIns="0"/>
          <a:lstStyle/>
          <a:p>
            <a:pPr algn="l">
              <a:lnSpc>
                <a:spcPts val="2122"/>
              </a:lnSpc>
              <a:buNone/>
            </a:pPr>
            <a:r>
              <a:rPr lang="en-US" sz="1530" spc="31" kern="0" dirty="0" smtClean="0">
                <a:solidFill>
                  <a:srgbClr val="0f3332"/>
                </a:solidFill>
                <a:latin typeface="Lato" pitchFamily="34" charset="0"/>
                <a:ea typeface="Lato" pitchFamily="34" charset="-122"/>
                <a:cs typeface="Lato" pitchFamily="34" charset="-120"/>
              </a:rPr>
              <a:t>Search Tool and RAG</a:t>
            </a:r>
            <a:endParaRPr lang="en-US" dirty="0"/>
          </a:p>
        </p:txBody>
      </p:sp>
      <p:sp>
        <p:nvSpPr>
          <p:cNvPr id="14" name="Object 13"/>
          <p:cNvSpPr/>
          <p:nvPr/>
        </p:nvSpPr>
        <p:spPr>
          <a:xfrm>
            <a:off x="7237190" y="3680016"/>
            <a:ext cx="4242327" cy="1181598"/>
          </a:xfrm>
          <a:prstGeom prst="rect">
            <a:avLst/>
          </a:prstGeom>
          <a:noFill/>
        </p:spPr>
        <p:txBody>
          <a:bodyPr wrap="square" rtlCol="0" anchor="t" bIns="0" lIns="0" rIns="0" tIns="0"/>
          <a:lstStyle/>
          <a:p>
            <a:pPr algn="l">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Provides web search capabilities for agents, supports both paid (SerpAPI) and free (DuckDuckGo) search options, returns formatted search results in JSON format. In addition to the implemented RAG, this forms a powerful tool.</a:t>
            </a:r>
            <a:endParaRPr lang="en-US" dirty="0"/>
          </a:p>
        </p:txBody>
      </p:sp>
      <p:sp>
        <p:nvSpPr>
          <p:cNvPr id="15" name="Object 14"/>
          <p:cNvSpPr/>
          <p:nvPr/>
        </p:nvSpPr>
        <p:spPr>
          <a:xfrm>
            <a:off x="0" y="5561209"/>
            <a:ext cx="12188952" cy="1295076"/>
          </a:xfrm>
          <a:prstGeom prst="rect">
            <a:avLst/>
          </a:prstGeom>
          <a:solidFill>
            <a:srgbClr val="dc582a"/>
          </a:solidFill>
        </p:spPr>
      </p:sp>
      <p:sp>
        <p:nvSpPr>
          <p:cNvPr id="16" name="Object 15"/>
          <p:cNvSpPr/>
          <p:nvPr/>
        </p:nvSpPr>
        <p:spPr>
          <a:xfrm>
            <a:off x="152362" y="5858633"/>
            <a:ext cx="11884228" cy="673566"/>
          </a:xfrm>
          <a:prstGeom prst="rect">
            <a:avLst/>
          </a:prstGeom>
          <a:noFill/>
        </p:spPr>
        <p:txBody>
          <a:bodyPr wrap="square" rtlCol="0" anchor="ctr" bIns="0" lIns="0" rIns="0" tIns="0"/>
          <a:lstStyle/>
          <a:p>
            <a:pPr algn="ctr">
              <a:lnSpc>
                <a:spcPts val="2653"/>
              </a:lnSpc>
              <a:buNone/>
            </a:pPr>
            <a:r>
              <a:rPr lang="en-US" sz="1913" spc="38" kern="0" dirty="0" smtClean="0">
                <a:solidFill>
                  <a:srgbClr val="ffffff"/>
                </a:solidFill>
                <a:latin typeface="Lato" pitchFamily="34" charset="0"/>
                <a:ea typeface="Lato" pitchFamily="34" charset="-122"/>
                <a:cs typeface="Lato" pitchFamily="34" charset="-120"/>
              </a:rPr>
              <a:t>The Moya framework includes a diverse set of agent implementations, each with unique capabilities and features, enabling the development of powerful and versatile multi-agent systems.</a:t>
            </a:r>
            <a:endParaRPr lang="en-US" dirty="0"/>
          </a:p>
        </p:txBody>
      </p:sp>
    </p:spTree>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New Module Development</a:t>
            </a:r>
            <a:endParaRPr lang="en-US" dirty="0"/>
          </a:p>
        </p:txBody>
      </p:sp>
      <p:sp>
        <p:nvSpPr>
          <p:cNvPr id="3" name="Object 2"/>
          <p:cNvSpPr/>
          <p:nvPr/>
        </p:nvSpPr>
        <p:spPr>
          <a:xfrm>
            <a:off x="952262" y="1672807"/>
            <a:ext cx="5446938" cy="4509912"/>
          </a:xfrm>
          <a:prstGeom prst="rect">
            <a:avLst/>
          </a:prstGeom>
          <a:noFill/>
        </p:spPr>
        <p:txBody>
          <a:bodyPr wrap="square" rtlCol="0" anchor="t" bIns="0" lIns="0" rIns="0" tIns="0"/>
          <a:lstStyle/>
          <a:p>
            <a:pPr algn="l" marL="242900" indent="-242900">
              <a:lnSpc>
                <a:spcPts val="2069"/>
              </a:lnSpc>
              <a:buSzPct val="100000"/>
              <a:buChar char="•"/>
            </a:pPr>
            <a:r>
              <a:rPr lang="en-US" sz="1492" spc="30" kern="0" dirty="0" smtClean="0">
                <a:solidFill>
                  <a:srgbClr val="0f3332"/>
                </a:solidFill>
                <a:latin typeface="Lato" pitchFamily="34" charset="0"/>
                <a:ea typeface="Lato" pitchFamily="34" charset="-122"/>
                <a:cs typeface="Lato" pitchFamily="34" charset="-120"/>
              </a:rPr>
              <a:t>OpenAI Agent with RAG and webcrawl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Enable with RAG and webcrawl, this agent synchronously accesses documents, augmenting its knowledge by navigating the web and editing retrieved information.</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ClaudeAgent with RAG and webcrawl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Enabled with RAG and webcrawl, this agent synchronously accesses documents, augmenting its knowledge by navigating the web and editing retrieved information.</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DeepSeekAgent</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An implementation of an intelligent conversational agent using DeepSeek's API, with features like support for synchronous and streaming response generation, and integration with the Moya tool registry</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HuggingFaceAgent</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An intelligent conversational agent leveraging Hugging Face's models and Inference API, with features like support for synchronous and streaming response generation, and integration with the Moya tool registry</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Text Autocomplete Tool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A lightweight text completion assistant designed to predict the next few words of a given sentence, leveraging the OllamaAgent powered by locally hosted language models</a:t>
            </a:r>
            <a:endParaRPr lang="en-US" dirty="0"/>
          </a:p>
        </p:txBody>
      </p:sp>
      <p:sp>
        <p:nvSpPr>
          <p:cNvPr id="4" name="Object 3"/>
          <p:cNvSpPr/>
          <p:nvPr/>
        </p:nvSpPr>
        <p:spPr>
          <a:xfrm>
            <a:off x="6284928" y="1672807"/>
            <a:ext cx="5446938" cy="3608279"/>
          </a:xfrm>
          <a:prstGeom prst="rect">
            <a:avLst/>
          </a:prstGeom>
          <a:noFill/>
        </p:spPr>
        <p:txBody>
          <a:bodyPr wrap="square" rtlCol="0" anchor="t" bIns="0" lIns="0" rIns="0" tIns="0"/>
          <a:lstStyle/>
          <a:p>
            <a:pPr algn="l" marL="242900" indent="-242900">
              <a:lnSpc>
                <a:spcPts val="2069"/>
              </a:lnSpc>
              <a:buSzPct val="100000"/>
              <a:buChar char="•"/>
            </a:pPr>
            <a:r>
              <a:rPr lang="en-US" sz="1492" spc="30" kern="0" dirty="0" smtClean="0">
                <a:solidFill>
                  <a:srgbClr val="0f3332"/>
                </a:solidFill>
                <a:latin typeface="Lato" pitchFamily="34" charset="0"/>
                <a:ea typeface="Lato" pitchFamily="34" charset="-122"/>
                <a:cs typeface="Lato" pitchFamily="34" charset="-120"/>
              </a:rPr>
              <a:t>Search Tool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A web search tool that supports both paid (SerpAPI) and free (DuckDuckGo) search options, and can be integrated with the Moya tool registry.</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Vector Stores</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A unified, tech-agnostic vector store class to run both ChromaDB and FAISS index, used by the RAG Search Tool.</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Agent Consultation Tool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Enables agents to communicate with and consult other agents, allowing for the creation of specialized agent ecosystems where agents can leverage each other's capabilities to solve complex problems</a:t>
            </a:r>
          </a:p>
          <a:p>
            <a:pPr algn="l" marL="242900" indent="-242900">
              <a:lnSpc>
                <a:spcPts val="2069"/>
              </a:lnSpc>
              <a:spcBef>
                <a:spcPts val="1560"/>
              </a:spcBef>
              <a:buSzPct val="100000"/>
              <a:buChar char="•"/>
            </a:pPr>
            <a:r>
              <a:rPr lang="en-US" sz="1492" spc="30" kern="0" dirty="0" smtClean="0">
                <a:solidFill>
                  <a:srgbClr val="0f3332"/>
                </a:solidFill>
                <a:latin typeface="Lato" pitchFamily="34" charset="0"/>
                <a:ea typeface="Lato" pitchFamily="34" charset="-122"/>
                <a:cs typeface="Lato" pitchFamily="34" charset="-120"/>
              </a:rPr>
              <a:t>Math Tool</a:t>
            </a:r>
          </a:p>
          <a:p>
            <a:pPr algn="l" lvl="1">
              <a:lnSpc>
                <a:spcPts val="1391"/>
              </a:lnSpc>
              <a:spcBef>
                <a:spcPts val="142"/>
              </a:spcBef>
              <a:buNone/>
            </a:pPr>
            <a:r>
              <a:rPr lang="en-US" sz="953" spc="19" kern="0" dirty="0" smtClean="0">
                <a:solidFill>
                  <a:srgbClr val="000000">
                    <a:alpha val="80000"/>
                  </a:srgbClr>
                </a:solidFill>
                <a:latin typeface="Lato" pitchFamily="34" charset="0"/>
                <a:ea typeface="Lato" pitchFamily="34" charset="-122"/>
                <a:cs typeface="Lato" pitchFamily="34" charset="-120"/>
              </a:rPr>
              <a:t>Enables the agent to solve math problems by leveraging SymPy.</a:t>
            </a:r>
            <a:endParaRPr lang="en-US" dirty="0"/>
          </a:p>
        </p:txBody>
      </p:sp>
    </p:spTree>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HuggingFaceAgent</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89093" y="2221028"/>
            <a:ext cx="837990" cy="837990"/>
          </a:xfrm>
          <a:prstGeom prst="rect">
            <a:avLst/>
          </a:prstGeom>
        </p:spPr>
      </p:pic>
      <p:sp>
        <p:nvSpPr>
          <p:cNvPr id="4" name="Object 3"/>
          <p:cNvSpPr/>
          <p:nvPr/>
        </p:nvSpPr>
        <p:spPr>
          <a:xfrm>
            <a:off x="377096" y="3418620"/>
            <a:ext cx="2650145" cy="53898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Leverages Hugging Face's Powerful NLP Models</a:t>
            </a:r>
            <a:endParaRPr lang="en-US" dirty="0"/>
          </a:p>
        </p:txBody>
      </p:sp>
      <p:sp>
        <p:nvSpPr>
          <p:cNvPr id="5" name="Object 4"/>
          <p:cNvSpPr/>
          <p:nvPr/>
        </p:nvSpPr>
        <p:spPr>
          <a:xfrm>
            <a:off x="377096" y="4025687"/>
            <a:ext cx="2650145"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Utilizes state-of-the-art Hugging Face models for various natural language processing tasks</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29076" y="2176268"/>
            <a:ext cx="552312" cy="942739"/>
          </a:xfrm>
          <a:prstGeom prst="rect">
            <a:avLst/>
          </a:prstGeom>
        </p:spPr>
      </p:pic>
      <p:sp>
        <p:nvSpPr>
          <p:cNvPr id="7" name="Object 6"/>
          <p:cNvSpPr/>
          <p:nvPr/>
        </p:nvSpPr>
        <p:spPr>
          <a:xfrm>
            <a:off x="3331488" y="3418620"/>
            <a:ext cx="2597770" cy="53898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Supports Synchronous and Streaming Responses</a:t>
            </a:r>
            <a:endParaRPr lang="en-US" dirty="0"/>
          </a:p>
        </p:txBody>
      </p:sp>
      <p:sp>
        <p:nvSpPr>
          <p:cNvPr id="8" name="Object 7"/>
          <p:cNvSpPr/>
          <p:nvPr/>
        </p:nvSpPr>
        <p:spPr>
          <a:xfrm>
            <a:off x="3331488" y="4025687"/>
            <a:ext cx="2597770"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Provides both synchronous and real-time streaming response generation capabilities</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44939" y="2148486"/>
            <a:ext cx="1037965" cy="971307"/>
          </a:xfrm>
          <a:prstGeom prst="rect">
            <a:avLst/>
          </a:prstGeom>
        </p:spPr>
      </p:pic>
      <p:sp>
        <p:nvSpPr>
          <p:cNvPr id="10" name="Object 9"/>
          <p:cNvSpPr/>
          <p:nvPr/>
        </p:nvSpPr>
        <p:spPr>
          <a:xfrm>
            <a:off x="6275406" y="3418620"/>
            <a:ext cx="2566346" cy="53898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Integrates with Moya Framework</a:t>
            </a:r>
            <a:endParaRPr lang="en-US" dirty="0"/>
          </a:p>
        </p:txBody>
      </p:sp>
      <p:sp>
        <p:nvSpPr>
          <p:cNvPr id="11" name="Object 10"/>
          <p:cNvSpPr/>
          <p:nvPr/>
        </p:nvSpPr>
        <p:spPr>
          <a:xfrm>
            <a:off x="6275406" y="4025687"/>
            <a:ext cx="2566346"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Seamlessly integrates with the Moya tool registry for extended functionalities</a:t>
            </a:r>
            <a:endParaRPr lang="en-US" dirty="0"/>
          </a:p>
        </p:txBody>
      </p:sp>
      <p:pic>
        <p:nvPicPr>
          <p:cNvPr id="12" name="Object 11"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84922" y="2226585"/>
            <a:ext cx="809423" cy="809423"/>
          </a:xfrm>
          <a:prstGeom prst="rect">
            <a:avLst/>
          </a:prstGeom>
        </p:spPr>
      </p:pic>
      <p:sp>
        <p:nvSpPr>
          <p:cNvPr id="13" name="Object 12"/>
          <p:cNvSpPr/>
          <p:nvPr/>
        </p:nvSpPr>
        <p:spPr>
          <a:xfrm>
            <a:off x="9140762" y="3418620"/>
            <a:ext cx="2692044" cy="538980"/>
          </a:xfrm>
          <a:prstGeom prst="rect">
            <a:avLst/>
          </a:prstGeom>
          <a:noFill/>
        </p:spPr>
        <p:txBody>
          <a:bodyPr wrap="square" rtlCol="0" anchor="t" bIns="0" lIns="0" rIns="0" tIns="0"/>
          <a:lstStyle/>
          <a:p>
            <a:pPr algn="ctr">
              <a:lnSpc>
                <a:spcPts val="2122"/>
              </a:lnSpc>
              <a:buNone/>
            </a:pPr>
            <a:r>
              <a:rPr lang="en-US" sz="1530" spc="31" kern="0" dirty="0" smtClean="0">
                <a:solidFill>
                  <a:srgbClr val="0f3332"/>
                </a:solidFill>
                <a:latin typeface="Lato" pitchFamily="34" charset="0"/>
                <a:ea typeface="Lato" pitchFamily="34" charset="-122"/>
                <a:cs typeface="Lato" pitchFamily="34" charset="-120"/>
              </a:rPr>
              <a:t>Efficient Local Inference with Quantization</a:t>
            </a:r>
            <a:endParaRPr lang="en-US" dirty="0"/>
          </a:p>
        </p:txBody>
      </p:sp>
      <p:sp>
        <p:nvSpPr>
          <p:cNvPr id="14" name="Object 13"/>
          <p:cNvSpPr/>
          <p:nvPr/>
        </p:nvSpPr>
        <p:spPr>
          <a:xfrm>
            <a:off x="9140762" y="4025687"/>
            <a:ext cx="2692044" cy="708959"/>
          </a:xfrm>
          <a:prstGeom prst="rect">
            <a:avLst/>
          </a:prstGeom>
          <a:noFill/>
        </p:spPr>
        <p:txBody>
          <a:bodyPr wrap="square" rtlCol="0" anchor="t" bIns="0" lIns="0" rIns="0" tIns="0"/>
          <a:lstStyle/>
          <a:p>
            <a:pPr algn="ctr">
              <a:lnSpc>
                <a:spcPts val="1862"/>
              </a:lnSpc>
              <a:spcBef>
                <a:spcPts val="525"/>
              </a:spcBef>
              <a:buNone/>
            </a:pPr>
            <a:r>
              <a:rPr lang="en-US" sz="1275" spc="26" kern="0" dirty="0" smtClean="0">
                <a:solidFill>
                  <a:srgbClr val="000000">
                    <a:alpha val="80000"/>
                  </a:srgbClr>
                </a:solidFill>
                <a:latin typeface="Lato" pitchFamily="34" charset="0"/>
                <a:ea typeface="Lato" pitchFamily="34" charset="-122"/>
                <a:cs typeface="Lato" pitchFamily="34" charset="-120"/>
              </a:rPr>
              <a:t>Implements quantization options for fast and efficient inference on local devices</a:t>
            </a:r>
            <a:endParaRPr lang="en-US" dirty="0"/>
          </a:p>
        </p:txBody>
      </p:sp>
      <p:sp>
        <p:nvSpPr>
          <p:cNvPr id="15" name="Object 14"/>
          <p:cNvSpPr/>
          <p:nvPr/>
        </p:nvSpPr>
        <p:spPr>
          <a:xfrm>
            <a:off x="0" y="5561209"/>
            <a:ext cx="12188952" cy="1295076"/>
          </a:xfrm>
          <a:prstGeom prst="rect">
            <a:avLst/>
          </a:prstGeom>
          <a:solidFill>
            <a:srgbClr val="e6d69a"/>
          </a:solidFill>
        </p:spPr>
      </p:sp>
      <p:sp>
        <p:nvSpPr>
          <p:cNvPr id="16" name="Object 15"/>
          <p:cNvSpPr/>
          <p:nvPr/>
        </p:nvSpPr>
        <p:spPr>
          <a:xfrm>
            <a:off x="-152362" y="5858633"/>
            <a:ext cx="12493676" cy="673566"/>
          </a:xfrm>
          <a:prstGeom prst="rect">
            <a:avLst/>
          </a:prstGeom>
          <a:noFill/>
        </p:spPr>
        <p:txBody>
          <a:bodyPr wrap="square" rtlCol="0" anchor="ctr" bIns="0" lIns="0" rIns="0" tIns="0"/>
          <a:lstStyle/>
          <a:p>
            <a:pPr algn="ctr">
              <a:lnSpc>
                <a:spcPts val="2653"/>
              </a:lnSpc>
              <a:buNone/>
            </a:pPr>
            <a:r>
              <a:rPr lang="en-US" sz="1913" spc="38" kern="0" dirty="0" smtClean="0">
                <a:solidFill>
                  <a:srgbClr val="0f3332"/>
                </a:solidFill>
                <a:latin typeface="Lato" pitchFamily="34" charset="0"/>
                <a:ea typeface="Lato" pitchFamily="34" charset="-122"/>
                <a:cs typeface="Lato" pitchFamily="34" charset="-120"/>
              </a:rPr>
              <a:t>The HuggingFaceAgent is a powerful integration of Hugging Face's versatile NLP models within the Moya ecosystem, enabling flexible conversational flows, real-time streaming, and efficient local inference.</a:t>
            </a:r>
            <a:endParaRPr lang="en-US" dirty="0"/>
          </a:p>
        </p:txBody>
      </p:sp>
    </p:spTree>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Text Autocomplete Tool for Moya</a:t>
            </a:r>
            <a:endParaRPr lang="en-US" dirty="0"/>
          </a:p>
        </p:txBody>
      </p:sp>
      <p:sp>
        <p:nvSpPr>
          <p:cNvPr id="3" name="Object 2"/>
          <p:cNvSpPr/>
          <p:nvPr/>
        </p:nvSpPr>
        <p:spPr>
          <a:xfrm>
            <a:off x="952262" y="1599959"/>
            <a:ext cx="5446938" cy="4663861"/>
          </a:xfrm>
          <a:prstGeom prst="rect">
            <a:avLst/>
          </a:prstGeom>
          <a:noFill/>
        </p:spPr>
        <p:txBody>
          <a:bodyPr wrap="square" rtlCol="0" anchor="t" bIns="0" lIns="0" rIns="0" tIns="0"/>
          <a:lstStyle/>
          <a:p>
            <a:pPr algn="l" marL="242900" indent="-242900">
              <a:lnSpc>
                <a:spcPts val="3024"/>
              </a:lnSpc>
              <a:buSzPct val="100000"/>
              <a:buChar char="•"/>
            </a:pPr>
            <a:r>
              <a:rPr lang="en-US" sz="2180" spc="43" kern="0" dirty="0" smtClean="0">
                <a:solidFill>
                  <a:srgbClr val="0f3332"/>
                </a:solidFill>
                <a:latin typeface="Lato" pitchFamily="34" charset="0"/>
                <a:ea typeface="Lato" pitchFamily="34" charset="-122"/>
                <a:cs typeface="Lato" pitchFamily="34" charset="-120"/>
              </a:rPr>
              <a:t>Overview of Text Autocomplete Tool</a:t>
            </a:r>
          </a:p>
          <a:p>
            <a:pPr algn="l" lvl="1">
              <a:lnSpc>
                <a:spcPts val="2034"/>
              </a:lnSpc>
              <a:spcBef>
                <a:spcPts val="208"/>
              </a:spcBef>
              <a:buNone/>
            </a:pPr>
            <a:r>
              <a:rPr lang="en-US" sz="1393" spc="28" kern="0" dirty="0" smtClean="0">
                <a:solidFill>
                  <a:srgbClr val="000000">
                    <a:alpha val="80000"/>
                  </a:srgbClr>
                </a:solidFill>
                <a:latin typeface="Lato" pitchFamily="34" charset="0"/>
                <a:ea typeface="Lato" pitchFamily="34" charset="-122"/>
                <a:cs typeface="Lato" pitchFamily="34" charset="-120"/>
              </a:rPr>
              <a:t>A lightweight text completion assistant designed to predict the next few words of a given sentence, integrated with the Moya framework and powered by the OllamaAgent and local language model</a:t>
            </a:r>
          </a:p>
          <a:p>
            <a:pPr algn="l" marL="242900" indent="-242900">
              <a:lnSpc>
                <a:spcPts val="3024"/>
              </a:lnSpc>
              <a:spcBef>
                <a:spcPts val="2280"/>
              </a:spcBef>
              <a:buSzPct val="100000"/>
              <a:buChar char="•"/>
            </a:pPr>
            <a:r>
              <a:rPr lang="en-US" sz="2180" spc="43" kern="0" dirty="0" smtClean="0">
                <a:solidFill>
                  <a:srgbClr val="0f3332"/>
                </a:solidFill>
                <a:latin typeface="Lato" pitchFamily="34" charset="0"/>
                <a:ea typeface="Lato" pitchFamily="34" charset="-122"/>
                <a:cs typeface="Lato" pitchFamily="34" charset="-120"/>
              </a:rPr>
              <a:t>Key Features</a:t>
            </a:r>
          </a:p>
          <a:p>
            <a:pPr algn="l" lvl="1">
              <a:lnSpc>
                <a:spcPts val="2034"/>
              </a:lnSpc>
              <a:spcBef>
                <a:spcPts val="208"/>
              </a:spcBef>
              <a:buNone/>
            </a:pPr>
            <a:r>
              <a:rPr lang="en-US" sz="1393" spc="28" kern="0" dirty="0" smtClean="0">
                <a:solidFill>
                  <a:srgbClr val="000000">
                    <a:alpha val="80000"/>
                  </a:srgbClr>
                </a:solidFill>
                <a:latin typeface="Lato" pitchFamily="34" charset="0"/>
                <a:ea typeface="Lato" pitchFamily="34" charset="-122"/>
                <a:cs typeface="Lato" pitchFamily="34" charset="-120"/>
              </a:rPr>
              <a:t>Predicts 5-6 words to extend a sentence, ensures completion aligns with user's writing style, focuses on sentence continuation, and provides grammatically correct and contextually meaningful output</a:t>
            </a:r>
          </a:p>
          <a:p>
            <a:pPr algn="l" marL="242900" indent="-242900">
              <a:lnSpc>
                <a:spcPts val="3024"/>
              </a:lnSpc>
              <a:spcBef>
                <a:spcPts val="2280"/>
              </a:spcBef>
              <a:buSzPct val="100000"/>
              <a:buChar char="•"/>
            </a:pPr>
            <a:r>
              <a:rPr lang="en-US" sz="2180" spc="43" kern="0" dirty="0" smtClean="0">
                <a:solidFill>
                  <a:srgbClr val="0f3332"/>
                </a:solidFill>
                <a:latin typeface="Lato" pitchFamily="34" charset="0"/>
                <a:ea typeface="Lato" pitchFamily="34" charset="-122"/>
                <a:cs typeface="Lato" pitchFamily="34" charset="-120"/>
              </a:rPr>
              <a:t>Configuration Details</a:t>
            </a:r>
          </a:p>
          <a:p>
            <a:pPr algn="l" lvl="1">
              <a:lnSpc>
                <a:spcPts val="2034"/>
              </a:lnSpc>
              <a:spcBef>
                <a:spcPts val="208"/>
              </a:spcBef>
              <a:buNone/>
            </a:pPr>
            <a:r>
              <a:rPr lang="en-US" sz="1393" spc="28" kern="0" dirty="0" smtClean="0">
                <a:solidFill>
                  <a:srgbClr val="000000">
                    <a:alpha val="80000"/>
                  </a:srgbClr>
                </a:solidFill>
                <a:latin typeface="Lato" pitchFamily="34" charset="0"/>
                <a:ea typeface="Lato" pitchFamily="34" charset="-122"/>
                <a:cs typeface="Lato" pitchFamily="34" charset="-120"/>
              </a:rPr>
              <a:t>Uses the 'mistral:latest' model, temperature set to 0.3, base URL configured as 'http://localhost:11434', and a context window limited to 1024 tokens</a:t>
            </a:r>
            <a:endParaRPr lang="en-US" dirty="0"/>
          </a:p>
        </p:txBody>
      </p:sp>
      <p:sp>
        <p:nvSpPr>
          <p:cNvPr id="4" name="Object 3"/>
          <p:cNvSpPr/>
          <p:nvPr/>
        </p:nvSpPr>
        <p:spPr>
          <a:xfrm>
            <a:off x="6284928" y="1599959"/>
            <a:ext cx="5446938" cy="3050412"/>
          </a:xfrm>
          <a:prstGeom prst="rect">
            <a:avLst/>
          </a:prstGeom>
          <a:noFill/>
        </p:spPr>
        <p:txBody>
          <a:bodyPr wrap="square" rtlCol="0" anchor="t" bIns="0" lIns="0" rIns="0" tIns="0"/>
          <a:lstStyle/>
          <a:p>
            <a:pPr algn="l" marL="242900" indent="-242900">
              <a:lnSpc>
                <a:spcPts val="3024"/>
              </a:lnSpc>
              <a:buSzPct val="100000"/>
              <a:buChar char="•"/>
            </a:pPr>
            <a:r>
              <a:rPr lang="en-US" sz="2180" spc="43" kern="0" dirty="0" smtClean="0">
                <a:solidFill>
                  <a:srgbClr val="0f3332"/>
                </a:solidFill>
                <a:latin typeface="Lato" pitchFamily="34" charset="0"/>
                <a:ea typeface="Lato" pitchFamily="34" charset="-122"/>
                <a:cs typeface="Lato" pitchFamily="34" charset="-120"/>
              </a:rPr>
              <a:t>Workflow: Initializing, Cleaning, Completing, and Caching</a:t>
            </a:r>
          </a:p>
          <a:p>
            <a:pPr algn="l" lvl="1">
              <a:lnSpc>
                <a:spcPts val="2034"/>
              </a:lnSpc>
              <a:spcBef>
                <a:spcPts val="208"/>
              </a:spcBef>
              <a:buNone/>
            </a:pPr>
            <a:r>
              <a:rPr lang="en-US" sz="1393" spc="28" kern="0" dirty="0" smtClean="0">
                <a:solidFill>
                  <a:srgbClr val="000000">
                    <a:alpha val="80000"/>
                  </a:srgbClr>
                </a:solidFill>
                <a:latin typeface="Lato" pitchFamily="34" charset="0"/>
                <a:ea typeface="Lato" pitchFamily="34" charset="-122"/>
                <a:cs typeface="Lato" pitchFamily="34" charset="-120"/>
              </a:rPr>
              <a:t>Initializes the OllamaAgent, cleans the input text, queries the agent for completion, and caches the results to minimize redundant API calls</a:t>
            </a:r>
          </a:p>
          <a:p>
            <a:pPr algn="l" marL="242900" indent="-242900">
              <a:lnSpc>
                <a:spcPts val="3024"/>
              </a:lnSpc>
              <a:spcBef>
                <a:spcPts val="2280"/>
              </a:spcBef>
              <a:buSzPct val="100000"/>
              <a:buChar char="•"/>
            </a:pPr>
            <a:r>
              <a:rPr lang="en-US" sz="2180" spc="43" kern="0" dirty="0" smtClean="0">
                <a:solidFill>
                  <a:srgbClr val="0f3332"/>
                </a:solidFill>
                <a:latin typeface="Lato" pitchFamily="34" charset="0"/>
                <a:ea typeface="Lato" pitchFamily="34" charset="-122"/>
                <a:cs typeface="Lato" pitchFamily="34" charset="-120"/>
              </a:rPr>
              <a:t>Error Handling and Best Practices</a:t>
            </a:r>
          </a:p>
          <a:p>
            <a:pPr algn="l" lvl="1">
              <a:lnSpc>
                <a:spcPts val="2034"/>
              </a:lnSpc>
              <a:spcBef>
                <a:spcPts val="208"/>
              </a:spcBef>
              <a:buNone/>
            </a:pPr>
            <a:r>
              <a:rPr lang="en-US" sz="1393" spc="28" kern="0" dirty="0" smtClean="0">
                <a:solidFill>
                  <a:srgbClr val="000000">
                    <a:alpha val="80000"/>
                  </a:srgbClr>
                </a:solidFill>
                <a:latin typeface="Lato" pitchFamily="34" charset="0"/>
                <a:ea typeface="Lato" pitchFamily="34" charset="-122"/>
                <a:cs typeface="Lato" pitchFamily="34" charset="-120"/>
              </a:rPr>
              <a:t>Gracefully handles errors, ensures the OllamaAgent server is running, and recommends using concise yet informative input text for improved performance</a:t>
            </a:r>
            <a:endParaRPr lang="en-US" dirty="0"/>
          </a:p>
        </p:txBody>
      </p:sp>
    </p:spTree>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4f7f8"/>
        </a:solidFill>
        <a:effectLst/>
      </p:bgPr>
    </p:bg>
    <p:spTree>
      <p:nvGrpSpPr>
        <p:cNvPr id="1" name=""/>
        <p:cNvGrpSpPr/>
        <p:nvPr/>
      </p:nvGrpSpPr>
      <p:grpSpPr>
        <a:xfrm>
          <a:off x="0" y="0"/>
          <a:ext cx="0" cy="0"/>
          <a:chOff x="0" y="0"/>
          <a:chExt cx="0" cy="0"/>
        </a:xfrm>
      </p:grpSpPr>
      <p:sp>
        <p:nvSpPr>
          <p:cNvPr id="2" name="Object 1"/>
          <p:cNvSpPr/>
          <p:nvPr/>
        </p:nvSpPr>
        <p:spPr>
          <a:xfrm>
            <a:off x="476131" y="418995"/>
            <a:ext cx="7119776" cy="822754"/>
          </a:xfrm>
          <a:prstGeom prst="rect">
            <a:avLst/>
          </a:prstGeom>
          <a:noFill/>
        </p:spPr>
        <p:txBody>
          <a:bodyPr wrap="square" rtlCol="0" anchor="t" bIns="0" lIns="0" rIns="0" tIns="0"/>
          <a:lstStyle/>
          <a:p>
            <a:pPr algn="l">
              <a:lnSpc>
                <a:spcPts val="3240"/>
              </a:lnSpc>
              <a:buNone/>
            </a:pPr>
            <a:r>
              <a:rPr lang="en-US" b="1" sz="3000" dirty="0" smtClean="0">
                <a:solidFill>
                  <a:srgbClr val="0f3332"/>
                </a:solidFill>
                <a:latin typeface="Roboto" pitchFamily="34" charset="0"/>
                <a:ea typeface="Roboto" pitchFamily="34" charset="-122"/>
                <a:cs typeface="Roboto" pitchFamily="34" charset="-120"/>
              </a:rPr>
              <a:t>RAG Search Tool: Efficient Knowledge Retrieval for Question-Answering</a:t>
            </a:r>
            <a:endParaRPr lang="en-US" dirty="0"/>
          </a:p>
        </p:txBody>
      </p:sp>
      <p:sp>
        <p:nvSpPr>
          <p:cNvPr id="3" name="Object 2"/>
          <p:cNvSpPr/>
          <p:nvPr/>
        </p:nvSpPr>
        <p:spPr>
          <a:xfrm>
            <a:off x="952262" y="2218611"/>
            <a:ext cx="5446938" cy="3822855"/>
          </a:xfrm>
          <a:prstGeom prst="rect">
            <a:avLst/>
          </a:prstGeom>
          <a:noFill/>
        </p:spPr>
        <p:txBody>
          <a:bodyPr wrap="square" rtlCol="0" anchor="t" bIns="0" lIns="0" rIns="0" tIns="0"/>
          <a:lstStyle/>
          <a:p>
            <a:pPr algn="l" marL="242900" indent="-242900">
              <a:lnSpc>
                <a:spcPts val="3183"/>
              </a:lnSpc>
              <a:buSzPct val="100000"/>
              <a:buChar char="•"/>
            </a:pPr>
            <a:r>
              <a:rPr lang="en-US" sz="2295" spc="46" kern="0" dirty="0" smtClean="0">
                <a:solidFill>
                  <a:srgbClr val="0f3332"/>
                </a:solidFill>
                <a:latin typeface="Lato" pitchFamily="34" charset="0"/>
                <a:ea typeface="Lato" pitchFamily="34" charset="-122"/>
                <a:cs typeface="Lato" pitchFamily="34" charset="-120"/>
              </a:rPr>
              <a:t>Embedding Function</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Use Langchain's OllamaEmbeddings to create an embedding function that converts documents and queries into embeddings</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Vector Store</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Create a FAISS or ChromaDB vector store to store the document embeddings for efficient similarity search.</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Load Documents</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Use the vector store's `load_file()` method to load documents into the vector store.</a:t>
            </a:r>
            <a:endParaRPr lang="en-US" dirty="0"/>
          </a:p>
        </p:txBody>
      </p:sp>
      <p:sp>
        <p:nvSpPr>
          <p:cNvPr id="4" name="Object 3"/>
          <p:cNvSpPr/>
          <p:nvPr/>
        </p:nvSpPr>
        <p:spPr>
          <a:xfrm>
            <a:off x="6284928" y="2218611"/>
            <a:ext cx="5446938" cy="2807427"/>
          </a:xfrm>
          <a:prstGeom prst="rect">
            <a:avLst/>
          </a:prstGeom>
          <a:noFill/>
        </p:spPr>
        <p:txBody>
          <a:bodyPr wrap="square" rtlCol="0" anchor="t" bIns="0" lIns="0" rIns="0" tIns="0"/>
          <a:lstStyle/>
          <a:p>
            <a:pPr algn="l" marL="242900" indent="-242900">
              <a:lnSpc>
                <a:spcPts val="3183"/>
              </a:lnSpc>
              <a:buSzPct val="100000"/>
              <a:buChar char="•"/>
            </a:pPr>
            <a:r>
              <a:rPr lang="en-US" sz="2295" spc="46" kern="0" dirty="0" smtClean="0">
                <a:solidFill>
                  <a:srgbClr val="0f3332"/>
                </a:solidFill>
                <a:latin typeface="Lato" pitchFamily="34" charset="0"/>
                <a:ea typeface="Lato" pitchFamily="34" charset="-122"/>
                <a:cs typeface="Lato" pitchFamily="34" charset="-120"/>
              </a:rPr>
              <a:t>Vector Search Tool</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Add the VectorSearchTool to the agent's tool registry to enable searching the vector store for similar documents</a:t>
            </a:r>
          </a:p>
          <a:p>
            <a:pPr algn="l" marL="242900" indent="-242900">
              <a:lnSpc>
                <a:spcPts val="3183"/>
              </a:lnSpc>
              <a:spcBef>
                <a:spcPts val="2400"/>
              </a:spcBef>
              <a:buSzPct val="100000"/>
              <a:buChar char="•"/>
            </a:pPr>
            <a:r>
              <a:rPr lang="en-US" sz="2295" spc="46" kern="0" dirty="0" smtClean="0">
                <a:solidFill>
                  <a:srgbClr val="0f3332"/>
                </a:solidFill>
                <a:latin typeface="Lato" pitchFamily="34" charset="0"/>
                <a:ea typeface="Lato" pitchFamily="34" charset="-122"/>
                <a:cs typeface="Lato" pitchFamily="34" charset="-120"/>
              </a:rPr>
              <a:t>Search and Retrieve</a:t>
            </a:r>
          </a:p>
          <a:p>
            <a:pPr algn="l" lvl="1">
              <a:lnSpc>
                <a:spcPts val="2141"/>
              </a:lnSpc>
              <a:spcBef>
                <a:spcPts val="219"/>
              </a:spcBef>
              <a:buNone/>
            </a:pPr>
            <a:r>
              <a:rPr lang="en-US" sz="1466" spc="29" kern="0" dirty="0" smtClean="0">
                <a:solidFill>
                  <a:srgbClr val="000000">
                    <a:alpha val="80000"/>
                  </a:srgbClr>
                </a:solidFill>
                <a:latin typeface="Lato" pitchFamily="34" charset="0"/>
                <a:ea typeface="Lato" pitchFamily="34" charset="-122"/>
                <a:cs typeface="Lato" pitchFamily="34" charset="-120"/>
              </a:rPr>
              <a:t>Use the VectorSearchTool's `search_vectorstore()` method to find the k most similar documents to a given query</a:t>
            </a:r>
            <a:endParaRPr lang="en-US" dirty="0"/>
          </a:p>
        </p:txBody>
      </p:sp>
    </p:spTree>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476131" y="418995"/>
            <a:ext cx="12188952" cy="411377"/>
          </a:xfrm>
          <a:prstGeom prst="rect">
            <a:avLst/>
          </a:prstGeom>
          <a:noFill/>
        </p:spPr>
        <p:txBody>
          <a:bodyPr wrap="square" rtlCol="0" anchor="t" bIns="0" lIns="0" rIns="0" tIns="0"/>
          <a:lstStyle/>
          <a:p>
            <a:pPr algn="l">
              <a:lnSpc>
                <a:spcPts val="3240"/>
              </a:lnSpc>
              <a:buNone/>
            </a:pPr>
            <a:r>
              <a:rPr lang="en-US" b="1" sz="3000" dirty="0" smtClean="0">
                <a:solidFill>
                  <a:srgbClr val="ffffff"/>
                </a:solidFill>
                <a:latin typeface="Roboto" pitchFamily="34" charset="0"/>
                <a:ea typeface="Roboto" pitchFamily="34" charset="-122"/>
                <a:cs typeface="Roboto" pitchFamily="34" charset="-120"/>
              </a:rPr>
              <a:t>BidOrchestrator Documentation</a:t>
            </a:r>
            <a:endParaRPr lang="en-US" dirty="0"/>
          </a:p>
        </p:txBody>
      </p:sp>
      <p:pic>
        <p:nvPicPr>
          <p:cNvPr id="3" name="Object 2" descr="">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28507" y="2666515"/>
            <a:ext cx="3056761" cy="1295076"/>
          </a:xfrm>
          <a:prstGeom prst="rect">
            <a:avLst/>
          </a:prstGeom>
        </p:spPr>
      </p:pic>
      <p:sp>
        <p:nvSpPr>
          <p:cNvPr id="4" name="Object 3"/>
          <p:cNvSpPr/>
          <p:nvPr/>
        </p:nvSpPr>
        <p:spPr>
          <a:xfrm>
            <a:off x="552312" y="3028193"/>
            <a:ext cx="2513971" cy="53898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Introduction to the BidOrchestrator</a:t>
            </a:r>
            <a:endParaRPr lang="en-US" dirty="0"/>
          </a:p>
        </p:txBody>
      </p:sp>
      <p:sp>
        <p:nvSpPr>
          <p:cNvPr id="5" name="Object 4"/>
          <p:cNvSpPr/>
          <p:nvPr/>
        </p:nvSpPr>
        <p:spPr>
          <a:xfrm>
            <a:off x="761810" y="2156397"/>
            <a:ext cx="2513971" cy="389951"/>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The BidOrchestrator represents a dynamic approach to agent orchestration, using a marketplace model where agents compete and collaborate to handle user requests</a:t>
            </a:r>
            <a:endParaRPr lang="en-US" dirty="0"/>
          </a:p>
        </p:txBody>
      </p:sp>
      <p:pic>
        <p:nvPicPr>
          <p:cNvPr id="6" name="Object 5" descr="">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0054" y="2666515"/>
            <a:ext cx="3056761" cy="1295076"/>
          </a:xfrm>
          <a:prstGeom prst="rect">
            <a:avLst/>
          </a:prstGeom>
        </p:spPr>
      </p:pic>
      <p:sp>
        <p:nvSpPr>
          <p:cNvPr id="7" name="Object 6"/>
          <p:cNvSpPr/>
          <p:nvPr/>
        </p:nvSpPr>
        <p:spPr>
          <a:xfrm>
            <a:off x="3613834" y="3161509"/>
            <a:ext cx="2199725" cy="26949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Core Concepts</a:t>
            </a:r>
            <a:endParaRPr lang="en-US" dirty="0"/>
          </a:p>
        </p:txBody>
      </p:sp>
      <p:sp>
        <p:nvSpPr>
          <p:cNvPr id="8" name="Object 7"/>
          <p:cNvSpPr/>
          <p:nvPr/>
        </p:nvSpPr>
        <p:spPr>
          <a:xfrm>
            <a:off x="3523369" y="1765970"/>
            <a:ext cx="2513971" cy="779903"/>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The core concepts of the BidOrchestrator include a bidding system where agents bid on user requests with confidence scores, dynamic team formation to create teams when multiple agents would be beneficial, and performance learning to improve over time by tracking agent performa</a:t>
            </a:r>
            <a:endParaRPr lang="en-US" dirty="0"/>
          </a:p>
        </p:txBody>
      </p:sp>
      <p:pic>
        <p:nvPicPr>
          <p:cNvPr id="9" name="Object 8" descr="">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51596" y="2666515"/>
            <a:ext cx="3056761" cy="1295076"/>
          </a:xfrm>
          <a:prstGeom prst="rect">
            <a:avLst/>
          </a:prstGeom>
        </p:spPr>
      </p:pic>
      <p:sp>
        <p:nvSpPr>
          <p:cNvPr id="10" name="Object 9"/>
          <p:cNvSpPr/>
          <p:nvPr/>
        </p:nvSpPr>
        <p:spPr>
          <a:xfrm>
            <a:off x="6375393" y="3028193"/>
            <a:ext cx="2199725" cy="53898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Workflow: Bid Collection</a:t>
            </a:r>
            <a:endParaRPr lang="en-US" dirty="0"/>
          </a:p>
        </p:txBody>
      </p:sp>
      <p:sp>
        <p:nvSpPr>
          <p:cNvPr id="11" name="Object 10"/>
          <p:cNvSpPr/>
          <p:nvPr/>
        </p:nvSpPr>
        <p:spPr>
          <a:xfrm>
            <a:off x="6284928" y="1632653"/>
            <a:ext cx="2513971" cy="909886"/>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When a user message arrives, the orchestrator requests confidence scores from all available agents, running in parallel for faster response. For agents without a `bid_on_task` method, it estimates confidence based on keyword overlap between the message and agent description, as well as the agent's historical perform</a:t>
            </a:r>
            <a:endParaRPr lang="en-US" dirty="0"/>
          </a:p>
        </p:txBody>
      </p:sp>
      <p:pic>
        <p:nvPicPr>
          <p:cNvPr id="12" name="Object 11" descr="">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13143" y="2666515"/>
            <a:ext cx="3056761" cy="1295076"/>
          </a:xfrm>
          <a:prstGeom prst="rect">
            <a:avLst/>
          </a:prstGeom>
        </p:spPr>
      </p:pic>
      <p:sp>
        <p:nvSpPr>
          <p:cNvPr id="13" name="Object 12"/>
          <p:cNvSpPr/>
          <p:nvPr/>
        </p:nvSpPr>
        <p:spPr>
          <a:xfrm>
            <a:off x="9136953" y="3028193"/>
            <a:ext cx="2199725" cy="53898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Workflow: Agent Selection</a:t>
            </a:r>
            <a:endParaRPr lang="en-US" dirty="0"/>
          </a:p>
        </p:txBody>
      </p:sp>
      <p:sp>
        <p:nvSpPr>
          <p:cNvPr id="14" name="Object 13"/>
          <p:cNvSpPr/>
          <p:nvPr/>
        </p:nvSpPr>
        <p:spPr>
          <a:xfrm>
            <a:off x="9046488" y="1632653"/>
            <a:ext cx="2513971" cy="909886"/>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The orchestrator makes a key decision on whether to use a single agent or form a team. It uses a single agent when one agent has significantly higher confidence (&gt;0.7 and 0.2+ higher than others) or only one agent is available. It forms a team when multiple agents have similar high confidence scores or no single agent is highly confident (below the team thresh</a:t>
            </a:r>
            <a:endParaRPr lang="en-US" dirty="0"/>
          </a:p>
        </p:txBody>
      </p:sp>
      <p:pic>
        <p:nvPicPr>
          <p:cNvPr id="15" name="Object 14" descr="">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8507" y="3951903"/>
            <a:ext cx="3056761" cy="1295076"/>
          </a:xfrm>
          <a:prstGeom prst="rect">
            <a:avLst/>
          </a:prstGeom>
        </p:spPr>
      </p:pic>
      <p:sp>
        <p:nvSpPr>
          <p:cNvPr id="16" name="Object 15"/>
          <p:cNvSpPr/>
          <p:nvPr/>
        </p:nvSpPr>
        <p:spPr>
          <a:xfrm>
            <a:off x="852274" y="4447063"/>
            <a:ext cx="2199725" cy="26949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Workflow: Processing</a:t>
            </a:r>
            <a:endParaRPr lang="en-US" dirty="0"/>
          </a:p>
        </p:txBody>
      </p:sp>
      <p:sp>
        <p:nvSpPr>
          <p:cNvPr id="17" name="Object 16"/>
          <p:cNvSpPr/>
          <p:nvPr/>
        </p:nvSpPr>
        <p:spPr>
          <a:xfrm>
            <a:off x="761810" y="5346474"/>
            <a:ext cx="2513971" cy="1039870"/>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For single agent processing, the orchestrator simply passes the request to the chosen agent, supports streaming responses, and tracks performance metrics. For team-based processing, it collects responses from all team members in parallel, synthesizes the responses into a coherent answer, and uses a dedicated synthesis agent if available, or combines the highest confidence response with insights from o</a:t>
            </a:r>
            <a:endParaRPr lang="en-US" dirty="0"/>
          </a:p>
        </p:txBody>
      </p:sp>
      <p:pic>
        <p:nvPicPr>
          <p:cNvPr id="18" name="Object 17" descr="">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90054" y="3951903"/>
            <a:ext cx="3056761" cy="1295076"/>
          </a:xfrm>
          <a:prstGeom prst="rect">
            <a:avLst/>
          </a:prstGeom>
        </p:spPr>
      </p:pic>
      <p:sp>
        <p:nvSpPr>
          <p:cNvPr id="19" name="Object 18"/>
          <p:cNvSpPr/>
          <p:nvPr/>
        </p:nvSpPr>
        <p:spPr>
          <a:xfrm>
            <a:off x="3613834" y="4313746"/>
            <a:ext cx="2199725" cy="53898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Workflow: Performance Learning</a:t>
            </a:r>
            <a:endParaRPr lang="en-US" dirty="0"/>
          </a:p>
        </p:txBody>
      </p:sp>
      <p:sp>
        <p:nvSpPr>
          <p:cNvPr id="20" name="Object 19"/>
          <p:cNvSpPr/>
          <p:nvPr/>
        </p:nvSpPr>
        <p:spPr>
          <a:xfrm>
            <a:off x="3523369" y="5346474"/>
            <a:ext cx="2513971" cy="649919"/>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The orchestrator continuously updates performance metrics for agents, tracking average response time and maintaining success rates (which can be updated with user feedback). It uses this data to influence future agent selecti</a:t>
            </a:r>
            <a:endParaRPr lang="en-US" dirty="0"/>
          </a:p>
        </p:txBody>
      </p:sp>
      <p:pic>
        <p:nvPicPr>
          <p:cNvPr id="21" name="Object 20" descr="">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951596" y="3951903"/>
            <a:ext cx="3056761" cy="1295076"/>
          </a:xfrm>
          <a:prstGeom prst="rect">
            <a:avLst/>
          </a:prstGeom>
        </p:spPr>
      </p:pic>
      <p:sp>
        <p:nvSpPr>
          <p:cNvPr id="22" name="Object 21"/>
          <p:cNvSpPr/>
          <p:nvPr/>
        </p:nvSpPr>
        <p:spPr>
          <a:xfrm>
            <a:off x="6375393" y="4313746"/>
            <a:ext cx="2199725" cy="53898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Configuration Parameters</a:t>
            </a:r>
            <a:endParaRPr lang="en-US" dirty="0"/>
          </a:p>
        </p:txBody>
      </p:sp>
      <p:sp>
        <p:nvSpPr>
          <p:cNvPr id="23" name="Object 22"/>
          <p:cNvSpPr/>
          <p:nvPr/>
        </p:nvSpPr>
        <p:spPr>
          <a:xfrm>
            <a:off x="6284928" y="5346474"/>
            <a:ext cx="2513971" cy="909886"/>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Key parameters that control the BidOrchestrator's behavior include `min_confidence` (minimum confidence needed for an agent to handle a request), `team_threshold` (confidence threshold for team formation), `max_team_size` (maximum number of agents in a team), and `parallel_bidding` (whether to collect bids in paral</a:t>
            </a:r>
            <a:endParaRPr lang="en-US" dirty="0"/>
          </a:p>
        </p:txBody>
      </p:sp>
      <p:pic>
        <p:nvPicPr>
          <p:cNvPr id="24" name="Object 23" descr="">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13143" y="3951903"/>
            <a:ext cx="3056761" cy="1295076"/>
          </a:xfrm>
          <a:prstGeom prst="rect">
            <a:avLst/>
          </a:prstGeom>
        </p:spPr>
      </p:pic>
      <p:sp>
        <p:nvSpPr>
          <p:cNvPr id="25" name="Object 24"/>
          <p:cNvSpPr/>
          <p:nvPr/>
        </p:nvSpPr>
        <p:spPr>
          <a:xfrm>
            <a:off x="9136953" y="4447063"/>
            <a:ext cx="2199725" cy="269490"/>
          </a:xfrm>
          <a:prstGeom prst="rect">
            <a:avLst/>
          </a:prstGeom>
          <a:noFill/>
        </p:spPr>
        <p:txBody>
          <a:bodyPr wrap="square" rtlCol="0" anchor="t" bIns="0" lIns="0" rIns="0" tIns="0"/>
          <a:lstStyle/>
          <a:p>
            <a:pPr algn="ctr">
              <a:lnSpc>
                <a:spcPts val="2122"/>
              </a:lnSpc>
              <a:buNone/>
            </a:pPr>
            <a:r>
              <a:rPr lang="en-US" sz="1530" spc="31" kern="0" dirty="0" smtClean="0">
                <a:solidFill>
                  <a:srgbClr val="ffffff"/>
                </a:solidFill>
                <a:latin typeface="Lato" pitchFamily="34" charset="0"/>
                <a:ea typeface="Lato" pitchFamily="34" charset="-122"/>
                <a:cs typeface="Lato" pitchFamily="34" charset="-120"/>
              </a:rPr>
              <a:t>Bidding Algorithm</a:t>
            </a:r>
            <a:endParaRPr lang="en-US" dirty="0"/>
          </a:p>
        </p:txBody>
      </p:sp>
      <p:sp>
        <p:nvSpPr>
          <p:cNvPr id="26" name="Object 25"/>
          <p:cNvSpPr/>
          <p:nvPr/>
        </p:nvSpPr>
        <p:spPr>
          <a:xfrm>
            <a:off x="9046488" y="5346474"/>
            <a:ext cx="2513971" cy="779903"/>
          </a:xfrm>
          <a:prstGeom prst="rect">
            <a:avLst/>
          </a:prstGeom>
          <a:noFill/>
        </p:spPr>
        <p:txBody>
          <a:bodyPr wrap="square" rtlCol="0" anchor="t" bIns="0" lIns="0" rIns="0" tIns="0"/>
          <a:lstStyle/>
          <a:p>
            <a:pPr algn="l">
              <a:lnSpc>
                <a:spcPts val="1024"/>
              </a:lnSpc>
              <a:buNone/>
            </a:pPr>
            <a:r>
              <a:rPr lang="en-US" sz="701" spc="14" kern="0" dirty="0" smtClean="0">
                <a:solidFill>
                  <a:srgbClr val="ffffff">
                    <a:alpha val="90000"/>
                  </a:srgbClr>
                </a:solidFill>
                <a:latin typeface="Lato" pitchFamily="34" charset="0"/>
                <a:ea typeface="Lato" pitchFamily="34" charset="-122"/>
                <a:cs typeface="Lato" pitchFamily="34" charset="-120"/>
              </a:rPr>
              <a:t>The confidence calculation combines a base confidence score (0.1), word overlap between the user query and agent description (up to 0.5), and a historical performance factor (up to 0.4). This creates a balanced approach where teams form only when genuinely beneficial, rather than for every requ</a:t>
            </a:r>
            <a:endParaRPr lang="en-US" dirty="0"/>
          </a:p>
        </p:txBody>
      </p:sp>
    </p:spTree>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file>

<file path=ppt/tags/tag10.xml><?xml version="1.0" encoding="utf-8"?>
<p:tagLst xmlns:a="http://schemas.openxmlformats.org/drawingml/2006/main" xmlns:r="http://schemas.openxmlformats.org/officeDocument/2006/relationships" xmlns:p="http://schemas.openxmlformats.org/presentationml/2006/main"/>
</file>

<file path=ppt/tags/tag11.xml><?xml version="1.0" encoding="utf-8"?>
<p:tagLst xmlns:a="http://schemas.openxmlformats.org/drawingml/2006/main" xmlns:r="http://schemas.openxmlformats.org/officeDocument/2006/relationships" xmlns:p="http://schemas.openxmlformats.org/presentationml/2006/main"/>
</file>

<file path=ppt/tags/tag12.xml><?xml version="1.0" encoding="utf-8"?>
<p:tagLst xmlns:a="http://schemas.openxmlformats.org/drawingml/2006/main" xmlns:r="http://schemas.openxmlformats.org/officeDocument/2006/relationships" xmlns:p="http://schemas.openxmlformats.org/presentationml/2006/main"/>
</file>

<file path=ppt/tags/tag13.xml><?xml version="1.0" encoding="utf-8"?>
<p:tagLst xmlns:a="http://schemas.openxmlformats.org/drawingml/2006/main" xmlns:r="http://schemas.openxmlformats.org/officeDocument/2006/relationships" xmlns:p="http://schemas.openxmlformats.org/presentationml/2006/main"/>
</file>

<file path=ppt/tags/tag2.xml><?xml version="1.0" encoding="utf-8"?>
<p:tagLst xmlns:a="http://schemas.openxmlformats.org/drawingml/2006/main" xmlns:r="http://schemas.openxmlformats.org/officeDocument/2006/relationships" xmlns:p="http://schemas.openxmlformats.org/presentationml/2006/main"/>
</file>

<file path=ppt/tags/tag3.xml><?xml version="1.0" encoding="utf-8"?>
<p:tagLst xmlns:a="http://schemas.openxmlformats.org/drawingml/2006/main" xmlns:r="http://schemas.openxmlformats.org/officeDocument/2006/relationships" xmlns:p="http://schemas.openxmlformats.org/presentationml/2006/main"/>
</file>

<file path=ppt/tags/tag4.xml><?xml version="1.0" encoding="utf-8"?>
<p:tagLst xmlns:a="http://schemas.openxmlformats.org/drawingml/2006/main" xmlns:r="http://schemas.openxmlformats.org/officeDocument/2006/relationships" xmlns:p="http://schemas.openxmlformats.org/presentationml/2006/main"/>
</file>

<file path=ppt/tags/tag5.xml><?xml version="1.0" encoding="utf-8"?>
<p:tagLst xmlns:a="http://schemas.openxmlformats.org/drawingml/2006/main" xmlns:r="http://schemas.openxmlformats.org/officeDocument/2006/relationships" xmlns:p="http://schemas.openxmlformats.org/presentationml/2006/main"/>
</file>

<file path=ppt/tags/tag6.xml><?xml version="1.0" encoding="utf-8"?>
<p:tagLst xmlns:a="http://schemas.openxmlformats.org/drawingml/2006/main" xmlns:r="http://schemas.openxmlformats.org/officeDocument/2006/relationships" xmlns:p="http://schemas.openxmlformats.org/presentationml/2006/main"/>
</file>

<file path=ppt/tags/tag7.xml><?xml version="1.0" encoding="utf-8"?>
<p:tagLst xmlns:a="http://schemas.openxmlformats.org/drawingml/2006/main" xmlns:r="http://schemas.openxmlformats.org/officeDocument/2006/relationships" xmlns:p="http://schemas.openxmlformats.org/presentationml/2006/main"/>
</file>

<file path=ppt/tags/tag8.xml><?xml version="1.0" encoding="utf-8"?>
<p:tagLst xmlns:a="http://schemas.openxmlformats.org/drawingml/2006/main" xmlns:r="http://schemas.openxmlformats.org/officeDocument/2006/relationships" xmlns:p="http://schemas.openxmlformats.org/presentationml/2006/main"/>
</file>

<file path=ppt/tags/tag9.xml><?xml version="1.0" encoding="utf-8"?>
<p:tagLst xmlns:a="http://schemas.openxmlformats.org/drawingml/2006/main" xmlns:r="http://schemas.openxmlformats.org/officeDocument/2006/relationships" xmlns:p="http://schemas.openxmlformats.org/presentationml/2006/main"/>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Beautiful.ai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the Moya AI Framework at HackiiIT</dc:title>
  <dc:subject>Enhancing the Moya AI Framework at HackiiIT</dc:subject>
  <dc:creator>narasimha.pai@research.iiit.ac.in</dc:creator>
  <cp:lastModifiedBy>narasimha.pai@research.iiit.ac.in</cp:lastModifiedBy>
  <cp:revision>1</cp:revision>
  <dcterms:created xsi:type="dcterms:W3CDTF">2025-03-16T10:31:43.794Z</dcterms:created>
  <dcterms:modified xsi:type="dcterms:W3CDTF">2025-03-16T10:31:43.794Z</dcterms:modified>
</cp:coreProperties>
</file>