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257" r:id="rId4"/>
    <p:sldId id="258" r:id="rId5"/>
    <p:sldId id="259" r:id="rId6"/>
    <p:sldId id="260" r:id="rId7"/>
    <p:sldId id="261"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napToObjects="1">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11/26/2023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11/26/2023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049D-13FC-4ADF-AF71-D2AE73CB39A2}"/>
              </a:ext>
            </a:extLst>
          </p:cNvPr>
          <p:cNvSpPr>
            <a:spLocks noGrp="1"/>
          </p:cNvSpPr>
          <p:nvPr>
            <p:ph type="ctrTitle"/>
          </p:nvPr>
        </p:nvSpPr>
        <p:spPr>
          <a:xfrm>
            <a:off x="1600200" y="1372136"/>
            <a:ext cx="8991600" cy="1645920"/>
          </a:xfrm>
        </p:spPr>
        <p:txBody>
          <a:bodyPr>
            <a:normAutofit/>
          </a:bodyPr>
          <a:lstStyle/>
          <a:p>
            <a:r>
              <a:rPr lang="en-GB" sz="5400" dirty="0" smtClean="0"/>
              <a:t>aMINO</a:t>
            </a:r>
            <a:r>
              <a:rPr lang="en-GB" sz="5400" dirty="0" smtClean="0"/>
              <a:t> </a:t>
            </a:r>
            <a:r>
              <a:rPr lang="en-GB" sz="5400" dirty="0" smtClean="0"/>
              <a:t>web app</a:t>
            </a:r>
            <a:endParaRPr lang="en-US" sz="5400" dirty="0"/>
          </a:p>
        </p:txBody>
      </p:sp>
    </p:spTree>
    <p:extLst>
      <p:ext uri="{BB962C8B-B14F-4D97-AF65-F5344CB8AC3E}">
        <p14:creationId xmlns:p14="http://schemas.microsoft.com/office/powerpoint/2010/main" val="18224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049D-13FC-4ADF-AF71-D2AE73CB39A2}"/>
              </a:ext>
            </a:extLst>
          </p:cNvPr>
          <p:cNvSpPr>
            <a:spLocks noGrp="1"/>
          </p:cNvSpPr>
          <p:nvPr>
            <p:ph type="ctrTitle"/>
          </p:nvPr>
        </p:nvSpPr>
        <p:spPr>
          <a:xfrm>
            <a:off x="1600200" y="346526"/>
            <a:ext cx="8991600" cy="716156"/>
          </a:xfrm>
        </p:spPr>
        <p:txBody>
          <a:bodyPr>
            <a:normAutofit fontScale="90000"/>
          </a:bodyPr>
          <a:lstStyle/>
          <a:p>
            <a:r>
              <a:rPr lang="en-US" sz="5400" dirty="0"/>
              <a:t>INDEX</a:t>
            </a:r>
          </a:p>
        </p:txBody>
      </p:sp>
      <p:sp>
        <p:nvSpPr>
          <p:cNvPr id="3" name="TextBox 2">
            <a:extLst>
              <a:ext uri="{FF2B5EF4-FFF2-40B4-BE49-F238E27FC236}">
                <a16:creationId xmlns:a16="http://schemas.microsoft.com/office/drawing/2014/main" xmlns="" id="{CAEE41A9-300D-5C20-B89C-5A3A5838CE94}"/>
              </a:ext>
            </a:extLst>
          </p:cNvPr>
          <p:cNvSpPr txBox="1"/>
          <p:nvPr/>
        </p:nvSpPr>
        <p:spPr>
          <a:xfrm>
            <a:off x="1600199" y="1631628"/>
            <a:ext cx="8991599" cy="36009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solidFill>
                  <a:schemeClr val="bg1">
                    <a:lumMod val="95000"/>
                    <a:lumOff val="5000"/>
                  </a:schemeClr>
                </a:solidFill>
                <a:latin typeface="Abadi" panose="020B0604020104020204" pitchFamily="34" charset="0"/>
              </a:rPr>
              <a:t>Introduction</a:t>
            </a:r>
          </a:p>
          <a:p>
            <a:pPr marL="342900" indent="-342900">
              <a:lnSpc>
                <a:spcPct val="150000"/>
              </a:lnSpc>
              <a:buFont typeface="Arial" panose="020B0604020202020204" pitchFamily="34" charset="0"/>
              <a:buChar char="•"/>
            </a:pPr>
            <a:r>
              <a:rPr lang="en-US" sz="2000" dirty="0">
                <a:solidFill>
                  <a:schemeClr val="bg1">
                    <a:lumMod val="95000"/>
                    <a:lumOff val="5000"/>
                  </a:schemeClr>
                </a:solidFill>
                <a:latin typeface="Abadi" panose="020B0604020104020204" pitchFamily="34" charset="0"/>
              </a:rPr>
              <a:t>Key Feature of </a:t>
            </a:r>
            <a:r>
              <a:rPr lang="en-US" sz="2000" dirty="0" smtClean="0">
                <a:solidFill>
                  <a:schemeClr val="bg1">
                    <a:lumMod val="95000"/>
                    <a:lumOff val="5000"/>
                  </a:schemeClr>
                </a:solidFill>
                <a:latin typeface="Abadi" panose="020B0604020104020204" pitchFamily="34" charset="0"/>
              </a:rPr>
              <a:t>an Amino web </a:t>
            </a:r>
            <a:r>
              <a:rPr lang="en-US" sz="2000" dirty="0" smtClean="0">
                <a:solidFill>
                  <a:schemeClr val="bg1">
                    <a:lumMod val="95000"/>
                    <a:lumOff val="5000"/>
                  </a:schemeClr>
                </a:solidFill>
                <a:latin typeface="Abadi" panose="020B0604020104020204" pitchFamily="34" charset="0"/>
              </a:rPr>
              <a:t>app</a:t>
            </a:r>
            <a:endParaRPr lang="en-US" sz="2000" dirty="0">
              <a:solidFill>
                <a:schemeClr val="bg1">
                  <a:lumMod val="95000"/>
                  <a:lumOff val="5000"/>
                </a:schemeClr>
              </a:solidFill>
              <a:latin typeface="Abadi" panose="020B0604020104020204" pitchFamily="34" charset="0"/>
            </a:endParaRPr>
          </a:p>
          <a:p>
            <a:pPr marL="342900" indent="-342900">
              <a:lnSpc>
                <a:spcPct val="150000"/>
              </a:lnSpc>
              <a:buFont typeface="Arial" panose="020B0604020202020204" pitchFamily="34" charset="0"/>
              <a:buChar char="•"/>
            </a:pPr>
            <a:r>
              <a:rPr lang="en-US" sz="2000" dirty="0">
                <a:solidFill>
                  <a:schemeClr val="bg1">
                    <a:lumMod val="95000"/>
                    <a:lumOff val="5000"/>
                  </a:schemeClr>
                </a:solidFill>
                <a:latin typeface="Abadi" panose="020B0604020104020204" pitchFamily="34" charset="0"/>
              </a:rPr>
              <a:t>Technology stack</a:t>
            </a:r>
          </a:p>
          <a:p>
            <a:pPr marL="342900" indent="-342900">
              <a:lnSpc>
                <a:spcPct val="150000"/>
              </a:lnSpc>
              <a:buFont typeface="Arial" panose="020B0604020202020204" pitchFamily="34" charset="0"/>
              <a:buChar char="•"/>
            </a:pPr>
            <a:r>
              <a:rPr lang="en-US" sz="2000" dirty="0">
                <a:solidFill>
                  <a:schemeClr val="bg1">
                    <a:lumMod val="95000"/>
                    <a:lumOff val="5000"/>
                  </a:schemeClr>
                </a:solidFill>
                <a:latin typeface="Abadi" panose="020B0604020104020204" pitchFamily="34" charset="0"/>
              </a:rPr>
              <a:t>User Interface and User Experience</a:t>
            </a:r>
          </a:p>
          <a:p>
            <a:pPr marL="342900" indent="-342900">
              <a:lnSpc>
                <a:spcPct val="150000"/>
              </a:lnSpc>
              <a:buFont typeface="Arial" panose="020B0604020202020204" pitchFamily="34" charset="0"/>
              <a:buChar char="•"/>
            </a:pPr>
            <a:r>
              <a:rPr lang="en-US" sz="2000" dirty="0" smtClean="0">
                <a:solidFill>
                  <a:schemeClr val="bg1">
                    <a:lumMod val="95000"/>
                    <a:lumOff val="5000"/>
                  </a:schemeClr>
                </a:solidFill>
                <a:latin typeface="Abadi" panose="020B0604020104020204" pitchFamily="34" charset="0"/>
              </a:rPr>
              <a:t>Front End </a:t>
            </a:r>
            <a:r>
              <a:rPr lang="en-US" sz="2000" dirty="0" smtClean="0">
                <a:solidFill>
                  <a:schemeClr val="bg1">
                    <a:lumMod val="95000"/>
                    <a:lumOff val="5000"/>
                  </a:schemeClr>
                </a:solidFill>
                <a:latin typeface="Abadi" panose="020B0604020104020204" pitchFamily="34" charset="0"/>
              </a:rPr>
              <a:t>Feature</a:t>
            </a:r>
          </a:p>
          <a:p>
            <a:pPr marL="342900" indent="-342900">
              <a:lnSpc>
                <a:spcPct val="150000"/>
              </a:lnSpc>
              <a:buFont typeface="Arial" panose="020B0604020202020204" pitchFamily="34" charset="0"/>
              <a:buChar char="•"/>
            </a:pPr>
            <a:r>
              <a:rPr lang="en-US" sz="2000" dirty="0" smtClean="0">
                <a:solidFill>
                  <a:schemeClr val="bg1">
                    <a:lumMod val="95000"/>
                    <a:lumOff val="5000"/>
                  </a:schemeClr>
                </a:solidFill>
                <a:latin typeface="Abadi" panose="020B0604020104020204" pitchFamily="34" charset="0"/>
              </a:rPr>
              <a:t>Marketing </a:t>
            </a:r>
            <a:r>
              <a:rPr lang="en-US" sz="2000" dirty="0">
                <a:solidFill>
                  <a:schemeClr val="bg1">
                    <a:lumMod val="95000"/>
                    <a:lumOff val="5000"/>
                  </a:schemeClr>
                </a:solidFill>
                <a:latin typeface="Abadi" panose="020B0604020104020204" pitchFamily="34" charset="0"/>
              </a:rPr>
              <a:t>and Promotion</a:t>
            </a:r>
          </a:p>
          <a:p>
            <a:pPr marL="342900" indent="-342900">
              <a:lnSpc>
                <a:spcPct val="150000"/>
              </a:lnSpc>
              <a:buFont typeface="Arial" panose="020B0604020202020204" pitchFamily="34" charset="0"/>
              <a:buChar char="•"/>
            </a:pPr>
            <a:r>
              <a:rPr lang="en-US" sz="2000" dirty="0">
                <a:solidFill>
                  <a:schemeClr val="bg1">
                    <a:lumMod val="95000"/>
                    <a:lumOff val="5000"/>
                  </a:schemeClr>
                </a:solidFill>
                <a:latin typeface="Abadi" panose="020B0604020104020204" pitchFamily="34" charset="0"/>
              </a:rPr>
              <a:t>Conclusion</a:t>
            </a:r>
          </a:p>
          <a:p>
            <a:endParaRPr lang="en-IN" dirty="0"/>
          </a:p>
        </p:txBody>
      </p:sp>
    </p:spTree>
    <p:extLst>
      <p:ext uri="{BB962C8B-B14F-4D97-AF65-F5344CB8AC3E}">
        <p14:creationId xmlns:p14="http://schemas.microsoft.com/office/powerpoint/2010/main" val="409520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049D-13FC-4ADF-AF71-D2AE73CB39A2}"/>
              </a:ext>
            </a:extLst>
          </p:cNvPr>
          <p:cNvSpPr>
            <a:spLocks noGrp="1"/>
          </p:cNvSpPr>
          <p:nvPr>
            <p:ph type="ctrTitle"/>
          </p:nvPr>
        </p:nvSpPr>
        <p:spPr>
          <a:xfrm>
            <a:off x="573064" y="633100"/>
            <a:ext cx="10825619" cy="1358538"/>
          </a:xfrm>
        </p:spPr>
        <p:txBody>
          <a:bodyPr>
            <a:normAutofit/>
          </a:bodyPr>
          <a:lstStyle/>
          <a:p>
            <a:r>
              <a:rPr lang="en-US" sz="4800" dirty="0"/>
              <a:t>Introduction</a:t>
            </a:r>
          </a:p>
        </p:txBody>
      </p:sp>
      <p:sp>
        <p:nvSpPr>
          <p:cNvPr id="4" name="Rectangle 3">
            <a:extLst>
              <a:ext uri="{FF2B5EF4-FFF2-40B4-BE49-F238E27FC236}">
                <a16:creationId xmlns:a16="http://schemas.microsoft.com/office/drawing/2014/main" xmlns="" id="{485CAE51-3643-43B0-8D51-AB5BC467D346}"/>
              </a:ext>
            </a:extLst>
          </p:cNvPr>
          <p:cNvSpPr/>
          <p:nvPr/>
        </p:nvSpPr>
        <p:spPr>
          <a:xfrm>
            <a:off x="573063" y="2367074"/>
            <a:ext cx="10825619" cy="3416320"/>
          </a:xfrm>
          <a:prstGeom prst="rect">
            <a:avLst/>
          </a:prstGeom>
        </p:spPr>
        <p:txBody>
          <a:bodyPr wrap="square">
            <a:spAutoFit/>
          </a:bodyPr>
          <a:lstStyle/>
          <a:p>
            <a:pPr algn="just"/>
            <a:r>
              <a:rPr lang="en-GB" dirty="0">
                <a:solidFill>
                  <a:schemeClr val="bg1"/>
                </a:solidFill>
              </a:rPr>
              <a:t>Front-end development, also known as client-side development, focuses on creating and implementing the visual and interactive elements of a website or application that users interact with directly. This includes designing and building the user interface, enhancing user experience, and ensuring compatibility across different devices and browsers</a:t>
            </a:r>
            <a:r>
              <a:rPr lang="en-GB" dirty="0" smtClean="0">
                <a:solidFill>
                  <a:schemeClr val="bg1"/>
                </a:solidFill>
              </a:rPr>
              <a:t>.</a:t>
            </a:r>
          </a:p>
          <a:p>
            <a:pPr algn="just"/>
            <a:endParaRPr lang="en-GB" b="0" i="0" dirty="0">
              <a:solidFill>
                <a:schemeClr val="bg1"/>
              </a:solidFill>
              <a:effectLst/>
              <a:latin typeface="Abadi" panose="020B0604020104020204" pitchFamily="34" charset="0"/>
              <a:cs typeface="Times New Roman" panose="02020603050405020304" pitchFamily="18" charset="0"/>
            </a:endParaRPr>
          </a:p>
          <a:p>
            <a:pPr algn="just"/>
            <a:r>
              <a:rPr lang="en-GB" dirty="0">
                <a:solidFill>
                  <a:schemeClr val="bg1"/>
                </a:solidFill>
                <a:latin typeface="Abadi" panose="020B0604020104020204" pitchFamily="34" charset="0"/>
                <a:cs typeface="Times New Roman" panose="02020603050405020304" pitchFamily="18" charset="0"/>
              </a:rPr>
              <a:t>Front-end development is a crucial aspect of web and application development, responsible for creating the user interface and user experience that we all interact with daily</a:t>
            </a:r>
            <a:r>
              <a:rPr lang="en-GB" dirty="0" smtClean="0">
                <a:solidFill>
                  <a:schemeClr val="bg1"/>
                </a:solidFill>
                <a:latin typeface="Abadi" panose="020B0604020104020204" pitchFamily="34" charset="0"/>
                <a:cs typeface="Times New Roman" panose="02020603050405020304" pitchFamily="18" charset="0"/>
              </a:rPr>
              <a:t>.</a:t>
            </a:r>
          </a:p>
          <a:p>
            <a:pPr algn="just"/>
            <a:endParaRPr lang="en-GB" dirty="0">
              <a:solidFill>
                <a:schemeClr val="bg1"/>
              </a:solidFill>
              <a:latin typeface="Abadi" panose="020B0604020104020204" pitchFamily="34" charset="0"/>
              <a:cs typeface="Times New Roman" panose="02020603050405020304" pitchFamily="18" charset="0"/>
            </a:endParaRPr>
          </a:p>
          <a:p>
            <a:pPr algn="just"/>
            <a:r>
              <a:rPr lang="en-GB" dirty="0">
                <a:solidFill>
                  <a:schemeClr val="bg1"/>
                </a:solidFill>
                <a:latin typeface="Abadi" panose="020B0604020104020204" pitchFamily="34" charset="0"/>
                <a:cs typeface="Times New Roman" panose="02020603050405020304" pitchFamily="18" charset="0"/>
              </a:rPr>
              <a:t>Responsive web design is a crucial aspect of modern front-end development. It ensures that websites and applications adapt seamlessly to various devices and screen sizes, such as desktops, laptops, tablets, and smartphones.</a:t>
            </a:r>
            <a:endParaRPr lang="en-GB" dirty="0" smtClean="0">
              <a:solidFill>
                <a:schemeClr val="bg1"/>
              </a:solidFill>
              <a:latin typeface="Abadi" panose="020B0604020104020204" pitchFamily="34" charset="0"/>
              <a:cs typeface="Times New Roman" panose="02020603050405020304" pitchFamily="18" charset="0"/>
            </a:endParaRPr>
          </a:p>
          <a:p>
            <a:pPr algn="just"/>
            <a:endParaRPr lang="en-US" b="0" i="0" dirty="0">
              <a:solidFill>
                <a:schemeClr val="bg1"/>
              </a:solidFill>
              <a:effectLst/>
              <a:latin typeface="Abadi" panose="020B0604020104020204" pitchFamily="34" charset="0"/>
              <a:cs typeface="Times New Roman" panose="02020603050405020304" pitchFamily="18" charset="0"/>
            </a:endParaRPr>
          </a:p>
        </p:txBody>
      </p:sp>
    </p:spTree>
    <p:extLst>
      <p:ext uri="{BB962C8B-B14F-4D97-AF65-F5344CB8AC3E}">
        <p14:creationId xmlns:p14="http://schemas.microsoft.com/office/powerpoint/2010/main" val="300969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049D-13FC-4ADF-AF71-D2AE73CB39A2}"/>
              </a:ext>
            </a:extLst>
          </p:cNvPr>
          <p:cNvSpPr>
            <a:spLocks noGrp="1"/>
          </p:cNvSpPr>
          <p:nvPr>
            <p:ph type="ctrTitle"/>
          </p:nvPr>
        </p:nvSpPr>
        <p:spPr>
          <a:xfrm>
            <a:off x="573064" y="633100"/>
            <a:ext cx="10825619" cy="1358538"/>
          </a:xfrm>
        </p:spPr>
        <p:txBody>
          <a:bodyPr>
            <a:normAutofit/>
          </a:bodyPr>
          <a:lstStyle/>
          <a:p>
            <a:r>
              <a:rPr lang="en-US" dirty="0"/>
              <a:t>KEY FEATURES OF </a:t>
            </a:r>
            <a:r>
              <a:rPr lang="en-US" dirty="0" smtClean="0"/>
              <a:t>an </a:t>
            </a:r>
            <a:r>
              <a:rPr lang="en-US" dirty="0" err="1" smtClean="0"/>
              <a:t>jonitama</a:t>
            </a:r>
            <a:r>
              <a:rPr lang="en-US" dirty="0" smtClean="0"/>
              <a:t> web app	</a:t>
            </a:r>
            <a:endParaRPr lang="en-US" dirty="0"/>
          </a:p>
        </p:txBody>
      </p:sp>
      <p:sp>
        <p:nvSpPr>
          <p:cNvPr id="4" name="Rectangle 3">
            <a:extLst>
              <a:ext uri="{FF2B5EF4-FFF2-40B4-BE49-F238E27FC236}">
                <a16:creationId xmlns:a16="http://schemas.microsoft.com/office/drawing/2014/main" xmlns="" id="{485CAE51-3643-43B0-8D51-AB5BC467D346}"/>
              </a:ext>
            </a:extLst>
          </p:cNvPr>
          <p:cNvSpPr/>
          <p:nvPr/>
        </p:nvSpPr>
        <p:spPr>
          <a:xfrm>
            <a:off x="573063" y="2302117"/>
            <a:ext cx="10825619" cy="4524315"/>
          </a:xfrm>
          <a:prstGeom prst="rect">
            <a:avLst/>
          </a:prstGeom>
        </p:spPr>
        <p:txBody>
          <a:bodyPr wrap="square">
            <a:spAutoFit/>
          </a:bodyPr>
          <a:lstStyle/>
          <a:p>
            <a:pPr algn="just"/>
            <a:r>
              <a:rPr lang="en-US" dirty="0" smtClean="0">
                <a:solidFill>
                  <a:schemeClr val="bg1">
                    <a:lumMod val="85000"/>
                    <a:lumOff val="15000"/>
                  </a:schemeClr>
                </a:solidFill>
                <a:latin typeface="Abadi" panose="020B0604020104020204" pitchFamily="34" charset="0"/>
              </a:rPr>
              <a:t>An </a:t>
            </a:r>
            <a:r>
              <a:rPr lang="en-US" dirty="0" err="1" smtClean="0">
                <a:solidFill>
                  <a:schemeClr val="bg1">
                    <a:lumMod val="85000"/>
                    <a:lumOff val="15000"/>
                  </a:schemeClr>
                </a:solidFill>
                <a:latin typeface="Abadi" panose="020B0604020104020204" pitchFamily="34" charset="0"/>
              </a:rPr>
              <a:t>jonitama</a:t>
            </a:r>
            <a:r>
              <a:rPr lang="en-US" dirty="0" smtClean="0">
                <a:solidFill>
                  <a:schemeClr val="bg1">
                    <a:lumMod val="85000"/>
                    <a:lumOff val="15000"/>
                  </a:schemeClr>
                </a:solidFill>
                <a:latin typeface="Abadi" panose="020B0604020104020204" pitchFamily="34" charset="0"/>
              </a:rPr>
              <a:t> web app </a:t>
            </a:r>
            <a:r>
              <a:rPr lang="en-US" dirty="0">
                <a:solidFill>
                  <a:schemeClr val="bg1">
                    <a:lumMod val="85000"/>
                    <a:lumOff val="15000"/>
                  </a:schemeClr>
                </a:solidFill>
                <a:latin typeface="Abadi" panose="020B0604020104020204" pitchFamily="34" charset="0"/>
              </a:rPr>
              <a:t>replicates the core features and functionality of </a:t>
            </a:r>
            <a:r>
              <a:rPr lang="en-US" dirty="0" smtClean="0">
                <a:solidFill>
                  <a:schemeClr val="bg1">
                    <a:lumMod val="85000"/>
                    <a:lumOff val="15000"/>
                  </a:schemeClr>
                </a:solidFill>
                <a:latin typeface="Abadi" panose="020B0604020104020204" pitchFamily="34" charset="0"/>
              </a:rPr>
              <a:t>a frontend web application, </a:t>
            </a:r>
            <a:r>
              <a:rPr lang="en-US" dirty="0">
                <a:solidFill>
                  <a:schemeClr val="bg1">
                    <a:lumMod val="85000"/>
                    <a:lumOff val="15000"/>
                  </a:schemeClr>
                </a:solidFill>
                <a:latin typeface="Abadi" panose="020B0604020104020204" pitchFamily="34" charset="0"/>
              </a:rPr>
              <a:t>which includes the following:</a:t>
            </a:r>
          </a:p>
          <a:p>
            <a:pPr algn="just"/>
            <a:endParaRPr lang="en-US" dirty="0">
              <a:solidFill>
                <a:schemeClr val="bg1">
                  <a:lumMod val="85000"/>
                  <a:lumOff val="15000"/>
                </a:schemeClr>
              </a:solidFill>
              <a:latin typeface="Abadi" panose="020B0604020104020204" pitchFamily="34" charset="0"/>
            </a:endParaRPr>
          </a:p>
          <a:p>
            <a:pPr algn="just"/>
            <a:r>
              <a:rPr lang="en-GB" b="1" dirty="0">
                <a:solidFill>
                  <a:schemeClr val="bg1">
                    <a:lumMod val="85000"/>
                    <a:lumOff val="15000"/>
                  </a:schemeClr>
                </a:solidFill>
                <a:latin typeface="Abadi" panose="020B0604020104020204" pitchFamily="34" charset="0"/>
              </a:rPr>
              <a:t>Compatibility</a:t>
            </a:r>
            <a:r>
              <a:rPr lang="en-GB" dirty="0">
                <a:solidFill>
                  <a:schemeClr val="bg1">
                    <a:lumMod val="85000"/>
                    <a:lumOff val="15000"/>
                  </a:schemeClr>
                </a:solidFill>
                <a:latin typeface="Abadi" panose="020B0604020104020204" pitchFamily="34" charset="0"/>
              </a:rPr>
              <a:t>: Ensuring cross-browser and cross-device compatibility ensures that the application reaches a wider audience</a:t>
            </a:r>
            <a:r>
              <a:rPr lang="en-GB" dirty="0" smtClean="0">
                <a:solidFill>
                  <a:schemeClr val="bg1">
                    <a:lumMod val="85000"/>
                    <a:lumOff val="15000"/>
                  </a:schemeClr>
                </a:solidFill>
                <a:latin typeface="Abadi" panose="020B0604020104020204" pitchFamily="34" charset="0"/>
              </a:rPr>
              <a:t>.</a:t>
            </a:r>
          </a:p>
          <a:p>
            <a:pPr algn="just"/>
            <a:endParaRPr lang="en-GB" dirty="0" smtClean="0">
              <a:solidFill>
                <a:schemeClr val="bg1">
                  <a:lumMod val="85000"/>
                  <a:lumOff val="15000"/>
                </a:schemeClr>
              </a:solidFill>
              <a:latin typeface="Abadi" panose="020B0604020104020204" pitchFamily="34" charset="0"/>
            </a:endParaRPr>
          </a:p>
          <a:p>
            <a:pPr algn="just"/>
            <a:r>
              <a:rPr lang="en-GB" b="1" dirty="0">
                <a:solidFill>
                  <a:schemeClr val="bg1">
                    <a:lumMod val="85000"/>
                    <a:lumOff val="15000"/>
                  </a:schemeClr>
                </a:solidFill>
                <a:latin typeface="Abadi" panose="020B0604020104020204" pitchFamily="34" charset="0"/>
              </a:rPr>
              <a:t>Branding and Identity</a:t>
            </a:r>
            <a:r>
              <a:rPr lang="en-GB" dirty="0">
                <a:solidFill>
                  <a:schemeClr val="bg1">
                    <a:lumMod val="85000"/>
                    <a:lumOff val="15000"/>
                  </a:schemeClr>
                </a:solidFill>
                <a:latin typeface="Abadi" panose="020B0604020104020204" pitchFamily="34" charset="0"/>
              </a:rPr>
              <a:t>: Front-End Development helps reinforce the brand identity and creates a distinct visual style for the website or </a:t>
            </a:r>
            <a:r>
              <a:rPr lang="en-GB" dirty="0" smtClean="0">
                <a:solidFill>
                  <a:schemeClr val="bg1">
                    <a:lumMod val="85000"/>
                    <a:lumOff val="15000"/>
                  </a:schemeClr>
                </a:solidFill>
                <a:latin typeface="Abadi" panose="020B0604020104020204" pitchFamily="34" charset="0"/>
              </a:rPr>
              <a:t>application.</a:t>
            </a:r>
          </a:p>
          <a:p>
            <a:pPr algn="just"/>
            <a:endParaRPr lang="en-US" dirty="0">
              <a:solidFill>
                <a:schemeClr val="bg1">
                  <a:lumMod val="85000"/>
                  <a:lumOff val="15000"/>
                </a:schemeClr>
              </a:solidFill>
              <a:latin typeface="Abadi" panose="020B0604020104020204" pitchFamily="34" charset="0"/>
            </a:endParaRPr>
          </a:p>
          <a:p>
            <a:pPr algn="just"/>
            <a:r>
              <a:rPr lang="en-GB" b="1" dirty="0" smtClean="0">
                <a:solidFill>
                  <a:schemeClr val="bg1">
                    <a:lumMod val="85000"/>
                    <a:lumOff val="15000"/>
                  </a:schemeClr>
                </a:solidFill>
                <a:latin typeface="Abadi" panose="020B0604020104020204" pitchFamily="34" charset="0"/>
              </a:rPr>
              <a:t>Data Display</a:t>
            </a:r>
            <a:r>
              <a:rPr lang="en-GB" dirty="0" smtClean="0">
                <a:solidFill>
                  <a:schemeClr val="bg1">
                    <a:lumMod val="85000"/>
                    <a:lumOff val="15000"/>
                  </a:schemeClr>
                </a:solidFill>
                <a:latin typeface="Abadi" panose="020B0604020104020204" pitchFamily="34" charset="0"/>
              </a:rPr>
              <a:t>: Front-end applications present data retrieved from the server in a visually understandable and organized manner. This may include tables, charts, graphs, lists, and other data visualization techniques.</a:t>
            </a:r>
          </a:p>
          <a:p>
            <a:pPr algn="just"/>
            <a:endParaRPr lang="en-GB" b="1" dirty="0" smtClean="0">
              <a:solidFill>
                <a:schemeClr val="bg1">
                  <a:lumMod val="85000"/>
                  <a:lumOff val="15000"/>
                </a:schemeClr>
              </a:solidFill>
              <a:latin typeface="Abadi" panose="020B0604020104020204" pitchFamily="34" charset="0"/>
            </a:endParaRPr>
          </a:p>
          <a:p>
            <a:pPr algn="just"/>
            <a:r>
              <a:rPr lang="en-GB" b="1" dirty="0" smtClean="0">
                <a:solidFill>
                  <a:schemeClr val="bg1">
                    <a:lumMod val="85000"/>
                    <a:lumOff val="15000"/>
                  </a:schemeClr>
                </a:solidFill>
                <a:latin typeface="Abadi" panose="020B0604020104020204" pitchFamily="34" charset="0"/>
              </a:rPr>
              <a:t>Client-Side </a:t>
            </a:r>
            <a:r>
              <a:rPr lang="en-GB" b="1" dirty="0">
                <a:solidFill>
                  <a:schemeClr val="bg1">
                    <a:lumMod val="85000"/>
                    <a:lumOff val="15000"/>
                  </a:schemeClr>
                </a:solidFill>
                <a:latin typeface="Abadi" panose="020B0604020104020204" pitchFamily="34" charset="0"/>
              </a:rPr>
              <a:t>Scripting</a:t>
            </a:r>
            <a:r>
              <a:rPr lang="en-GB" dirty="0">
                <a:solidFill>
                  <a:schemeClr val="bg1">
                    <a:lumMod val="85000"/>
                    <a:lumOff val="15000"/>
                  </a:schemeClr>
                </a:solidFill>
                <a:latin typeface="Abadi" panose="020B0604020104020204" pitchFamily="34" charset="0"/>
              </a:rPr>
              <a:t>: Using JavaScript, front-end developers create client-side scripts that execute in the user's browser, enabling dynamic and real-time interactions without the need to reload the entire page.</a:t>
            </a:r>
          </a:p>
          <a:p>
            <a:pPr algn="just"/>
            <a:endParaRPr lang="en-US" dirty="0">
              <a:solidFill>
                <a:schemeClr val="bg1">
                  <a:lumMod val="85000"/>
                  <a:lumOff val="15000"/>
                </a:schemeClr>
              </a:solidFill>
              <a:latin typeface="Abadi" panose="020B0604020104020204" pitchFamily="34" charset="0"/>
            </a:endParaRPr>
          </a:p>
        </p:txBody>
      </p:sp>
    </p:spTree>
    <p:extLst>
      <p:ext uri="{BB962C8B-B14F-4D97-AF65-F5344CB8AC3E}">
        <p14:creationId xmlns:p14="http://schemas.microsoft.com/office/powerpoint/2010/main" val="335364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049D-13FC-4ADF-AF71-D2AE73CB39A2}"/>
              </a:ext>
            </a:extLst>
          </p:cNvPr>
          <p:cNvSpPr>
            <a:spLocks noGrp="1"/>
          </p:cNvSpPr>
          <p:nvPr>
            <p:ph type="ctrTitle"/>
          </p:nvPr>
        </p:nvSpPr>
        <p:spPr>
          <a:xfrm>
            <a:off x="573062" y="410678"/>
            <a:ext cx="10825619" cy="1358538"/>
          </a:xfrm>
        </p:spPr>
        <p:txBody>
          <a:bodyPr>
            <a:normAutofit/>
          </a:bodyPr>
          <a:lstStyle/>
          <a:p>
            <a:r>
              <a:rPr lang="en-US" dirty="0"/>
              <a:t>Technology stack</a:t>
            </a:r>
          </a:p>
        </p:txBody>
      </p:sp>
      <p:sp>
        <p:nvSpPr>
          <p:cNvPr id="4" name="Rectangle 3">
            <a:extLst>
              <a:ext uri="{FF2B5EF4-FFF2-40B4-BE49-F238E27FC236}">
                <a16:creationId xmlns:a16="http://schemas.microsoft.com/office/drawing/2014/main" xmlns="" id="{485CAE51-3643-43B0-8D51-AB5BC467D346}"/>
              </a:ext>
            </a:extLst>
          </p:cNvPr>
          <p:cNvSpPr/>
          <p:nvPr/>
        </p:nvSpPr>
        <p:spPr>
          <a:xfrm>
            <a:off x="573063" y="2056686"/>
            <a:ext cx="10825619" cy="4247317"/>
          </a:xfrm>
          <a:prstGeom prst="rect">
            <a:avLst/>
          </a:prstGeom>
        </p:spPr>
        <p:txBody>
          <a:bodyPr wrap="square">
            <a:spAutoFit/>
          </a:bodyPr>
          <a:lstStyle/>
          <a:p>
            <a:pPr algn="just"/>
            <a:r>
              <a:rPr lang="en-US" b="1" dirty="0">
                <a:solidFill>
                  <a:schemeClr val="bg1">
                    <a:lumMod val="85000"/>
                    <a:lumOff val="15000"/>
                  </a:schemeClr>
                </a:solidFill>
                <a:latin typeface="Abadi" panose="020B0604020104020204" pitchFamily="34" charset="0"/>
              </a:rPr>
              <a:t>Programming </a:t>
            </a:r>
            <a:r>
              <a:rPr lang="en-US" b="1" dirty="0" smtClean="0">
                <a:solidFill>
                  <a:schemeClr val="bg1">
                    <a:lumMod val="85000"/>
                    <a:lumOff val="15000"/>
                  </a:schemeClr>
                </a:solidFill>
                <a:latin typeface="Abadi" panose="020B0604020104020204" pitchFamily="34" charset="0"/>
              </a:rPr>
              <a:t>languages:</a:t>
            </a:r>
            <a:r>
              <a:rPr lang="en-GB" dirty="0">
                <a:solidFill>
                  <a:schemeClr val="bg1">
                    <a:lumMod val="85000"/>
                    <a:lumOff val="15000"/>
                  </a:schemeClr>
                </a:solidFill>
                <a:latin typeface="Abadi" panose="020B0604020104020204" pitchFamily="34" charset="0"/>
              </a:rPr>
              <a:t>HTML, CSS, and JavaScript are the foundational technologies used in front-end web applications. Each of these languages plays a distinct role in creating the user interface and interactivity of the application</a:t>
            </a:r>
            <a:r>
              <a:rPr lang="en-GB" dirty="0" smtClean="0">
                <a:solidFill>
                  <a:schemeClr val="bg1">
                    <a:lumMod val="85000"/>
                    <a:lumOff val="15000"/>
                  </a:schemeClr>
                </a:solidFill>
                <a:latin typeface="Abadi" panose="020B0604020104020204" pitchFamily="34" charset="0"/>
              </a:rPr>
              <a:t>.</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Web development </a:t>
            </a:r>
            <a:r>
              <a:rPr lang="en-US" b="1" dirty="0" smtClean="0">
                <a:solidFill>
                  <a:schemeClr val="bg1">
                    <a:lumMod val="85000"/>
                    <a:lumOff val="15000"/>
                  </a:schemeClr>
                </a:solidFill>
                <a:latin typeface="Abadi" panose="020B0604020104020204" pitchFamily="34" charset="0"/>
              </a:rPr>
              <a:t>frameworks:</a:t>
            </a:r>
            <a:r>
              <a:rPr lang="en-GB" b="1" dirty="0">
                <a:solidFill>
                  <a:schemeClr val="bg1">
                    <a:lumMod val="85000"/>
                    <a:lumOff val="15000"/>
                  </a:schemeClr>
                </a:solidFill>
                <a:latin typeface="Abadi" panose="020B0604020104020204" pitchFamily="34" charset="0"/>
              </a:rPr>
              <a:t> </a:t>
            </a:r>
            <a:r>
              <a:rPr lang="en-GB" dirty="0" smtClean="0">
                <a:solidFill>
                  <a:schemeClr val="bg1">
                    <a:lumMod val="85000"/>
                    <a:lumOff val="15000"/>
                  </a:schemeClr>
                </a:solidFill>
                <a:latin typeface="Abadi" panose="020B0604020104020204" pitchFamily="34" charset="0"/>
              </a:rPr>
              <a:t>Angular, A </a:t>
            </a:r>
            <a:r>
              <a:rPr lang="en-GB" dirty="0">
                <a:solidFill>
                  <a:schemeClr val="bg1">
                    <a:lumMod val="85000"/>
                    <a:lumOff val="15000"/>
                  </a:schemeClr>
                </a:solidFill>
                <a:latin typeface="Abadi" panose="020B0604020104020204" pitchFamily="34" charset="0"/>
              </a:rPr>
              <a:t>full-fledged front-end framework by Google, Angular provides a comprehensive set of tools for building complex single-page applications (SPAs) and progressive web apps.</a:t>
            </a:r>
            <a:endParaRPr lang="en-US" dirty="0">
              <a:solidFill>
                <a:schemeClr val="bg1">
                  <a:lumMod val="85000"/>
                  <a:lumOff val="15000"/>
                </a:schemeClr>
              </a:solidFill>
              <a:latin typeface="Abadi" panose="020B0604020104020204" pitchFamily="34" charset="0"/>
            </a:endParaRP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Front-end technologies: </a:t>
            </a:r>
            <a:r>
              <a:rPr lang="en-US" dirty="0">
                <a:solidFill>
                  <a:schemeClr val="bg1">
                    <a:lumMod val="85000"/>
                    <a:lumOff val="15000"/>
                  </a:schemeClr>
                </a:solidFill>
                <a:latin typeface="Abadi" panose="020B0604020104020204" pitchFamily="34" charset="0"/>
              </a:rPr>
              <a:t>Front-end technologies such as HTML, CSS, and JavaScript are used to develop the user interface and user experience of </a:t>
            </a:r>
            <a:r>
              <a:rPr lang="en-US" dirty="0" smtClean="0">
                <a:solidFill>
                  <a:schemeClr val="bg1">
                    <a:lumMod val="85000"/>
                    <a:lumOff val="15000"/>
                  </a:schemeClr>
                </a:solidFill>
                <a:latin typeface="Abadi" panose="020B0604020104020204" pitchFamily="34" charset="0"/>
              </a:rPr>
              <a:t>the </a:t>
            </a:r>
            <a:r>
              <a:rPr lang="en-US" dirty="0" err="1" smtClean="0">
                <a:solidFill>
                  <a:schemeClr val="bg1">
                    <a:lumMod val="85000"/>
                    <a:lumOff val="15000"/>
                  </a:schemeClr>
                </a:solidFill>
                <a:latin typeface="Abadi" panose="020B0604020104020204" pitchFamily="34" charset="0"/>
              </a:rPr>
              <a:t>Jonitama</a:t>
            </a:r>
            <a:r>
              <a:rPr lang="en-US" dirty="0" smtClean="0">
                <a:solidFill>
                  <a:schemeClr val="bg1">
                    <a:lumMod val="85000"/>
                    <a:lumOff val="15000"/>
                  </a:schemeClr>
                </a:solidFill>
                <a:latin typeface="Abadi" panose="020B0604020104020204" pitchFamily="34" charset="0"/>
              </a:rPr>
              <a:t> web app. </a:t>
            </a:r>
            <a:r>
              <a:rPr lang="en-US" dirty="0">
                <a:solidFill>
                  <a:schemeClr val="bg1">
                    <a:lumMod val="85000"/>
                    <a:lumOff val="15000"/>
                  </a:schemeClr>
                </a:solidFill>
                <a:latin typeface="Abadi" panose="020B0604020104020204" pitchFamily="34" charset="0"/>
              </a:rPr>
              <a:t>Popular front-end frameworks include React, Angular, and Vue.js.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Database: </a:t>
            </a:r>
            <a:r>
              <a:rPr lang="en-US" dirty="0">
                <a:solidFill>
                  <a:schemeClr val="bg1">
                    <a:lumMod val="85000"/>
                    <a:lumOff val="15000"/>
                  </a:schemeClr>
                </a:solidFill>
                <a:latin typeface="Abadi" panose="020B0604020104020204" pitchFamily="34" charset="0"/>
              </a:rPr>
              <a:t>A robust and scalable database is </a:t>
            </a:r>
            <a:r>
              <a:rPr lang="en-US" dirty="0" smtClean="0">
                <a:solidFill>
                  <a:schemeClr val="bg1">
                    <a:lumMod val="85000"/>
                    <a:lumOff val="15000"/>
                  </a:schemeClr>
                </a:solidFill>
                <a:latin typeface="Abadi" panose="020B0604020104020204" pitchFamily="34" charset="0"/>
              </a:rPr>
              <a:t>what we </a:t>
            </a:r>
            <a:r>
              <a:rPr lang="en-US" dirty="0">
                <a:solidFill>
                  <a:schemeClr val="bg1">
                    <a:lumMod val="85000"/>
                    <a:lumOff val="15000"/>
                  </a:schemeClr>
                </a:solidFill>
                <a:latin typeface="Abadi" panose="020B0604020104020204" pitchFamily="34" charset="0"/>
              </a:rPr>
              <a:t>can</a:t>
            </a:r>
            <a:r>
              <a:rPr lang="en-US" dirty="0" smtClean="0">
                <a:solidFill>
                  <a:schemeClr val="bg1">
                    <a:lumMod val="85000"/>
                    <a:lumOff val="15000"/>
                  </a:schemeClr>
                </a:solidFill>
                <a:latin typeface="Abadi" panose="020B0604020104020204" pitchFamily="34" charset="0"/>
              </a:rPr>
              <a:t> connect to the single-page application with the help of backend tools like (</a:t>
            </a:r>
            <a:r>
              <a:rPr lang="en-US" dirty="0" err="1" smtClean="0">
                <a:solidFill>
                  <a:schemeClr val="bg1">
                    <a:lumMod val="85000"/>
                    <a:lumOff val="15000"/>
                  </a:schemeClr>
                </a:solidFill>
                <a:latin typeface="Abadi" panose="020B0604020104020204" pitchFamily="34" charset="0"/>
              </a:rPr>
              <a:t>i.e</a:t>
            </a:r>
            <a:r>
              <a:rPr lang="en-US" dirty="0" smtClean="0">
                <a:solidFill>
                  <a:schemeClr val="bg1">
                    <a:lumMod val="85000"/>
                    <a:lumOff val="15000"/>
                  </a:schemeClr>
                </a:solidFill>
                <a:latin typeface="Abadi" panose="020B0604020104020204" pitchFamily="34" charset="0"/>
              </a:rPr>
              <a:t>:- </a:t>
            </a:r>
            <a:r>
              <a:rPr lang="en-US" dirty="0" err="1" smtClean="0">
                <a:solidFill>
                  <a:schemeClr val="bg1">
                    <a:lumMod val="85000"/>
                    <a:lumOff val="15000"/>
                  </a:schemeClr>
                </a:solidFill>
                <a:latin typeface="Abadi" panose="020B0604020104020204" pitchFamily="34" charset="0"/>
              </a:rPr>
              <a:t>NodeJs</a:t>
            </a:r>
            <a:r>
              <a:rPr lang="en-US" dirty="0" smtClean="0">
                <a:solidFill>
                  <a:schemeClr val="bg1">
                    <a:lumMod val="85000"/>
                    <a:lumOff val="15000"/>
                  </a:schemeClr>
                </a:solidFill>
                <a:latin typeface="Abadi" panose="020B0604020104020204" pitchFamily="34" charset="0"/>
              </a:rPr>
              <a:t> and </a:t>
            </a:r>
            <a:r>
              <a:rPr lang="en-US" dirty="0" err="1" smtClean="0">
                <a:solidFill>
                  <a:schemeClr val="bg1">
                    <a:lumMod val="85000"/>
                    <a:lumOff val="15000"/>
                  </a:schemeClr>
                </a:solidFill>
                <a:latin typeface="Abadi" panose="020B0604020104020204" pitchFamily="34" charset="0"/>
              </a:rPr>
              <a:t>ExpressJs</a:t>
            </a:r>
            <a:r>
              <a:rPr lang="en-US" dirty="0" smtClean="0">
                <a:solidFill>
                  <a:schemeClr val="bg1">
                    <a:lumMod val="85000"/>
                    <a:lumOff val="15000"/>
                  </a:schemeClr>
                </a:solidFill>
                <a:latin typeface="Abadi" panose="020B0604020104020204" pitchFamily="34" charset="0"/>
              </a:rPr>
              <a:t>) to store data coming from the user.</a:t>
            </a:r>
            <a:endParaRPr lang="en-US" dirty="0">
              <a:solidFill>
                <a:schemeClr val="bg1">
                  <a:lumMod val="85000"/>
                  <a:lumOff val="15000"/>
                </a:schemeClr>
              </a:solidFill>
              <a:latin typeface="Abadi" panose="020B0604020104020204" pitchFamily="34" charset="0"/>
            </a:endParaRPr>
          </a:p>
          <a:p>
            <a:pPr algn="just"/>
            <a:endParaRPr lang="en-US" dirty="0">
              <a:solidFill>
                <a:schemeClr val="bg1">
                  <a:lumMod val="85000"/>
                  <a:lumOff val="15000"/>
                </a:schemeClr>
              </a:solidFill>
              <a:latin typeface="Abadi" panose="020B0604020104020204" pitchFamily="34" charset="0"/>
            </a:endParaRPr>
          </a:p>
        </p:txBody>
      </p:sp>
    </p:spTree>
    <p:extLst>
      <p:ext uri="{BB962C8B-B14F-4D97-AF65-F5344CB8AC3E}">
        <p14:creationId xmlns:p14="http://schemas.microsoft.com/office/powerpoint/2010/main" val="321967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049D-13FC-4ADF-AF71-D2AE73CB39A2}"/>
              </a:ext>
            </a:extLst>
          </p:cNvPr>
          <p:cNvSpPr>
            <a:spLocks noGrp="1"/>
          </p:cNvSpPr>
          <p:nvPr>
            <p:ph type="ctrTitle"/>
          </p:nvPr>
        </p:nvSpPr>
        <p:spPr>
          <a:xfrm>
            <a:off x="573062" y="427360"/>
            <a:ext cx="10825619" cy="1358538"/>
          </a:xfrm>
        </p:spPr>
        <p:txBody>
          <a:bodyPr>
            <a:normAutofit/>
          </a:bodyPr>
          <a:lstStyle/>
          <a:p>
            <a:r>
              <a:rPr lang="en-US" dirty="0"/>
              <a:t>User interface and user </a:t>
            </a:r>
            <a:r>
              <a:rPr lang="en-US" dirty="0" err="1"/>
              <a:t>exeperience</a:t>
            </a:r>
            <a:endParaRPr lang="en-US" dirty="0"/>
          </a:p>
        </p:txBody>
      </p:sp>
      <p:sp>
        <p:nvSpPr>
          <p:cNvPr id="4" name="Rectangle 3">
            <a:extLst>
              <a:ext uri="{FF2B5EF4-FFF2-40B4-BE49-F238E27FC236}">
                <a16:creationId xmlns:a16="http://schemas.microsoft.com/office/drawing/2014/main" xmlns="" id="{485CAE51-3643-43B0-8D51-AB5BC467D346}"/>
              </a:ext>
            </a:extLst>
          </p:cNvPr>
          <p:cNvSpPr/>
          <p:nvPr/>
        </p:nvSpPr>
        <p:spPr>
          <a:xfrm>
            <a:off x="573061" y="1986402"/>
            <a:ext cx="10825619" cy="4801314"/>
          </a:xfrm>
          <a:prstGeom prst="rect">
            <a:avLst/>
          </a:prstGeom>
        </p:spPr>
        <p:txBody>
          <a:bodyPr wrap="square">
            <a:spAutoFit/>
          </a:bodyPr>
          <a:lstStyle/>
          <a:p>
            <a:pPr algn="just"/>
            <a:r>
              <a:rPr lang="en-US" b="1" dirty="0">
                <a:solidFill>
                  <a:schemeClr val="bg1">
                    <a:lumMod val="85000"/>
                    <a:lumOff val="15000"/>
                  </a:schemeClr>
                </a:solidFill>
                <a:latin typeface="Abadi" panose="020B0604020104020204" pitchFamily="34" charset="0"/>
              </a:rPr>
              <a:t>Layout and Design: </a:t>
            </a:r>
            <a:r>
              <a:rPr lang="en-US" dirty="0">
                <a:solidFill>
                  <a:schemeClr val="bg1">
                    <a:lumMod val="85000"/>
                    <a:lumOff val="15000"/>
                  </a:schemeClr>
                </a:solidFill>
                <a:latin typeface="Abadi" panose="020B0604020104020204" pitchFamily="34" charset="0"/>
              </a:rPr>
              <a:t>The design of the </a:t>
            </a:r>
            <a:r>
              <a:rPr lang="en-US" dirty="0" err="1" smtClean="0">
                <a:solidFill>
                  <a:schemeClr val="bg1">
                    <a:lumMod val="85000"/>
                    <a:lumOff val="15000"/>
                  </a:schemeClr>
                </a:solidFill>
                <a:latin typeface="Abadi" panose="020B0604020104020204" pitchFamily="34" charset="0"/>
              </a:rPr>
              <a:t>Jonitama</a:t>
            </a:r>
            <a:r>
              <a:rPr lang="en-US" dirty="0" smtClean="0">
                <a:solidFill>
                  <a:schemeClr val="bg1">
                    <a:lumMod val="85000"/>
                    <a:lumOff val="15000"/>
                  </a:schemeClr>
                </a:solidFill>
                <a:latin typeface="Abadi" panose="020B0604020104020204" pitchFamily="34" charset="0"/>
              </a:rPr>
              <a:t> web app </a:t>
            </a:r>
            <a:r>
              <a:rPr lang="en-US" dirty="0">
                <a:solidFill>
                  <a:schemeClr val="bg1">
                    <a:lumMod val="85000"/>
                    <a:lumOff val="15000"/>
                  </a:schemeClr>
                </a:solidFill>
                <a:latin typeface="Abadi" panose="020B0604020104020204" pitchFamily="34" charset="0"/>
              </a:rPr>
              <a:t>should be clean, visually appealing, and consistent throughout the platform. It should also be responsive, adapting to different screen sizes and devices.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Navigation: </a:t>
            </a:r>
            <a:r>
              <a:rPr lang="en-US" dirty="0">
                <a:solidFill>
                  <a:schemeClr val="bg1">
                    <a:lumMod val="85000"/>
                    <a:lumOff val="15000"/>
                  </a:schemeClr>
                </a:solidFill>
                <a:latin typeface="Abadi" panose="020B0604020104020204" pitchFamily="34" charset="0"/>
              </a:rPr>
              <a:t>Navigation is essential for users to find what they are looking for quickly and easily. The navigation should be simple and intuitive, with clear labels and easy-to-understand categories.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Search: </a:t>
            </a:r>
            <a:r>
              <a:rPr lang="en-US" dirty="0">
                <a:solidFill>
                  <a:schemeClr val="bg1">
                    <a:lumMod val="85000"/>
                    <a:lumOff val="15000"/>
                  </a:schemeClr>
                </a:solidFill>
                <a:latin typeface="Abadi" panose="020B0604020104020204" pitchFamily="34" charset="0"/>
              </a:rPr>
              <a:t>The search function should be prominently displayed and easily accessible. It should also be powerful, providing accurate results even for complex queries.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Product Information: </a:t>
            </a:r>
            <a:r>
              <a:rPr lang="en-US" dirty="0">
                <a:solidFill>
                  <a:schemeClr val="bg1">
                    <a:lumMod val="85000"/>
                    <a:lumOff val="15000"/>
                  </a:schemeClr>
                </a:solidFill>
                <a:latin typeface="Abadi" panose="020B0604020104020204" pitchFamily="34" charset="0"/>
              </a:rPr>
              <a:t>Product information should be well-organized, easy to understand, and visually appealing. High-quality images, detailed descriptions, and customer reviews can help users make informed purchase decisions.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Shopping Cart and Checkout: </a:t>
            </a:r>
            <a:r>
              <a:rPr lang="en-US" dirty="0">
                <a:solidFill>
                  <a:schemeClr val="bg1">
                    <a:lumMod val="85000"/>
                    <a:lumOff val="15000"/>
                  </a:schemeClr>
                </a:solidFill>
                <a:latin typeface="Abadi" panose="020B0604020104020204" pitchFamily="34" charset="0"/>
              </a:rPr>
              <a:t>The shopping cart and checkout process should be straightforward, with clear instructions and prompts. Users should also be able to easily review their order before completing the purchase.</a:t>
            </a:r>
          </a:p>
        </p:txBody>
      </p:sp>
    </p:spTree>
    <p:extLst>
      <p:ext uri="{BB962C8B-B14F-4D97-AF65-F5344CB8AC3E}">
        <p14:creationId xmlns:p14="http://schemas.microsoft.com/office/powerpoint/2010/main" val="262232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049D-13FC-4ADF-AF71-D2AE73CB39A2}"/>
              </a:ext>
            </a:extLst>
          </p:cNvPr>
          <p:cNvSpPr>
            <a:spLocks noGrp="1"/>
          </p:cNvSpPr>
          <p:nvPr>
            <p:ph type="ctrTitle"/>
          </p:nvPr>
        </p:nvSpPr>
        <p:spPr>
          <a:xfrm>
            <a:off x="573064" y="423035"/>
            <a:ext cx="10825619" cy="1358538"/>
          </a:xfrm>
        </p:spPr>
        <p:txBody>
          <a:bodyPr>
            <a:normAutofit/>
          </a:bodyPr>
          <a:lstStyle/>
          <a:p>
            <a:r>
              <a:rPr lang="en-US" dirty="0"/>
              <a:t>Security feature</a:t>
            </a:r>
          </a:p>
        </p:txBody>
      </p:sp>
      <p:sp>
        <p:nvSpPr>
          <p:cNvPr id="4" name="Rectangle 3">
            <a:extLst>
              <a:ext uri="{FF2B5EF4-FFF2-40B4-BE49-F238E27FC236}">
                <a16:creationId xmlns:a16="http://schemas.microsoft.com/office/drawing/2014/main" xmlns="" id="{485CAE51-3643-43B0-8D51-AB5BC467D346}"/>
              </a:ext>
            </a:extLst>
          </p:cNvPr>
          <p:cNvSpPr/>
          <p:nvPr/>
        </p:nvSpPr>
        <p:spPr>
          <a:xfrm>
            <a:off x="573063" y="1933119"/>
            <a:ext cx="10825619" cy="4801314"/>
          </a:xfrm>
          <a:prstGeom prst="rect">
            <a:avLst/>
          </a:prstGeom>
        </p:spPr>
        <p:txBody>
          <a:bodyPr wrap="square">
            <a:spAutoFit/>
          </a:bodyPr>
          <a:lstStyle/>
          <a:p>
            <a:pPr algn="just"/>
            <a:r>
              <a:rPr lang="en-US" b="1" dirty="0">
                <a:solidFill>
                  <a:schemeClr val="bg1">
                    <a:lumMod val="85000"/>
                    <a:lumOff val="15000"/>
                  </a:schemeClr>
                </a:solidFill>
                <a:latin typeface="Abadi" panose="020B0604020104020204" pitchFamily="34" charset="0"/>
              </a:rPr>
              <a:t>SSL/TLS Encryption: </a:t>
            </a:r>
            <a:r>
              <a:rPr lang="en-US" dirty="0">
                <a:solidFill>
                  <a:schemeClr val="bg1">
                    <a:lumMod val="85000"/>
                    <a:lumOff val="15000"/>
                  </a:schemeClr>
                </a:solidFill>
                <a:latin typeface="Abadi" panose="020B0604020104020204" pitchFamily="34" charset="0"/>
              </a:rPr>
              <a:t>Secure Sockets Layer (SSL) or Transport Layer Security (TLS) encryption ensures that all communication between the user and the server is encrypted, protecting sensitive information such as passwords, credit card details, and other personal information from hackers.</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Two-Factor Authentication: </a:t>
            </a:r>
            <a:r>
              <a:rPr lang="en-US" dirty="0">
                <a:solidFill>
                  <a:schemeClr val="bg1">
                    <a:lumMod val="85000"/>
                    <a:lumOff val="15000"/>
                  </a:schemeClr>
                </a:solidFill>
                <a:latin typeface="Abadi" panose="020B0604020104020204" pitchFamily="34" charset="0"/>
              </a:rPr>
              <a:t>Two-factor authentication (2FA) adds an extra layer of security to user accounts by requiring users to provide two forms of authentication, such as a password and a security code sent to their mobile device.</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PCI Compliance: </a:t>
            </a:r>
            <a:r>
              <a:rPr lang="en-US" dirty="0">
                <a:solidFill>
                  <a:schemeClr val="bg1">
                    <a:lumMod val="85000"/>
                    <a:lumOff val="15000"/>
                  </a:schemeClr>
                </a:solidFill>
                <a:latin typeface="Abadi" panose="020B0604020104020204" pitchFamily="34" charset="0"/>
              </a:rPr>
              <a:t>Payment Card Industry (PCI) compliance is essential for e-commerce platforms that handle credit card payments. Compliance ensures that the platform meets strict security standards to protect cardholder data and prevent fraud.</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Fraud Detection: </a:t>
            </a:r>
            <a:r>
              <a:rPr lang="en-US" dirty="0">
                <a:solidFill>
                  <a:schemeClr val="bg1">
                    <a:lumMod val="85000"/>
                    <a:lumOff val="15000"/>
                  </a:schemeClr>
                </a:solidFill>
                <a:latin typeface="Abadi" panose="020B0604020104020204" pitchFamily="34" charset="0"/>
              </a:rPr>
              <a:t>Fraud detection features such as IP address monitoring, transaction monitoring, and machine learning algorithms can help detect and prevent fraudulent activity.</a:t>
            </a:r>
          </a:p>
          <a:p>
            <a:pPr algn="just"/>
            <a:endParaRPr lang="en-US" dirty="0">
              <a:solidFill>
                <a:schemeClr val="bg1">
                  <a:lumMod val="85000"/>
                  <a:lumOff val="15000"/>
                </a:schemeClr>
              </a:solidFill>
              <a:latin typeface="Abadi" panose="020B0604020104020204" pitchFamily="34" charset="0"/>
            </a:endParaRPr>
          </a:p>
          <a:p>
            <a:pPr algn="just"/>
            <a:r>
              <a:rPr lang="en-US" b="1" dirty="0">
                <a:solidFill>
                  <a:schemeClr val="bg1">
                    <a:lumMod val="85000"/>
                    <a:lumOff val="15000"/>
                  </a:schemeClr>
                </a:solidFill>
                <a:latin typeface="Abadi" panose="020B0604020104020204" pitchFamily="34" charset="0"/>
              </a:rPr>
              <a:t>Data Encryption: </a:t>
            </a:r>
            <a:r>
              <a:rPr lang="en-US" dirty="0">
                <a:solidFill>
                  <a:schemeClr val="bg1">
                    <a:lumMod val="85000"/>
                    <a:lumOff val="15000"/>
                  </a:schemeClr>
                </a:solidFill>
                <a:latin typeface="Abadi" panose="020B0604020104020204" pitchFamily="34" charset="0"/>
              </a:rPr>
              <a:t>Data encryption is essential for protecting sensitive data such as customer information, order details, and payment information. Data should be encrypted both in transit and at rest.</a:t>
            </a:r>
          </a:p>
        </p:txBody>
      </p:sp>
    </p:spTree>
    <p:extLst>
      <p:ext uri="{BB962C8B-B14F-4D97-AF65-F5344CB8AC3E}">
        <p14:creationId xmlns:p14="http://schemas.microsoft.com/office/powerpoint/2010/main" val="4532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049D-13FC-4ADF-AF71-D2AE73CB39A2}"/>
              </a:ext>
            </a:extLst>
          </p:cNvPr>
          <p:cNvSpPr>
            <a:spLocks noGrp="1"/>
          </p:cNvSpPr>
          <p:nvPr>
            <p:ph type="ctrTitle"/>
          </p:nvPr>
        </p:nvSpPr>
        <p:spPr>
          <a:xfrm>
            <a:off x="573064" y="633100"/>
            <a:ext cx="10825619" cy="1358538"/>
          </a:xfrm>
        </p:spPr>
        <p:txBody>
          <a:bodyPr>
            <a:normAutofit/>
          </a:bodyPr>
          <a:lstStyle/>
          <a:p>
            <a:r>
              <a:rPr lang="en-US" dirty="0"/>
              <a:t>conclusion</a:t>
            </a:r>
          </a:p>
        </p:txBody>
      </p:sp>
      <p:sp>
        <p:nvSpPr>
          <p:cNvPr id="4" name="Rectangle 3">
            <a:extLst>
              <a:ext uri="{FF2B5EF4-FFF2-40B4-BE49-F238E27FC236}">
                <a16:creationId xmlns:a16="http://schemas.microsoft.com/office/drawing/2014/main" xmlns="" id="{485CAE51-3643-43B0-8D51-AB5BC467D346}"/>
              </a:ext>
            </a:extLst>
          </p:cNvPr>
          <p:cNvSpPr/>
          <p:nvPr/>
        </p:nvSpPr>
        <p:spPr>
          <a:xfrm>
            <a:off x="573063" y="2277840"/>
            <a:ext cx="10825619" cy="4247317"/>
          </a:xfrm>
          <a:prstGeom prst="rect">
            <a:avLst/>
          </a:prstGeom>
        </p:spPr>
        <p:txBody>
          <a:bodyPr wrap="square">
            <a:spAutoFit/>
          </a:bodyPr>
          <a:lstStyle/>
          <a:p>
            <a:pPr algn="just"/>
            <a:endParaRPr lang="en-GB" dirty="0">
              <a:solidFill>
                <a:schemeClr val="bg1">
                  <a:lumMod val="85000"/>
                  <a:lumOff val="15000"/>
                </a:schemeClr>
              </a:solidFill>
              <a:latin typeface="Abadi" panose="020B0604020104020204" pitchFamily="34" charset="0"/>
            </a:endParaRPr>
          </a:p>
          <a:p>
            <a:pPr algn="just"/>
            <a:r>
              <a:rPr lang="en-GB" dirty="0">
                <a:solidFill>
                  <a:schemeClr val="bg1">
                    <a:lumMod val="85000"/>
                    <a:lumOff val="15000"/>
                  </a:schemeClr>
                </a:solidFill>
                <a:latin typeface="Abadi" panose="020B0604020104020204" pitchFamily="34" charset="0"/>
              </a:rPr>
              <a:t>In conclusion, front-end web applications are the user-facing components of websites and web applications, responsible for delivering an engaging and intuitive user experience. Using a combination of HTML, CSS, and JavaScript, front-end developers create the visual layout, design, and interactivity that users interact with directly. They leverage frameworks and libraries to streamline development, build reusable components, and enhance the application's performance. Front-end web apps are designed to be responsive and work seamlessly across different devices and screen sizes. Accessibility and security considerations are essential aspects of front-end development, ensuring that the application is inclusive to all users and protected from potential vulnerabilities. As a crucial bridge between users and the back-end, front-end web applications contribute significantly to the overall success and user satisfaction of a digital product, making their role pivotal in modern web development</a:t>
            </a:r>
            <a:r>
              <a:rPr lang="en-GB" dirty="0" smtClean="0">
                <a:solidFill>
                  <a:schemeClr val="bg1">
                    <a:lumMod val="85000"/>
                    <a:lumOff val="15000"/>
                  </a:schemeClr>
                </a:solidFill>
                <a:latin typeface="Abadi" panose="020B0604020104020204" pitchFamily="34" charset="0"/>
              </a:rPr>
              <a:t>.</a:t>
            </a:r>
          </a:p>
          <a:p>
            <a:pPr algn="just"/>
            <a:endParaRPr lang="en-GB" dirty="0">
              <a:solidFill>
                <a:schemeClr val="bg1">
                  <a:lumMod val="85000"/>
                  <a:lumOff val="15000"/>
                </a:schemeClr>
              </a:solidFill>
              <a:latin typeface="Abadi" panose="020B0604020104020204" pitchFamily="34" charset="0"/>
            </a:endParaRPr>
          </a:p>
          <a:p>
            <a:pPr algn="just"/>
            <a:endParaRPr lang="en-GB" dirty="0" smtClean="0">
              <a:solidFill>
                <a:schemeClr val="bg1">
                  <a:lumMod val="85000"/>
                  <a:lumOff val="15000"/>
                </a:schemeClr>
              </a:solidFill>
              <a:latin typeface="Abadi" panose="020B0604020104020204" pitchFamily="34" charset="0"/>
            </a:endParaRPr>
          </a:p>
          <a:p>
            <a:pPr algn="just"/>
            <a:endParaRPr lang="en-GB" dirty="0">
              <a:solidFill>
                <a:schemeClr val="bg1">
                  <a:lumMod val="85000"/>
                  <a:lumOff val="15000"/>
                </a:schemeClr>
              </a:solidFill>
              <a:latin typeface="Abadi" panose="020B0604020104020204" pitchFamily="34" charset="0"/>
            </a:endParaRPr>
          </a:p>
          <a:p>
            <a:pPr algn="just"/>
            <a:endParaRPr lang="en-US" dirty="0">
              <a:solidFill>
                <a:schemeClr val="bg1">
                  <a:lumMod val="85000"/>
                  <a:lumOff val="15000"/>
                </a:schemeClr>
              </a:solidFill>
              <a:latin typeface="Abadi" panose="020B0604020104020204" pitchFamily="34" charset="0"/>
            </a:endParaRPr>
          </a:p>
        </p:txBody>
      </p:sp>
    </p:spTree>
    <p:extLst>
      <p:ext uri="{BB962C8B-B14F-4D97-AF65-F5344CB8AC3E}">
        <p14:creationId xmlns:p14="http://schemas.microsoft.com/office/powerpoint/2010/main" val="42870640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325</TotalTime>
  <Words>947</Words>
  <Application>Microsoft Office PowerPoint</Application>
  <PresentationFormat>Custom</PresentationFormat>
  <Paragraphs>58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Parcel</vt:lpstr>
      <vt:lpstr>aMINO web app</vt:lpstr>
      <vt:lpstr>INDEX</vt:lpstr>
      <vt:lpstr>Introduction</vt:lpstr>
      <vt:lpstr>KEY FEATURES OF an jonitama web app </vt:lpstr>
      <vt:lpstr>Technology stack</vt:lpstr>
      <vt:lpstr>User interface and user exeperience</vt:lpstr>
      <vt:lpstr>Security feature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game</dc:title>
  <dc:creator>Dinesh Badhan</dc:creator>
  <cp:lastModifiedBy>anmol</cp:lastModifiedBy>
  <cp:revision>22</cp:revision>
  <dcterms:created xsi:type="dcterms:W3CDTF">2023-04-01T09:31:07Z</dcterms:created>
  <dcterms:modified xsi:type="dcterms:W3CDTF">2023-11-26T09:07:39Z</dcterms:modified>
</cp:coreProperties>
</file>