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61" r:id="rId4"/>
    <p:sldId id="260" r:id="rId5"/>
    <p:sldId id="259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9FCA-1DE3-4442-AC42-22BA16F9887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2718-2FC5-4861-872F-B86DB76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9FCA-1DE3-4442-AC42-22BA16F9887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2718-2FC5-4861-872F-B86DB76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3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9FCA-1DE3-4442-AC42-22BA16F9887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2718-2FC5-4861-872F-B86DB76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89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9FCA-1DE3-4442-AC42-22BA16F9887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2718-2FC5-4861-872F-B86DB76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93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9FCA-1DE3-4442-AC42-22BA16F9887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2718-2FC5-4861-872F-B86DB76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91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9FCA-1DE3-4442-AC42-22BA16F9887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2718-2FC5-4861-872F-B86DB76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95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9FCA-1DE3-4442-AC42-22BA16F9887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2718-2FC5-4861-872F-B86DB76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13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9FCA-1DE3-4442-AC42-22BA16F9887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2718-2FC5-4861-872F-B86DB76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7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9FCA-1DE3-4442-AC42-22BA16F9887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2718-2FC5-4861-872F-B86DB76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1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9FCA-1DE3-4442-AC42-22BA16F9887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9AA2718-2FC5-4861-872F-B86DB76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3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9FCA-1DE3-4442-AC42-22BA16F9887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2718-2FC5-4861-872F-B86DB76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9FCA-1DE3-4442-AC42-22BA16F9887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2718-2FC5-4861-872F-B86DB76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9FCA-1DE3-4442-AC42-22BA16F9887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2718-2FC5-4861-872F-B86DB76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7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9FCA-1DE3-4442-AC42-22BA16F9887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2718-2FC5-4861-872F-B86DB76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4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9FCA-1DE3-4442-AC42-22BA16F9887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2718-2FC5-4861-872F-B86DB76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0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9FCA-1DE3-4442-AC42-22BA16F9887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2718-2FC5-4861-872F-B86DB76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9FCA-1DE3-4442-AC42-22BA16F9887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A2718-2FC5-4861-872F-B86DB76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2F9FCA-1DE3-4442-AC42-22BA16F98875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AA2718-2FC5-4861-872F-B86DB76B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2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5B97-29FB-4C78-B3F5-E3F6C5FEA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pPr algn="l"/>
            <a:r>
              <a:rPr lang="en-US"/>
              <a:t>Car 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2A00D-E443-428C-A162-394FE43FF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pPr algn="l"/>
            <a:r>
              <a:rPr lang="en-US"/>
              <a:t>Xinkai Yip</a:t>
            </a:r>
          </a:p>
        </p:txBody>
      </p:sp>
    </p:spTree>
    <p:extLst>
      <p:ext uri="{BB962C8B-B14F-4D97-AF65-F5344CB8AC3E}">
        <p14:creationId xmlns:p14="http://schemas.microsoft.com/office/powerpoint/2010/main" val="888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C3C9-3694-4AB6-9930-8F668530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ability to predict car accident is valuable for road users and the Department of Transportation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F9AA-DBC7-4E08-8B2A-6241EA189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34% increase in the risk of fatal crash when precipitation is falling. </a:t>
            </a:r>
          </a:p>
          <a:p>
            <a:r>
              <a:rPr lang="en-US" dirty="0"/>
              <a:t>Seattle is one of the states that has a lot of precipitation in United States.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5E29-76EB-4B72-B780-D97D7ABD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22A0-EBA3-4224-84B7-B3D3A96AB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obtained from Seattle City Geo Data</a:t>
            </a:r>
          </a:p>
          <a:p>
            <a:r>
              <a:rPr lang="en-US" dirty="0"/>
              <a:t>It records all types of collisions from year 2004 to Present.</a:t>
            </a:r>
          </a:p>
          <a:p>
            <a:r>
              <a:rPr lang="en-US" dirty="0"/>
              <a:t>There are 194,673 rows and 38 columns in the raw dataset. </a:t>
            </a:r>
          </a:p>
          <a:p>
            <a:r>
              <a:rPr lang="en-US" dirty="0"/>
              <a:t>Duplicate and irrelevant datasets were dropped.  </a:t>
            </a:r>
          </a:p>
          <a:p>
            <a:r>
              <a:rPr lang="en-US" dirty="0"/>
              <a:t>Datasets  with incomplete data were dropped as well</a:t>
            </a:r>
          </a:p>
        </p:txBody>
      </p:sp>
    </p:spTree>
    <p:extLst>
      <p:ext uri="{BB962C8B-B14F-4D97-AF65-F5344CB8AC3E}">
        <p14:creationId xmlns:p14="http://schemas.microsoft.com/office/powerpoint/2010/main" val="222108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0976-F643-4DF4-BAD1-EFFF12CA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BD30-272B-4EEC-9300-B99701BA5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099" y="190498"/>
            <a:ext cx="10018713" cy="3124201"/>
          </a:xfrm>
        </p:spPr>
        <p:txBody>
          <a:bodyPr/>
          <a:lstStyle/>
          <a:p>
            <a:r>
              <a:rPr lang="en-US" dirty="0"/>
              <a:t>The Date and Time of accident data were not unique enough to predict the severity of the accident. It was dropped.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6C4759-9CC0-43B8-803F-7B9B19DE868E}"/>
              </a:ext>
            </a:extLst>
          </p:cNvPr>
          <p:cNvGrpSpPr/>
          <p:nvPr/>
        </p:nvGrpSpPr>
        <p:grpSpPr>
          <a:xfrm>
            <a:off x="1606448" y="2282571"/>
            <a:ext cx="4254202" cy="3812544"/>
            <a:chOff x="1606448" y="2282571"/>
            <a:chExt cx="4254202" cy="3812544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8C32B1A-F1C5-4EE8-95E0-27DEB8D5CE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28" t="12271" r="16298"/>
            <a:stretch/>
          </p:blipFill>
          <p:spPr bwMode="auto">
            <a:xfrm>
              <a:off x="1606448" y="2282571"/>
              <a:ext cx="4254202" cy="220820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5674076A-DC91-466C-8B80-E86656F790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38" t="11811" r="49773"/>
            <a:stretch/>
          </p:blipFill>
          <p:spPr bwMode="auto">
            <a:xfrm>
              <a:off x="2848256" y="4626555"/>
              <a:ext cx="1770585" cy="146856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9537E1-C8BA-424B-BC11-8A16B82F9E55}"/>
              </a:ext>
            </a:extLst>
          </p:cNvPr>
          <p:cNvGrpSpPr/>
          <p:nvPr/>
        </p:nvGrpSpPr>
        <p:grpSpPr>
          <a:xfrm>
            <a:off x="6200503" y="2282571"/>
            <a:ext cx="5705475" cy="4083050"/>
            <a:chOff x="0" y="0"/>
            <a:chExt cx="5153025" cy="3688080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5EE2CDE-C229-40FA-8619-73CD12A66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40" t="8722" r="10873"/>
            <a:stretch/>
          </p:blipFill>
          <p:spPr bwMode="auto">
            <a:xfrm>
              <a:off x="0" y="9525"/>
              <a:ext cx="3867150" cy="367855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25DCD72F-C124-4C9A-9A59-788229F087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96" t="3513" r="55256"/>
            <a:stretch/>
          </p:blipFill>
          <p:spPr bwMode="auto">
            <a:xfrm>
              <a:off x="3905250" y="0"/>
              <a:ext cx="1247775" cy="366268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913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59DAF-CD34-43D2-BB67-DE877F6B2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109" y="-859972"/>
            <a:ext cx="10018713" cy="3124201"/>
          </a:xfrm>
        </p:spPr>
        <p:txBody>
          <a:bodyPr/>
          <a:lstStyle/>
          <a:p>
            <a:r>
              <a:rPr lang="en-US" dirty="0"/>
              <a:t>Data such as Junction Type, Collision Address Type, Collision Type, Light Condition, Road Condition, and Weather were included in data modeling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6A62DE-0216-4720-8AE1-A20A70789FA7}"/>
              </a:ext>
            </a:extLst>
          </p:cNvPr>
          <p:cNvGrpSpPr/>
          <p:nvPr/>
        </p:nvGrpSpPr>
        <p:grpSpPr>
          <a:xfrm>
            <a:off x="196850" y="1140749"/>
            <a:ext cx="5461563" cy="1945351"/>
            <a:chOff x="0" y="0"/>
            <a:chExt cx="6381750" cy="2273300"/>
          </a:xfrm>
        </p:grpSpPr>
        <p:pic>
          <p:nvPicPr>
            <p:cNvPr id="5" name="Picture 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A506D52B-F7D5-4E23-88ED-2C9029D8A8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80" t="38474" r="17242"/>
            <a:stretch/>
          </p:blipFill>
          <p:spPr bwMode="auto">
            <a:xfrm>
              <a:off x="0" y="0"/>
              <a:ext cx="3895725" cy="22733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9E94702-4D35-45E9-9EEC-02A58BFBE0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58" t="19946" r="45993"/>
            <a:stretch/>
          </p:blipFill>
          <p:spPr bwMode="auto">
            <a:xfrm>
              <a:off x="3829050" y="438150"/>
              <a:ext cx="2552700" cy="114681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B90C02A-B5E2-4168-BF59-78DD31A75711}"/>
              </a:ext>
            </a:extLst>
          </p:cNvPr>
          <p:cNvGrpSpPr/>
          <p:nvPr/>
        </p:nvGrpSpPr>
        <p:grpSpPr>
          <a:xfrm>
            <a:off x="196850" y="3429000"/>
            <a:ext cx="5870395" cy="2983573"/>
            <a:chOff x="0" y="0"/>
            <a:chExt cx="5934075" cy="3017520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A539F4E-21C9-4CFF-B2C0-6D4E86690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78" t="16045" r="27563"/>
            <a:stretch/>
          </p:blipFill>
          <p:spPr bwMode="auto">
            <a:xfrm>
              <a:off x="0" y="409575"/>
              <a:ext cx="3325495" cy="202882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9F284E86-2624-4F48-83A8-07960910E6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58" t="8120" r="45833"/>
            <a:stretch/>
          </p:blipFill>
          <p:spPr bwMode="auto">
            <a:xfrm>
              <a:off x="3371850" y="0"/>
              <a:ext cx="2562225" cy="301752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4747DB-4EEC-4209-B289-9E0A9BDF05F4}"/>
              </a:ext>
            </a:extLst>
          </p:cNvPr>
          <p:cNvGrpSpPr/>
          <p:nvPr/>
        </p:nvGrpSpPr>
        <p:grpSpPr>
          <a:xfrm>
            <a:off x="6139850" y="1140749"/>
            <a:ext cx="5729875" cy="2000476"/>
            <a:chOff x="0" y="0"/>
            <a:chExt cx="6410325" cy="2238375"/>
          </a:xfrm>
        </p:grpSpPr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7D23477-96D8-446C-B4DA-C813141348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59" t="12681" r="17949"/>
            <a:stretch/>
          </p:blipFill>
          <p:spPr bwMode="auto">
            <a:xfrm>
              <a:off x="0" y="0"/>
              <a:ext cx="3746500" cy="223837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" name="Picture 11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D9482AF8-940F-45C3-B931-771227AF8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75" t="20166" r="54167"/>
            <a:stretch/>
          </p:blipFill>
          <p:spPr bwMode="auto">
            <a:xfrm>
              <a:off x="3781425" y="485775"/>
              <a:ext cx="2628900" cy="9715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4CA9C7-5812-4998-B2E3-C39D5214FE17}"/>
              </a:ext>
            </a:extLst>
          </p:cNvPr>
          <p:cNvGrpSpPr/>
          <p:nvPr/>
        </p:nvGrpSpPr>
        <p:grpSpPr>
          <a:xfrm>
            <a:off x="6180005" y="3846680"/>
            <a:ext cx="5815145" cy="1899733"/>
            <a:chOff x="0" y="0"/>
            <a:chExt cx="6570345" cy="2543175"/>
          </a:xfrm>
        </p:grpSpPr>
        <p:pic>
          <p:nvPicPr>
            <p:cNvPr id="14" name="Picture 13" descr="A picture containing screenshot&#10;&#10;Description automatically generated">
              <a:extLst>
                <a:ext uri="{FF2B5EF4-FFF2-40B4-BE49-F238E27FC236}">
                  <a16:creationId xmlns:a16="http://schemas.microsoft.com/office/drawing/2014/main" id="{E81D822E-8AAF-4E1A-BC2D-823F8C1FB3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4" t="18326" r="44712"/>
            <a:stretch/>
          </p:blipFill>
          <p:spPr bwMode="auto">
            <a:xfrm>
              <a:off x="0" y="123825"/>
              <a:ext cx="3594735" cy="22098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5" name="Picture 14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A813ECF3-54B4-4B8E-A939-918C1450E6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2" t="8714" r="30288"/>
            <a:stretch/>
          </p:blipFill>
          <p:spPr bwMode="auto">
            <a:xfrm>
              <a:off x="3657600" y="0"/>
              <a:ext cx="2912745" cy="254317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193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1FECC7-7915-48A5-A643-66693FE3241F}"/>
              </a:ext>
            </a:extLst>
          </p:cNvPr>
          <p:cNvGrpSpPr/>
          <p:nvPr/>
        </p:nvGrpSpPr>
        <p:grpSpPr>
          <a:xfrm>
            <a:off x="182880" y="417330"/>
            <a:ext cx="5913120" cy="1895475"/>
            <a:chOff x="0" y="0"/>
            <a:chExt cx="6723380" cy="215519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DACA47F-5A93-4C5A-9AB0-4A04546A28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00" t="16256" r="21955"/>
            <a:stretch/>
          </p:blipFill>
          <p:spPr bwMode="auto">
            <a:xfrm>
              <a:off x="0" y="0"/>
              <a:ext cx="3564255" cy="215519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6" name="Picture 5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556A5985-6A0E-4546-BCDB-3CA6CDC229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74" t="11636" r="28205"/>
            <a:stretch/>
          </p:blipFill>
          <p:spPr bwMode="auto">
            <a:xfrm>
              <a:off x="3543300" y="238125"/>
              <a:ext cx="3180080" cy="147891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BC7202-D0C5-4A5C-8A64-6C26341FF0E9}"/>
              </a:ext>
            </a:extLst>
          </p:cNvPr>
          <p:cNvGrpSpPr/>
          <p:nvPr/>
        </p:nvGrpSpPr>
        <p:grpSpPr>
          <a:xfrm>
            <a:off x="182880" y="3970972"/>
            <a:ext cx="5988051" cy="2695575"/>
            <a:chOff x="0" y="0"/>
            <a:chExt cx="5686425" cy="2559685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C4BE466-C51E-4B1A-B1F6-2AF1B62604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15" t="17017" r="36699"/>
            <a:stretch/>
          </p:blipFill>
          <p:spPr bwMode="auto">
            <a:xfrm>
              <a:off x="0" y="295275"/>
              <a:ext cx="3190875" cy="190436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9" name="Picture 8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EB0D4F38-1E5B-402A-A7F5-3CFBA725EB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97" t="10042" r="48878"/>
            <a:stretch/>
          </p:blipFill>
          <p:spPr bwMode="auto">
            <a:xfrm>
              <a:off x="3295650" y="0"/>
              <a:ext cx="2390775" cy="255968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21A64B-1CD2-48CB-AAAF-58D5DA96B740}"/>
              </a:ext>
            </a:extLst>
          </p:cNvPr>
          <p:cNvGrpSpPr/>
          <p:nvPr/>
        </p:nvGrpSpPr>
        <p:grpSpPr>
          <a:xfrm>
            <a:off x="6000116" y="1803039"/>
            <a:ext cx="6009004" cy="2292350"/>
            <a:chOff x="0" y="0"/>
            <a:chExt cx="6527165" cy="3164205"/>
          </a:xfrm>
        </p:grpSpPr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DB0DF14-22F1-4844-916D-B833E9CF8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80" t="15884" r="23557"/>
            <a:stretch/>
          </p:blipFill>
          <p:spPr bwMode="auto">
            <a:xfrm>
              <a:off x="0" y="504825"/>
              <a:ext cx="3552825" cy="215773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" name="Picture 11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F2095EE3-7924-4D08-9365-B6781E65F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60" t="7101" r="34295"/>
            <a:stretch/>
          </p:blipFill>
          <p:spPr bwMode="auto">
            <a:xfrm>
              <a:off x="3562350" y="0"/>
              <a:ext cx="2964815" cy="316420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434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1CAED-E7E9-4F56-AE2C-1A6339E6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1D5F-264B-4662-91E2-BD2BD0389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results with depth = 3</a:t>
            </a:r>
          </a:p>
          <a:p>
            <a:pPr marL="0" indent="0">
              <a:buNone/>
            </a:pPr>
            <a:r>
              <a:rPr lang="en-US" dirty="0"/>
              <a:t>	Training accuracy: 68.93%</a:t>
            </a:r>
          </a:p>
          <a:p>
            <a:pPr marL="0" indent="0">
              <a:buNone/>
            </a:pPr>
            <a:r>
              <a:rPr lang="en-US" dirty="0"/>
              <a:t>	Testing accuracy: 84.93%</a:t>
            </a:r>
          </a:p>
          <a:p>
            <a:r>
              <a:rPr lang="en-US" dirty="0"/>
              <a:t>Random Tree results:</a:t>
            </a:r>
          </a:p>
          <a:p>
            <a:pPr marL="0" indent="0">
              <a:buNone/>
            </a:pPr>
            <a:r>
              <a:rPr lang="en-US" dirty="0"/>
              <a:t>	Training accuracy: 75.28%</a:t>
            </a:r>
          </a:p>
          <a:p>
            <a:pPr marL="0" indent="0">
              <a:buNone/>
            </a:pPr>
            <a:r>
              <a:rPr lang="en-US" dirty="0"/>
              <a:t>	Testing accuracy: 75.05%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A197E1-3168-4080-8B2A-75CF3ADB30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844" y="1943100"/>
            <a:ext cx="4282411" cy="3534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9F2FF2-1F2F-4B5A-B410-74CA410B8B6D}"/>
              </a:ext>
            </a:extLst>
          </p:cNvPr>
          <p:cNvSpPr txBox="1"/>
          <p:nvPr/>
        </p:nvSpPr>
        <p:spPr>
          <a:xfrm>
            <a:off x="6991726" y="5606533"/>
            <a:ext cx="460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shows the importance of features relative to all features using Random Tree.</a:t>
            </a:r>
          </a:p>
        </p:txBody>
      </p:sp>
    </p:spTree>
    <p:extLst>
      <p:ext uri="{BB962C8B-B14F-4D97-AF65-F5344CB8AC3E}">
        <p14:creationId xmlns:p14="http://schemas.microsoft.com/office/powerpoint/2010/main" val="249752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8103-992C-4FC2-BEDF-C6E0BA895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further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AAEE-42E4-4024-8C32-E5BB92108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could be more data that be excluded from the data modeling such as weather.</a:t>
            </a:r>
          </a:p>
          <a:p>
            <a:r>
              <a:rPr lang="en-US" dirty="0"/>
              <a:t>Data collection could be more robust as to not leave out any unknown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22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</TotalTime>
  <Words>240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Car Accident Severity</vt:lpstr>
      <vt:lpstr>The ability to predict car accident is valuable for road users and the Department of Transportation</vt:lpstr>
      <vt:lpstr>Data sources </vt:lpstr>
      <vt:lpstr>Data analysis</vt:lpstr>
      <vt:lpstr>PowerPoint Presentation</vt:lpstr>
      <vt:lpstr>PowerPoint Presentation</vt:lpstr>
      <vt:lpstr>Results</vt:lpstr>
      <vt:lpstr>Conclusion and further studies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 Severity</dc:title>
  <dc:creator>Yip, Xinkai</dc:creator>
  <cp:lastModifiedBy>Yip, Xinkai</cp:lastModifiedBy>
  <cp:revision>6</cp:revision>
  <dcterms:created xsi:type="dcterms:W3CDTF">2020-08-24T01:10:32Z</dcterms:created>
  <dcterms:modified xsi:type="dcterms:W3CDTF">2020-08-24T01:28:07Z</dcterms:modified>
</cp:coreProperties>
</file>