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8"/>
  </p:notesMasterIdLst>
  <p:handoutMasterIdLst>
    <p:handoutMasterId r:id="rId39"/>
  </p:handoutMasterIdLst>
  <p:sldIdLst>
    <p:sldId id="256" r:id="rId5"/>
    <p:sldId id="260" r:id="rId6"/>
    <p:sldId id="261" r:id="rId7"/>
    <p:sldId id="262" r:id="rId8"/>
    <p:sldId id="263" r:id="rId9"/>
    <p:sldId id="264" r:id="rId10"/>
    <p:sldId id="281" r:id="rId11"/>
    <p:sldId id="287" r:id="rId12"/>
    <p:sldId id="267" r:id="rId13"/>
    <p:sldId id="282" r:id="rId14"/>
    <p:sldId id="283" r:id="rId15"/>
    <p:sldId id="289" r:id="rId16"/>
    <p:sldId id="284" r:id="rId17"/>
    <p:sldId id="288" r:id="rId18"/>
    <p:sldId id="286" r:id="rId19"/>
    <p:sldId id="290" r:id="rId20"/>
    <p:sldId id="265" r:id="rId21"/>
    <p:sldId id="266" r:id="rId22"/>
    <p:sldId id="270" r:id="rId23"/>
    <p:sldId id="271" r:id="rId24"/>
    <p:sldId id="272" r:id="rId25"/>
    <p:sldId id="291" r:id="rId26"/>
    <p:sldId id="292" r:id="rId27"/>
    <p:sldId id="273" r:id="rId28"/>
    <p:sldId id="274" r:id="rId29"/>
    <p:sldId id="276" r:id="rId30"/>
    <p:sldId id="277" r:id="rId31"/>
    <p:sldId id="278" r:id="rId32"/>
    <p:sldId id="293" r:id="rId33"/>
    <p:sldId id="295" r:id="rId34"/>
    <p:sldId id="296" r:id="rId35"/>
    <p:sldId id="297" r:id="rId36"/>
    <p:sldId id="279" r:id="rId37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6"/>
    <p:restoredTop sz="92935" autoAdjust="0"/>
  </p:normalViewPr>
  <p:slideViewPr>
    <p:cSldViewPr>
      <p:cViewPr>
        <p:scale>
          <a:sx n="140" d="100"/>
          <a:sy n="140" d="100"/>
        </p:scale>
        <p:origin x="1600" y="92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howGuides="1">
      <p:cViewPr varScale="1">
        <p:scale>
          <a:sx n="102" d="100"/>
          <a:sy n="102" d="100"/>
        </p:scale>
        <p:origin x="-347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85C1D-71CD-40A7-90E6-2A509741901C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FBB0C-A7D5-48D1-AD1E-99DDE6D1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88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1713-3CF6-4469-9746-34AB3FADFE84}" type="datetimeFigureOut">
              <a:rPr lang="en-US" smtClean="0"/>
              <a:pPr/>
              <a:t>12/5/16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8F494-0C48-417A-A877-0763ACB88C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8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Dynamic type system</a:t>
            </a:r>
            <a:r>
              <a:rPr lang="en-US" baseline="0" dirty="0" smtClean="0"/>
              <a:t> – variable type is not known </a:t>
            </a:r>
            <a:r>
              <a:rPr lang="en-US" baseline="0" smtClean="0"/>
              <a:t>at compile time, flexible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5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 bwMode="auto">
          <a:xfrm>
            <a:off x="758952" y="1653540"/>
            <a:ext cx="6473952" cy="11430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000" b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58952" y="1143000"/>
            <a:ext cx="6473952" cy="381000"/>
          </a:xfrm>
        </p:spPr>
        <p:txBody>
          <a:bodyPr lIns="0" rIns="18288">
            <a:normAutofit/>
          </a:bodyPr>
          <a:lstStyle>
            <a:lvl1pPr marL="0" marR="38098" indent="0" algn="l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380985" indent="0" algn="ctr">
              <a:buNone/>
            </a:lvl2pPr>
            <a:lvl3pPr marL="761970" indent="0" algn="ctr">
              <a:buNone/>
            </a:lvl3pPr>
            <a:lvl4pPr marL="1142954" indent="0" algn="ctr">
              <a:buNone/>
            </a:lvl4pPr>
            <a:lvl5pPr marL="1523939" indent="0" algn="ctr">
              <a:buNone/>
            </a:lvl5pPr>
            <a:lvl6pPr marL="1904924" indent="0" algn="ctr">
              <a:buNone/>
            </a:lvl6pPr>
            <a:lvl7pPr marL="2285909" indent="0" algn="ctr">
              <a:buNone/>
            </a:lvl7pPr>
            <a:lvl8pPr marL="2666893" indent="0" algn="ctr">
              <a:buNone/>
            </a:lvl8pPr>
            <a:lvl9pPr marL="3047878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58952" y="3680460"/>
            <a:ext cx="6473952" cy="381000"/>
          </a:xfrm>
        </p:spPr>
        <p:txBody>
          <a:bodyPr>
            <a:noAutofit/>
          </a:bodyPr>
          <a:lstStyle>
            <a:lvl1pPr>
              <a:buNone/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657600" y="4953000"/>
            <a:ext cx="5184648" cy="251460"/>
          </a:xfrm>
        </p:spPr>
        <p:txBody>
          <a:bodyPr>
            <a:noAutofit/>
          </a:bodyPr>
          <a:lstStyle>
            <a:lvl1pPr>
              <a:buNone/>
              <a:defRPr sz="1500" b="1">
                <a:solidFill>
                  <a:schemeClr val="bg1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 bwMode="gray">
          <a:xfrm>
            <a:off x="3657600" y="5196840"/>
            <a:ext cx="5184648" cy="449580"/>
          </a:xfrm>
        </p:spPr>
        <p:txBody>
          <a:bodyPr>
            <a:noAutofit/>
          </a:bodyPr>
          <a:lstStyle>
            <a:lvl1pPr>
              <a:buNone/>
              <a:defRPr sz="1167" b="0">
                <a:solidFill>
                  <a:schemeClr val="bg1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3" y="5011555"/>
            <a:ext cx="2231141" cy="4775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304" y="2778124"/>
            <a:ext cx="676657" cy="18035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31" y="444501"/>
            <a:ext cx="4765964" cy="228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914400" cy="38100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143000"/>
            <a:ext cx="6248400" cy="38100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1653540"/>
            <a:ext cx="6473952" cy="114300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3000" b="1" cap="none" baseline="0" dirty="0">
                <a:ln w="635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857500"/>
            <a:ext cx="6473952" cy="1143000"/>
          </a:xfrm>
        </p:spPr>
        <p:txBody>
          <a:bodyPr lIns="0" rIns="0"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707" y="3502660"/>
            <a:ext cx="676657" cy="18035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9540"/>
            <a:ext cx="7543800" cy="762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72540"/>
            <a:ext cx="3657600" cy="368046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272540"/>
            <a:ext cx="3657600" cy="368046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9540"/>
            <a:ext cx="7543800" cy="762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06500"/>
            <a:ext cx="3657600" cy="549460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667" b="1"/>
            </a:lvl2pPr>
            <a:lvl3pPr>
              <a:buNone/>
              <a:defRPr sz="1500" b="1"/>
            </a:lvl3pPr>
            <a:lvl4pPr>
              <a:buNone/>
              <a:defRPr sz="1333" b="1"/>
            </a:lvl4pPr>
            <a:lvl5pPr>
              <a:buNone/>
              <a:defRPr sz="1333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041648" y="1210258"/>
            <a:ext cx="3657600" cy="545703"/>
          </a:xfrm>
        </p:spPr>
        <p:txBody>
          <a:bodyPr lIns="45720" tIns="0" rIns="45720" bIns="0" anchor="ctr"/>
          <a:lstStyle>
            <a:lvl1pPr marL="0" indent="0">
              <a:buNone/>
              <a:defRPr sz="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667" b="1"/>
            </a:lvl2pPr>
            <a:lvl3pPr>
              <a:buNone/>
              <a:defRPr sz="1500" b="1"/>
            </a:lvl3pPr>
            <a:lvl4pPr>
              <a:buNone/>
              <a:defRPr sz="1333" b="1"/>
            </a:lvl4pPr>
            <a:lvl5pPr>
              <a:buNone/>
              <a:defRPr sz="1333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28600" y="1755960"/>
            <a:ext cx="3657600" cy="3197040"/>
          </a:xfrm>
        </p:spPr>
        <p:txBody>
          <a:bodyPr tIns="0"/>
          <a:lstStyle>
            <a:lvl1pPr>
              <a:defRPr sz="2000"/>
            </a:lvl1pPr>
            <a:lvl2pPr>
              <a:defRPr sz="2000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41648" y="1755960"/>
            <a:ext cx="3657600" cy="3197040"/>
          </a:xfrm>
        </p:spPr>
        <p:txBody>
          <a:bodyPr tIns="0"/>
          <a:lstStyle>
            <a:lvl1pPr>
              <a:defRPr sz="2000"/>
            </a:lvl1pPr>
            <a:lvl2pPr>
              <a:defRPr sz="2000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9540"/>
            <a:ext cx="7543800" cy="762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2667" b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29016" y="5349240"/>
            <a:ext cx="914400" cy="320040"/>
          </a:xfrm>
        </p:spPr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707" y="3502660"/>
            <a:ext cx="676657" cy="1803563"/>
          </a:xfrm>
          <a:prstGeom prst="rect">
            <a:avLst/>
          </a:prstGeom>
        </p:spPr>
      </p:pic>
      <p:sp>
        <p:nvSpPr>
          <p:cNvPr id="11" name="Content Placeholder 3"/>
          <p:cNvSpPr>
            <a:spLocks noGrp="1"/>
          </p:cNvSpPr>
          <p:nvPr>
            <p:ph sz="half" idx="1"/>
          </p:nvPr>
        </p:nvSpPr>
        <p:spPr>
          <a:xfrm>
            <a:off x="3124200" y="495300"/>
            <a:ext cx="4724400" cy="4457700"/>
          </a:xfrm>
        </p:spPr>
        <p:txBody>
          <a:bodyPr tIns="0"/>
          <a:lstStyle>
            <a:lvl1pPr>
              <a:defRPr sz="2000"/>
            </a:lvl1pPr>
            <a:lvl2pPr>
              <a:defRPr sz="2000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28600" y="492127"/>
            <a:ext cx="2743200" cy="968376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0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2"/>
          </p:nvPr>
        </p:nvSpPr>
        <p:spPr>
          <a:xfrm>
            <a:off x="228600" y="1460500"/>
            <a:ext cx="2743200" cy="3506011"/>
          </a:xfrm>
        </p:spPr>
        <p:txBody>
          <a:bodyPr lIns="18288" rIns="18288">
            <a:normAutofit/>
          </a:bodyPr>
          <a:lstStyle>
            <a:lvl1pPr marL="0" indent="0" algn="l">
              <a:buNone/>
              <a:defRPr sz="1667"/>
            </a:lvl1pPr>
            <a:lvl2pPr indent="0" algn="l">
              <a:buNone/>
              <a:defRPr sz="1000"/>
            </a:lvl2pPr>
            <a:lvl3pPr indent="0" algn="l">
              <a:buNone/>
              <a:defRPr sz="833"/>
            </a:lvl3pPr>
            <a:lvl4pPr indent="0" algn="l">
              <a:buNone/>
              <a:defRPr sz="750"/>
            </a:lvl4pPr>
            <a:lvl5pPr indent="0" algn="l">
              <a:buNone/>
              <a:defRPr sz="75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2.jpeg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" y="1189"/>
            <a:ext cx="9140196" cy="5712623"/>
          </a:xfrm>
          <a:prstGeom prst="rect">
            <a:avLst/>
          </a:prstGeom>
        </p:spPr>
      </p:pic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28600" y="129540"/>
            <a:ext cx="7543800" cy="762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228600" y="1272540"/>
            <a:ext cx="7543800" cy="368046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29016" y="5349240"/>
            <a:ext cx="914400" cy="32004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eaLnBrk="1" latinLnBrk="0" hangingPunct="1">
              <a:defRPr kumimoji="0" sz="1000">
                <a:solidFill>
                  <a:schemeClr val="bg1"/>
                </a:solidFill>
              </a:defRPr>
            </a:lvl1pPr>
          </a:lstStyle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707" y="3502660"/>
            <a:ext cx="676657" cy="18035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1" r:id="rId10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2667" b="1" kern="120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90492" indent="-190492" algn="l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79662" indent="-189170" algn="l" rtl="0" eaLnBrk="1" latinLnBrk="0" hangingPunct="1">
        <a:spcBef>
          <a:spcPct val="20000"/>
        </a:spcBef>
        <a:buClr>
          <a:schemeClr val="tx2"/>
        </a:buClr>
        <a:buSzPct val="100000"/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71477" indent="-190492" algn="l" rtl="0" eaLnBrk="1" latinLnBrk="0" hangingPunct="1">
        <a:spcBef>
          <a:spcPct val="20000"/>
        </a:spcBef>
        <a:buClr>
          <a:schemeClr val="tx2"/>
        </a:buClr>
        <a:buSzPct val="100000"/>
        <a:buFont typeface="Arial" pitchFamily="34" charset="0"/>
        <a:buChar char="–"/>
        <a:defRPr kumimoji="0"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761970" indent="-190492" algn="l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kumimoji="0"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953785" indent="-191816" algn="l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Char char="•"/>
        <a:defRPr kumimoji="0"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1447742" indent="-175253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136" indent="-152394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333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28727" indent="-152394" algn="l" rtl="0" eaLnBrk="1" latinLnBrk="0" hangingPunct="1">
        <a:spcBef>
          <a:spcPct val="20000"/>
        </a:spcBef>
        <a:buClr>
          <a:schemeClr val="tx2"/>
        </a:buClr>
        <a:buChar char="•"/>
        <a:defRPr kumimoji="0"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18" indent="-152394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167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ython.org/moin/IntroductoryBooks" TargetMode="External"/><Relationship Id="rId4" Type="http://schemas.openxmlformats.org/officeDocument/2006/relationships/hyperlink" Target="http://pythonbooks.revolunet.com/" TargetMode="External"/><Relationship Id="rId5" Type="http://schemas.openxmlformats.org/officeDocument/2006/relationships/hyperlink" Target="http://pyvideo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utomatetheboringstuff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NIH Hour of Code:</a:t>
            </a:r>
            <a:br>
              <a:rPr lang="en-US" dirty="0" smtClean="0"/>
            </a:br>
            <a:r>
              <a:rPr lang="en-US" dirty="0" smtClean="0"/>
              <a:t>Python Programming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R. Burke Squires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Bioinformatics and Computational Biosciences Branch (BCBB)</a:t>
            </a:r>
          </a:p>
          <a:p>
            <a:r>
              <a:rPr lang="en-US" dirty="0" smtClean="0"/>
              <a:t>BCBB / </a:t>
            </a:r>
            <a:r>
              <a:rPr lang="en-US" dirty="0"/>
              <a:t>OCICB / OSMO / OD / NIAID / NIH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Python?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Specifically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Open source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Easy to learn</a:t>
            </a:r>
          </a:p>
          <a:p>
            <a:r>
              <a:rPr lang="en-US" dirty="0" smtClean="0"/>
              <a:t>Powerful, fast, flexible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“Batteries included”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Large, thriving community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Powerful, mature scientific python stack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Used by many companies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Most popular language for…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Supports </a:t>
            </a:r>
            <a:r>
              <a:rPr lang="en-US" dirty="0"/>
              <a:t>multiple programming </a:t>
            </a:r>
            <a:r>
              <a:rPr lang="en-US" dirty="0" smtClean="0"/>
              <a:t>paradigms:</a:t>
            </a:r>
          </a:p>
          <a:p>
            <a:pPr lvl="1"/>
            <a:r>
              <a:rPr lang="en-US" dirty="0" smtClean="0"/>
              <a:t>Object-oriented</a:t>
            </a:r>
          </a:p>
          <a:p>
            <a:pPr lvl="1"/>
            <a:r>
              <a:rPr lang="en-US" dirty="0" smtClean="0"/>
              <a:t>Imperative</a:t>
            </a:r>
          </a:p>
          <a:p>
            <a:pPr lvl="1"/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Procedural </a:t>
            </a:r>
            <a:r>
              <a:rPr lang="en-US" dirty="0"/>
              <a:t>styles. </a:t>
            </a:r>
            <a:endParaRPr lang="en-US" dirty="0" smtClean="0"/>
          </a:p>
          <a:p>
            <a:r>
              <a:rPr lang="en-US" dirty="0" smtClean="0"/>
              <a:t>Dynamic </a:t>
            </a:r>
            <a:r>
              <a:rPr lang="en-US" dirty="0"/>
              <a:t>type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Automatic </a:t>
            </a:r>
            <a:r>
              <a:rPr lang="en-US" dirty="0"/>
              <a:t>memory </a:t>
            </a:r>
            <a:r>
              <a:rPr lang="en-US" dirty="0" smtClean="0"/>
              <a:t>management</a:t>
            </a:r>
          </a:p>
          <a:p>
            <a:r>
              <a:rPr lang="en-US" dirty="0" smtClean="0"/>
              <a:t>Can write prototype script very fast</a:t>
            </a:r>
            <a:endParaRPr lang="en-US" dirty="0" smtClean="0"/>
          </a:p>
          <a:p>
            <a:r>
              <a:rPr lang="en-US" dirty="0" smtClean="0"/>
              <a:t>Some packages are written in or enable you to write in C, very fast</a:t>
            </a:r>
          </a:p>
        </p:txBody>
      </p:sp>
    </p:spTree>
    <p:extLst>
      <p:ext uri="{BB962C8B-B14F-4D97-AF65-F5344CB8AC3E}">
        <p14:creationId xmlns:p14="http://schemas.microsoft.com/office/powerpoint/2010/main" val="999912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Python?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Specifically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Open source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Easy to learn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Powerful, fast, flexible</a:t>
            </a:r>
          </a:p>
          <a:p>
            <a:r>
              <a:rPr lang="en-US" dirty="0" smtClean="0"/>
              <a:t>“Batteries included”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Large, thriving community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Powerful, mature scientific python stack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Used by many companies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Most popular language for…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Python has </a:t>
            </a:r>
            <a:r>
              <a:rPr lang="en-US" dirty="0"/>
              <a:t>a large and comprehensive standard </a:t>
            </a:r>
            <a:r>
              <a:rPr lang="en-US" dirty="0" smtClean="0"/>
              <a:t>library</a:t>
            </a:r>
          </a:p>
          <a:p>
            <a:pPr lvl="1"/>
            <a:r>
              <a:rPr lang="en-US" dirty="0" smtClean="0"/>
              <a:t>No need to write code yourself </a:t>
            </a:r>
            <a:endParaRPr lang="en-US" dirty="0" smtClean="0"/>
          </a:p>
          <a:p>
            <a:pPr lvl="1"/>
            <a:r>
              <a:rPr lang="en-US" dirty="0" smtClean="0"/>
              <a:t>No need to install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97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Python?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Specifically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Open source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Easy to learn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Powerful, fast, flexible</a:t>
            </a:r>
          </a:p>
          <a:p>
            <a:r>
              <a:rPr lang="en-US" dirty="0" smtClean="0"/>
              <a:t>“Batteries included”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Large, thriving community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Powerful, mature scientific python stack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Used by many companies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Most popular language for…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 numCol="2">
            <a:normAutofit fontScale="77500" lnSpcReduction="20000"/>
          </a:bodyPr>
          <a:lstStyle/>
          <a:p>
            <a:r>
              <a:rPr lang="en-US" dirty="0"/>
              <a:t>Python’s standard library </a:t>
            </a:r>
            <a:endParaRPr lang="en-US" dirty="0" smtClean="0"/>
          </a:p>
          <a:p>
            <a:pPr lvl="1"/>
            <a:r>
              <a:rPr lang="en-US" dirty="0" smtClean="0"/>
              <a:t>data </a:t>
            </a:r>
            <a:r>
              <a:rPr lang="en-US" dirty="0"/>
              <a:t>types </a:t>
            </a:r>
            <a:endParaRPr lang="en-US" dirty="0" smtClean="0"/>
          </a:p>
          <a:p>
            <a:pPr lvl="1"/>
            <a:r>
              <a:rPr lang="en-US" dirty="0" smtClean="0"/>
              <a:t>strings </a:t>
            </a:r>
          </a:p>
          <a:p>
            <a:pPr lvl="1"/>
            <a:r>
              <a:rPr lang="en-US" dirty="0" smtClean="0"/>
              <a:t>networking </a:t>
            </a:r>
          </a:p>
          <a:p>
            <a:pPr lvl="1"/>
            <a:r>
              <a:rPr lang="en-US" dirty="0" smtClean="0"/>
              <a:t>threads </a:t>
            </a:r>
          </a:p>
          <a:p>
            <a:pPr lvl="1"/>
            <a:r>
              <a:rPr lang="en-US" dirty="0" smtClean="0"/>
              <a:t>operating </a:t>
            </a:r>
          </a:p>
          <a:p>
            <a:pPr lvl="1"/>
            <a:r>
              <a:rPr lang="en-US" dirty="0" smtClean="0"/>
              <a:t>compression </a:t>
            </a:r>
          </a:p>
          <a:p>
            <a:pPr lvl="1"/>
            <a:r>
              <a:rPr lang="en-US" dirty="0" smtClean="0"/>
              <a:t>GUI </a:t>
            </a:r>
          </a:p>
          <a:p>
            <a:pPr lvl="1"/>
            <a:r>
              <a:rPr lang="en-US" dirty="0" smtClean="0"/>
              <a:t>arguments </a:t>
            </a:r>
          </a:p>
          <a:p>
            <a:pPr lvl="1"/>
            <a:r>
              <a:rPr lang="en-US" dirty="0" smtClean="0"/>
              <a:t>system </a:t>
            </a:r>
          </a:p>
          <a:p>
            <a:pPr lvl="1"/>
            <a:r>
              <a:rPr lang="en-US" dirty="0" smtClean="0"/>
              <a:t>complex </a:t>
            </a:r>
          </a:p>
          <a:p>
            <a:pPr lvl="1"/>
            <a:r>
              <a:rPr lang="en-US" dirty="0" smtClean="0"/>
              <a:t>CGI </a:t>
            </a:r>
          </a:p>
          <a:p>
            <a:pPr lvl="1"/>
            <a:r>
              <a:rPr lang="en-US" dirty="0" smtClean="0"/>
              <a:t>FTP </a:t>
            </a:r>
          </a:p>
          <a:p>
            <a:pPr lvl="1"/>
            <a:r>
              <a:rPr lang="en-US" dirty="0" smtClean="0"/>
              <a:t>cryptography </a:t>
            </a:r>
          </a:p>
          <a:p>
            <a:pPr lvl="1"/>
            <a:r>
              <a:rPr lang="en-US" dirty="0" smtClean="0"/>
              <a:t>numbers </a:t>
            </a:r>
          </a:p>
          <a:p>
            <a:pPr lvl="1"/>
            <a:r>
              <a:rPr lang="en-US" dirty="0" smtClean="0"/>
              <a:t>testing </a:t>
            </a:r>
          </a:p>
          <a:p>
            <a:pPr lvl="1"/>
            <a:r>
              <a:rPr lang="en-US" dirty="0" smtClean="0"/>
              <a:t>multimedia </a:t>
            </a:r>
          </a:p>
          <a:p>
            <a:pPr lvl="1"/>
            <a:r>
              <a:rPr lang="en-US" dirty="0" smtClean="0"/>
              <a:t>databases </a:t>
            </a:r>
          </a:p>
          <a:p>
            <a:pPr lvl="1"/>
            <a:r>
              <a:rPr lang="en-US" dirty="0" smtClean="0"/>
              <a:t>CSV </a:t>
            </a:r>
          </a:p>
          <a:p>
            <a:pPr lvl="1"/>
            <a:r>
              <a:rPr lang="en-US" dirty="0" smtClean="0"/>
              <a:t>ﬁles </a:t>
            </a:r>
          </a:p>
          <a:p>
            <a:pPr lvl="1"/>
            <a:r>
              <a:rPr lang="en-US" dirty="0" smtClean="0"/>
              <a:t>calendar </a:t>
            </a:r>
          </a:p>
          <a:p>
            <a:pPr lvl="1"/>
            <a:r>
              <a:rPr lang="en-US" dirty="0" smtClean="0"/>
              <a:t>email </a:t>
            </a:r>
          </a:p>
          <a:p>
            <a:pPr lvl="1"/>
            <a:r>
              <a:rPr lang="en-US" dirty="0" smtClean="0"/>
              <a:t>XML </a:t>
            </a:r>
          </a:p>
          <a:p>
            <a:pPr lvl="1"/>
            <a:r>
              <a:rPr lang="en-US" dirty="0" smtClean="0"/>
              <a:t>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31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Python?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Specifically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Open source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Easy to learn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Powerful, fast, flexible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“Batteries included”</a:t>
            </a:r>
          </a:p>
          <a:p>
            <a:r>
              <a:rPr lang="en-US" dirty="0" smtClean="0"/>
              <a:t>Large, thriving community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Powerful, mature scientific python stack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Used by many companies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Most popular language for…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PyPI</a:t>
            </a:r>
            <a:r>
              <a:rPr lang="en-US" dirty="0" smtClean="0"/>
              <a:t> – Python Package </a:t>
            </a:r>
            <a:r>
              <a:rPr lang="en-US" dirty="0" smtClean="0"/>
              <a:t>Index</a:t>
            </a:r>
          </a:p>
          <a:p>
            <a:pPr lvl="1"/>
            <a:r>
              <a:rPr lang="en-US" dirty="0" smtClean="0"/>
              <a:t>92,000+ packages 11/2016</a:t>
            </a:r>
          </a:p>
          <a:p>
            <a:pPr lvl="1"/>
            <a:r>
              <a:rPr lang="en-US" dirty="0" smtClean="0"/>
              <a:t>Easily installable</a:t>
            </a:r>
          </a:p>
          <a:p>
            <a:r>
              <a:rPr lang="en-US" dirty="0" smtClean="0"/>
              <a:t>Great documentation</a:t>
            </a:r>
          </a:p>
          <a:p>
            <a:r>
              <a:rPr lang="en-US" dirty="0" smtClean="0"/>
              <a:t>Free video training - </a:t>
            </a:r>
            <a:r>
              <a:rPr lang="en-US" dirty="0" err="1" smtClean="0"/>
              <a:t>pyvideo.org</a:t>
            </a:r>
            <a:endParaRPr lang="en-US" dirty="0" smtClean="0"/>
          </a:p>
          <a:p>
            <a:r>
              <a:rPr lang="en-US" dirty="0" smtClean="0"/>
              <a:t>Large support community on </a:t>
            </a:r>
            <a:r>
              <a:rPr lang="en-US" dirty="0" err="1" smtClean="0"/>
              <a:t>stackoverflow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Great conferences: </a:t>
            </a:r>
            <a:r>
              <a:rPr lang="en-US" dirty="0" err="1" smtClean="0"/>
              <a:t>SciPy</a:t>
            </a:r>
            <a:r>
              <a:rPr lang="en-US" dirty="0" smtClean="0"/>
              <a:t>, </a:t>
            </a:r>
            <a:r>
              <a:rPr lang="en-US" dirty="0" err="1" smtClean="0"/>
              <a:t>PyCon</a:t>
            </a:r>
            <a:r>
              <a:rPr lang="en-US" dirty="0" smtClean="0"/>
              <a:t>, </a:t>
            </a:r>
            <a:r>
              <a:rPr lang="en-US" dirty="0" err="1" smtClean="0"/>
              <a:t>PyData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7722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Python?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Specifically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Open source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Easy to learn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Powerful, fast, flexible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“Batteries included”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Large, thriving community</a:t>
            </a:r>
          </a:p>
          <a:p>
            <a:r>
              <a:rPr lang="en-US" dirty="0" smtClean="0"/>
              <a:t>Powerful, mature scientific python stack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Used by many companies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Most popular language for…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Picture 2" descr="http://image.slidesharecdn.com/scientific-python-151121091532-lva1-app6892/95/scientific-python-28-638.jpg?cb=144810107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775" y="1981354"/>
            <a:ext cx="3657600" cy="274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431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Python?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Specifically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Open source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Easy to learn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Powerful, fast, flexible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“Batteries included”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Large, thriving community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Powerful, mature scientific python stack</a:t>
            </a:r>
          </a:p>
          <a:p>
            <a:r>
              <a:rPr lang="en-US" dirty="0" smtClean="0"/>
              <a:t>Used by many companies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Most popular language for…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Some of the companies using python</a:t>
            </a:r>
          </a:p>
          <a:p>
            <a:pPr lvl="1"/>
            <a:r>
              <a:rPr lang="en-US" dirty="0" smtClean="0"/>
              <a:t>Google </a:t>
            </a:r>
            <a:r>
              <a:rPr lang="en-US" dirty="0"/>
              <a:t>(</a:t>
            </a:r>
            <a:r>
              <a:rPr lang="en-US" dirty="0" err="1"/>
              <a:t>Youtube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Facebook (Tornado)</a:t>
            </a:r>
          </a:p>
          <a:p>
            <a:pPr lvl="1"/>
            <a:r>
              <a:rPr lang="en-US" dirty="0"/>
              <a:t>Dropbox</a:t>
            </a:r>
          </a:p>
          <a:p>
            <a:pPr lvl="1"/>
            <a:r>
              <a:rPr lang="en-US" dirty="0"/>
              <a:t>Yahoo</a:t>
            </a:r>
          </a:p>
          <a:p>
            <a:pPr lvl="1"/>
            <a:r>
              <a:rPr lang="en-US" dirty="0"/>
              <a:t>NASA</a:t>
            </a:r>
          </a:p>
          <a:p>
            <a:pPr lvl="1"/>
            <a:r>
              <a:rPr lang="en-US" dirty="0"/>
              <a:t>IBM</a:t>
            </a:r>
          </a:p>
          <a:p>
            <a:pPr lvl="1"/>
            <a:r>
              <a:rPr lang="en-US" dirty="0"/>
              <a:t>Mozilla</a:t>
            </a:r>
          </a:p>
          <a:p>
            <a:pPr lvl="1"/>
            <a:r>
              <a:rPr lang="en-US" dirty="0" err="1" smtClean="0"/>
              <a:t>Quora</a:t>
            </a:r>
            <a:endParaRPr lang="en-US" dirty="0"/>
          </a:p>
          <a:p>
            <a:pPr lvl="1"/>
            <a:r>
              <a:rPr lang="en-US" dirty="0" smtClean="0"/>
              <a:t>Instagram</a:t>
            </a:r>
            <a:endParaRPr lang="en-US" dirty="0"/>
          </a:p>
          <a:p>
            <a:pPr lvl="1"/>
            <a:r>
              <a:rPr lang="en-US" dirty="0" smtClean="0"/>
              <a:t>Reddit</a:t>
            </a:r>
          </a:p>
          <a:p>
            <a:pPr lvl="1"/>
            <a:r>
              <a:rPr lang="en-US" dirty="0" smtClean="0"/>
              <a:t>IML (Movies)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95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Python?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Specifically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Open source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Easy to learn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Powerful, fast, flexible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“Batteries included”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Large, thriving community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Powerful, mature scientific python stack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Used by many companies</a:t>
            </a:r>
          </a:p>
          <a:p>
            <a:r>
              <a:rPr lang="en-US" dirty="0" smtClean="0"/>
              <a:t>Most popular language for…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84" t="42128" r="20202" b="29763"/>
          <a:stretch/>
        </p:blipFill>
        <p:spPr>
          <a:xfrm>
            <a:off x="3574385" y="2476500"/>
            <a:ext cx="4600712" cy="1752600"/>
          </a:xfrm>
        </p:spPr>
      </p:pic>
    </p:spTree>
    <p:extLst>
      <p:ext uri="{BB962C8B-B14F-4D97-AF65-F5344CB8AC3E}">
        <p14:creationId xmlns:p14="http://schemas.microsoft.com/office/powerpoint/2010/main" val="150652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Zen of Python (</a:t>
            </a:r>
            <a:r>
              <a:rPr lang="en-US" dirty="0"/>
              <a:t>by Tim </a:t>
            </a:r>
            <a:r>
              <a:rPr lang="en-US" dirty="0" smtClean="0"/>
              <a:t>Peters)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10000"/>
          </a:bodyPr>
          <a:lstStyle/>
          <a:p>
            <a:r>
              <a:rPr lang="en-US" dirty="0" smtClean="0"/>
              <a:t>Beautiful is better than ugly.</a:t>
            </a:r>
          </a:p>
          <a:p>
            <a:r>
              <a:rPr lang="en-US" dirty="0" smtClean="0"/>
              <a:t>Explicit is better than implicit.</a:t>
            </a:r>
          </a:p>
          <a:p>
            <a:r>
              <a:rPr lang="en-US" dirty="0" smtClean="0"/>
              <a:t>Simple is better than complex.</a:t>
            </a:r>
          </a:p>
          <a:p>
            <a:r>
              <a:rPr lang="en-US" dirty="0" smtClean="0"/>
              <a:t>Complex is better than complicated.</a:t>
            </a:r>
          </a:p>
          <a:p>
            <a:r>
              <a:rPr lang="en-US" dirty="0" smtClean="0"/>
              <a:t>Flat is better than nested.</a:t>
            </a:r>
          </a:p>
          <a:p>
            <a:r>
              <a:rPr lang="en-US" dirty="0" smtClean="0"/>
              <a:t>Sparse is better than dense.</a:t>
            </a:r>
          </a:p>
          <a:p>
            <a:r>
              <a:rPr lang="en-US" dirty="0" smtClean="0"/>
              <a:t>Readability counts.</a:t>
            </a:r>
          </a:p>
          <a:p>
            <a:r>
              <a:rPr lang="en-US" dirty="0" smtClean="0"/>
              <a:t>Special cases aren't special enough to break the rules.</a:t>
            </a:r>
          </a:p>
          <a:p>
            <a:r>
              <a:rPr lang="en-US" dirty="0" smtClean="0"/>
              <a:t>Although practicality beats purity.</a:t>
            </a:r>
          </a:p>
          <a:p>
            <a:r>
              <a:rPr lang="en-US" dirty="0" smtClean="0"/>
              <a:t>Errors should never pass silently.</a:t>
            </a:r>
          </a:p>
          <a:p>
            <a:r>
              <a:rPr lang="en-US" dirty="0" smtClean="0"/>
              <a:t>Unless explicitly silenced.</a:t>
            </a:r>
          </a:p>
          <a:p>
            <a:r>
              <a:rPr lang="en-US" dirty="0" smtClean="0"/>
              <a:t>In the face of ambiguity, refuse the temptation to guess.</a:t>
            </a:r>
          </a:p>
          <a:p>
            <a:r>
              <a:rPr lang="en-US" dirty="0" smtClean="0"/>
              <a:t>There should be one--and preferably only one--obvious way to do it.</a:t>
            </a:r>
          </a:p>
          <a:p>
            <a:r>
              <a:rPr lang="en-US" dirty="0" smtClean="0"/>
              <a:t>Although that way may not be obvious at first unless you're Dutch.</a:t>
            </a:r>
          </a:p>
          <a:p>
            <a:r>
              <a:rPr lang="en-US" dirty="0" smtClean="0"/>
              <a:t>Now is better than never.</a:t>
            </a:r>
          </a:p>
          <a:p>
            <a:r>
              <a:rPr lang="en-US" dirty="0" smtClean="0"/>
              <a:t>Although never is often better than *right* now.</a:t>
            </a:r>
          </a:p>
          <a:p>
            <a:r>
              <a:rPr lang="en-US" dirty="0" smtClean="0"/>
              <a:t>If the implementation is hard to explain, it's a bad idea.</a:t>
            </a:r>
          </a:p>
          <a:p>
            <a:r>
              <a:rPr lang="en-US" dirty="0" smtClean="0"/>
              <a:t>If the implementation is easy to explain, it may be a good idea.</a:t>
            </a:r>
          </a:p>
          <a:p>
            <a:r>
              <a:rPr lang="en-US" dirty="0" smtClean="0"/>
              <a:t>Namespaces are one honking great idea -- let's do more of those!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05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You Do With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Quickly create (prototype) applications</a:t>
            </a:r>
          </a:p>
          <a:p>
            <a:r>
              <a:rPr lang="en-US" dirty="0" smtClean="0"/>
              <a:t>Bioinformatics workflows</a:t>
            </a:r>
          </a:p>
          <a:p>
            <a:r>
              <a:rPr lang="en-US" dirty="0" smtClean="0"/>
              <a:t>Image analysis</a:t>
            </a:r>
          </a:p>
          <a:p>
            <a:r>
              <a:rPr lang="en-US" dirty="0" smtClean="0"/>
              <a:t>Web scrapers</a:t>
            </a:r>
          </a:p>
          <a:p>
            <a:r>
              <a:rPr lang="en-US" dirty="0" smtClean="0"/>
              <a:t>Web </a:t>
            </a:r>
            <a:r>
              <a:rPr lang="en-US" dirty="0"/>
              <a:t>Applications ( Django, Pylons )</a:t>
            </a:r>
          </a:p>
          <a:p>
            <a:r>
              <a:rPr lang="en-US" dirty="0"/>
              <a:t>Games ( Eve Online </a:t>
            </a:r>
            <a:r>
              <a:rPr lang="en-US" dirty="0" smtClean="0"/>
              <a:t>– MMORPG, </a:t>
            </a:r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en-US" dirty="0"/>
              <a:t>)</a:t>
            </a:r>
          </a:p>
          <a:p>
            <a:r>
              <a:rPr lang="en-US" dirty="0"/>
              <a:t>Software Development ( </a:t>
            </a:r>
            <a:r>
              <a:rPr lang="en-US" dirty="0" err="1"/>
              <a:t>Trac</a:t>
            </a:r>
            <a:r>
              <a:rPr lang="en-US" dirty="0"/>
              <a:t> for Project Management )</a:t>
            </a:r>
          </a:p>
          <a:p>
            <a:r>
              <a:rPr lang="en-US" dirty="0"/>
              <a:t>Object Databases ( ZODB / </a:t>
            </a:r>
            <a:r>
              <a:rPr lang="en-US" dirty="0" err="1"/>
              <a:t>Durus</a:t>
            </a:r>
            <a:r>
              <a:rPr lang="en-US" dirty="0"/>
              <a:t> )</a:t>
            </a:r>
          </a:p>
          <a:p>
            <a:r>
              <a:rPr lang="en-US" dirty="0"/>
              <a:t>Network Programming ( </a:t>
            </a:r>
            <a:r>
              <a:rPr lang="en-US" dirty="0" err="1"/>
              <a:t>Bittorent</a:t>
            </a:r>
            <a:r>
              <a:rPr lang="en-US" dirty="0"/>
              <a:t> )</a:t>
            </a:r>
          </a:p>
          <a:p>
            <a:r>
              <a:rPr lang="en-US" dirty="0"/>
              <a:t>Mobile applications</a:t>
            </a:r>
          </a:p>
          <a:p>
            <a:r>
              <a:rPr lang="en-US" dirty="0" smtClean="0"/>
              <a:t>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4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Code!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5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399" y="-16123"/>
            <a:ext cx="5921763" cy="573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5400000">
            <a:off x="6133659" y="3102804"/>
            <a:ext cx="31598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http://</a:t>
            </a:r>
            <a:r>
              <a:rPr lang="en-US" sz="900" dirty="0" err="1"/>
              <a:t>www.bbc.co.uk</a:t>
            </a:r>
            <a:r>
              <a:rPr lang="en-US" sz="900" dirty="0"/>
              <a:t>/education/guides/z46s4wx/revision/5</a:t>
            </a:r>
          </a:p>
        </p:txBody>
      </p:sp>
    </p:spTree>
    <p:extLst>
      <p:ext uri="{BB962C8B-B14F-4D97-AF65-F5344CB8AC3E}">
        <p14:creationId xmlns:p14="http://schemas.microsoft.com/office/powerpoint/2010/main" val="1964520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in Python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 smtClean="0"/>
              <a:t>Open account at </a:t>
            </a:r>
            <a:r>
              <a:rPr lang="en-US" dirty="0" err="1" smtClean="0"/>
              <a:t>PythonAnywhere.org</a:t>
            </a:r>
            <a:endParaRPr lang="en-US" dirty="0" smtClean="0"/>
          </a:p>
          <a:p>
            <a:r>
              <a:rPr lang="en-US" dirty="0" smtClean="0"/>
              <a:t>Create BASH console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biopython</a:t>
            </a:r>
            <a:r>
              <a:rPr lang="en-US" dirty="0" smtClean="0"/>
              <a:t> module</a:t>
            </a:r>
          </a:p>
          <a:p>
            <a:pPr lvl="2"/>
            <a:r>
              <a:rPr lang="en-US" dirty="0"/>
              <a:t>pip3.5 install --user </a:t>
            </a:r>
            <a:r>
              <a:rPr lang="en-US" dirty="0" err="1" smtClean="0"/>
              <a:t>biopython</a:t>
            </a:r>
            <a:endParaRPr lang="en-US" dirty="0" smtClean="0"/>
          </a:p>
          <a:p>
            <a:r>
              <a:rPr lang="en-US" dirty="0" smtClean="0"/>
              <a:t>Go back to Dashboard</a:t>
            </a:r>
          </a:p>
          <a:p>
            <a:r>
              <a:rPr lang="en-US" dirty="0" smtClean="0"/>
              <a:t>Create a new file</a:t>
            </a:r>
          </a:p>
          <a:p>
            <a:pPr lvl="1"/>
            <a:r>
              <a:rPr lang="en-US" dirty="0" smtClean="0"/>
              <a:t>Type in code</a:t>
            </a:r>
          </a:p>
          <a:p>
            <a:pPr lvl="1"/>
            <a:r>
              <a:rPr lang="en-US" dirty="0" smtClean="0"/>
              <a:t>Run</a:t>
            </a:r>
          </a:p>
          <a:p>
            <a:r>
              <a:rPr lang="en-US" dirty="0" smtClean="0"/>
              <a:t>(Advanced) Update code to save to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03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 Account at PythonAnywhere.org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391" y="1273175"/>
            <a:ext cx="5054217" cy="3679825"/>
          </a:xfrm>
        </p:spPr>
      </p:pic>
      <p:sp>
        <p:nvSpPr>
          <p:cNvPr id="5" name="Oval 4"/>
          <p:cNvSpPr/>
          <p:nvPr/>
        </p:nvSpPr>
        <p:spPr>
          <a:xfrm>
            <a:off x="1676400" y="3314700"/>
            <a:ext cx="1752600" cy="23923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581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 Account at PythonAnywhere.org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391" y="1273175"/>
            <a:ext cx="5054217" cy="3679824"/>
          </a:xfrm>
        </p:spPr>
      </p:pic>
      <p:sp>
        <p:nvSpPr>
          <p:cNvPr id="5" name="Oval 4"/>
          <p:cNvSpPr/>
          <p:nvPr/>
        </p:nvSpPr>
        <p:spPr>
          <a:xfrm>
            <a:off x="3009899" y="2400300"/>
            <a:ext cx="990600" cy="23923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245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into </a:t>
            </a:r>
            <a:r>
              <a:rPr lang="en-US" dirty="0" err="1" smtClean="0"/>
              <a:t>PythonAnywhere.org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391" y="1273175"/>
            <a:ext cx="5054216" cy="3679824"/>
          </a:xfrm>
        </p:spPr>
      </p:pic>
    </p:spTree>
    <p:extLst>
      <p:ext uri="{BB962C8B-B14F-4D97-AF65-F5344CB8AC3E}">
        <p14:creationId xmlns:p14="http://schemas.microsoft.com/office/powerpoint/2010/main" val="1777767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/>
              <a:t>BASH </a:t>
            </a:r>
            <a:r>
              <a:rPr lang="en-US" smtClean="0"/>
              <a:t>Console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905" y="1726269"/>
            <a:ext cx="5649911" cy="3702982"/>
          </a:xfrm>
        </p:spPr>
      </p:pic>
      <p:sp>
        <p:nvSpPr>
          <p:cNvPr id="6" name="Oval 5"/>
          <p:cNvSpPr/>
          <p:nvPr/>
        </p:nvSpPr>
        <p:spPr>
          <a:xfrm>
            <a:off x="2336505" y="2749845"/>
            <a:ext cx="350874" cy="23923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518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 </a:t>
            </a:r>
            <a:r>
              <a:rPr lang="en-US" dirty="0" err="1" smtClean="0"/>
              <a:t>Biopython</a:t>
            </a:r>
            <a:r>
              <a:rPr lang="en-US" dirty="0" smtClean="0"/>
              <a:t> Module: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pip3.5 install --user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biopython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905" y="1726269"/>
            <a:ext cx="5649910" cy="3702982"/>
          </a:xfrm>
        </p:spPr>
      </p:pic>
      <p:sp>
        <p:nvSpPr>
          <p:cNvPr id="6" name="Oval 5"/>
          <p:cNvSpPr/>
          <p:nvPr/>
        </p:nvSpPr>
        <p:spPr>
          <a:xfrm>
            <a:off x="1961707" y="2390997"/>
            <a:ext cx="1626781" cy="23923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188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</a:t>
            </a:r>
            <a:r>
              <a:rPr lang="en-US" dirty="0" smtClean="0"/>
              <a:t>Back </a:t>
            </a:r>
            <a:r>
              <a:rPr lang="en-US" dirty="0"/>
              <a:t>to Dashboard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905" y="1726269"/>
            <a:ext cx="5649911" cy="3702982"/>
          </a:xfrm>
        </p:spPr>
      </p:pic>
      <p:sp>
        <p:nvSpPr>
          <p:cNvPr id="6" name="Oval 5"/>
          <p:cNvSpPr/>
          <p:nvPr/>
        </p:nvSpPr>
        <p:spPr>
          <a:xfrm>
            <a:off x="2567763" y="2319227"/>
            <a:ext cx="614030" cy="23923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691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file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905" y="1726269"/>
            <a:ext cx="5649910" cy="3702982"/>
          </a:xfrm>
        </p:spPr>
      </p:pic>
      <p:sp>
        <p:nvSpPr>
          <p:cNvPr id="6" name="Oval 5"/>
          <p:cNvSpPr/>
          <p:nvPr/>
        </p:nvSpPr>
        <p:spPr>
          <a:xfrm>
            <a:off x="6531049" y="2837565"/>
            <a:ext cx="614030" cy="23923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40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Write Some Python Code!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26" y="1064564"/>
            <a:ext cx="6387346" cy="4650436"/>
          </a:xfrm>
        </p:spPr>
      </p:pic>
    </p:spTree>
    <p:extLst>
      <p:ext uri="{BB962C8B-B14F-4D97-AF65-F5344CB8AC3E}">
        <p14:creationId xmlns:p14="http://schemas.microsoft.com/office/powerpoint/2010/main" val="701539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Code to Retrieve Your Publications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#!/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usr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/bin/python3.5</a:t>
            </a: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Bio import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Entrez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Bio import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Medline</a:t>
            </a: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MAX_COUNT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2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TERM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'R. Burke Squires' # replace your name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here</a:t>
            </a: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Entrez.email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richard.squires@nih.gov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 # Please replace your email address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here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h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Entrez.esearch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db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pubmed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retmax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=MAX_COUNT, term=TERM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result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Entrez.read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('Total number of publications containing {0}: {1}\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n'.format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(TERM, result['Count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']))</a:t>
            </a: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ids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result['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IdList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']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handle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Entrez.efetch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db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pubmed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", id=ids,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rettype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medline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retmode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="text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")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records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Medline.parse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(handle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record in records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print("title:",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record.get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("TI",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"?"))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print("authors:",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record.get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("AU",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"?"))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print("source:",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record.get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("SO",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"?"))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print()</a:t>
            </a:r>
          </a:p>
        </p:txBody>
      </p:sp>
    </p:spTree>
    <p:extLst>
      <p:ext uri="{BB962C8B-B14F-4D97-AF65-F5344CB8AC3E}">
        <p14:creationId xmlns:p14="http://schemas.microsoft.com/office/powerpoint/2010/main" val="47396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Do We Need To Program?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" y="1181100"/>
            <a:ext cx="8060266" cy="4533900"/>
          </a:xfrm>
        </p:spPr>
      </p:pic>
      <p:sp>
        <p:nvSpPr>
          <p:cNvPr id="5" name="Rectangle 4"/>
          <p:cNvSpPr/>
          <p:nvPr/>
        </p:nvSpPr>
        <p:spPr>
          <a:xfrm>
            <a:off x="2536339" y="5484168"/>
            <a:ext cx="31598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http://</a:t>
            </a:r>
            <a:r>
              <a:rPr lang="en-US" sz="900" dirty="0" err="1"/>
              <a:t>www.bbc.co.uk</a:t>
            </a:r>
            <a:r>
              <a:rPr lang="en-US" sz="900" dirty="0"/>
              <a:t>/education/guides/z46s4wx/revision/5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7000" y="3332634"/>
            <a:ext cx="1140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(Not </a:t>
            </a:r>
            <a:r>
              <a:rPr lang="en-US" sz="900" dirty="0" smtClean="0">
                <a:solidFill>
                  <a:srgbClr val="FF0000"/>
                </a:solidFill>
              </a:rPr>
              <a:t>Python Code)</a:t>
            </a:r>
            <a:endParaRPr 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70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Your Code!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26" y="1064564"/>
            <a:ext cx="6387346" cy="4650436"/>
          </a:xfrm>
        </p:spPr>
      </p:pic>
      <p:sp>
        <p:nvSpPr>
          <p:cNvPr id="5" name="Oval 4"/>
          <p:cNvSpPr/>
          <p:nvPr/>
        </p:nvSpPr>
        <p:spPr>
          <a:xfrm>
            <a:off x="6705600" y="1714500"/>
            <a:ext cx="614030" cy="23923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342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 Python On Your Computer?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Install </a:t>
            </a:r>
            <a:r>
              <a:rPr lang="en-US" dirty="0" smtClean="0"/>
              <a:t>Python:</a:t>
            </a:r>
          </a:p>
          <a:p>
            <a:pPr lvl="1"/>
            <a:r>
              <a:rPr lang="en-US" dirty="0" smtClean="0"/>
              <a:t>Anaconda distribution</a:t>
            </a:r>
          </a:p>
          <a:p>
            <a:pPr lvl="1"/>
            <a:r>
              <a:rPr lang="en-US" dirty="0" err="1" smtClean="0"/>
              <a:t>Enthought</a:t>
            </a:r>
            <a:r>
              <a:rPr lang="en-US" dirty="0" smtClean="0"/>
              <a:t> distribution</a:t>
            </a:r>
          </a:p>
          <a:p>
            <a:pPr lvl="1"/>
            <a:endParaRPr lang="en-US" dirty="0"/>
          </a:p>
          <a:p>
            <a:r>
              <a:rPr lang="en-US" dirty="0" smtClean="0"/>
              <a:t>Installs: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pip</a:t>
            </a:r>
          </a:p>
          <a:p>
            <a:pPr lvl="1"/>
            <a:r>
              <a:rPr lang="en-US" dirty="0"/>
              <a:t>j</a:t>
            </a:r>
            <a:r>
              <a:rPr lang="en-US" dirty="0" smtClean="0"/>
              <a:t>upyter</a:t>
            </a:r>
          </a:p>
          <a:p>
            <a:pPr lvl="1"/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andas,</a:t>
            </a:r>
          </a:p>
          <a:p>
            <a:pPr lvl="1"/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3074" name="Picture 2" descr="http://www.gurobi.com/images/logo-anaconda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198687"/>
            <a:ext cx="36576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326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From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Seminars</a:t>
            </a:r>
          </a:p>
          <a:p>
            <a:pPr lvl="1"/>
            <a:r>
              <a:rPr lang="en-US" dirty="0" smtClean="0"/>
              <a:t>CIT (No cost)</a:t>
            </a:r>
          </a:p>
          <a:p>
            <a:endParaRPr lang="en-US" dirty="0" smtClean="0"/>
          </a:p>
          <a:p>
            <a:r>
              <a:rPr lang="en-US" dirty="0" smtClean="0"/>
              <a:t>FAES</a:t>
            </a:r>
          </a:p>
          <a:p>
            <a:pPr lvl="1"/>
            <a:r>
              <a:rPr lang="en-US" dirty="0" smtClean="0"/>
              <a:t>Python Programming courses</a:t>
            </a:r>
          </a:p>
          <a:p>
            <a:endParaRPr lang="en-US" dirty="0" smtClean="0"/>
          </a:p>
          <a:p>
            <a:r>
              <a:rPr lang="en-US" dirty="0" smtClean="0"/>
              <a:t>Tutorials on </a:t>
            </a:r>
            <a:r>
              <a:rPr lang="en-US" dirty="0" err="1" smtClean="0"/>
              <a:t>PyVideo.org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Practice, practice,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9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To Learn More About Python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Free electronic books:</a:t>
            </a:r>
          </a:p>
          <a:p>
            <a:pPr lvl="1"/>
            <a:r>
              <a:rPr lang="en-US" dirty="0" smtClean="0"/>
              <a:t>Automate </a:t>
            </a:r>
            <a:r>
              <a:rPr lang="en-US" dirty="0" smtClean="0"/>
              <a:t>the boring </a:t>
            </a:r>
            <a:r>
              <a:rPr lang="en-US" dirty="0" smtClean="0"/>
              <a:t>stuff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automatetheboringstuff.com</a:t>
            </a:r>
            <a:endParaRPr lang="en-US" dirty="0" smtClean="0"/>
          </a:p>
          <a:p>
            <a:pPr lvl="1"/>
            <a:r>
              <a:rPr lang="en-US" dirty="0" smtClean="0"/>
              <a:t>Python for everyone</a:t>
            </a:r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wiki.python.org/moin/IntroductoryBooks</a:t>
            </a:r>
            <a:endParaRPr lang="en-US" dirty="0" smtClean="0"/>
          </a:p>
          <a:p>
            <a:pPr lvl="1"/>
            <a:r>
              <a:rPr lang="en-US" dirty="0" smtClean="0"/>
              <a:t>Python books</a:t>
            </a:r>
          </a:p>
          <a:p>
            <a:pPr lvl="2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pythonbooks.revolunet.com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Free Python Videos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pyvideo.org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0330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Do We Need To Program?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409700"/>
            <a:ext cx="4673547" cy="3674269"/>
          </a:xfrm>
        </p:spPr>
      </p:pic>
    </p:spTree>
    <p:extLst>
      <p:ext uri="{BB962C8B-B14F-4D97-AF65-F5344CB8AC3E}">
        <p14:creationId xmlns:p14="http://schemas.microsoft.com/office/powerpoint/2010/main" val="107732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Python?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8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Easy to learn</a:t>
            </a:r>
          </a:p>
          <a:p>
            <a:r>
              <a:rPr lang="en-US" dirty="0" smtClean="0"/>
              <a:t>Powerful, fast, flexible</a:t>
            </a:r>
          </a:p>
          <a:p>
            <a:r>
              <a:rPr lang="en-US" dirty="0" smtClean="0"/>
              <a:t>“Batteries included”</a:t>
            </a:r>
          </a:p>
          <a:p>
            <a:r>
              <a:rPr lang="en-US" dirty="0" smtClean="0"/>
              <a:t>Large, thriving community</a:t>
            </a:r>
          </a:p>
          <a:p>
            <a:r>
              <a:rPr lang="en-US" dirty="0" smtClean="0"/>
              <a:t>Powerful, mature scientific python stack</a:t>
            </a:r>
          </a:p>
          <a:p>
            <a:r>
              <a:rPr lang="en-US" dirty="0" smtClean="0"/>
              <a:t>Used by many companies</a:t>
            </a:r>
          </a:p>
          <a:p>
            <a:r>
              <a:rPr lang="en-US" dirty="0" smtClean="0"/>
              <a:t>Most popular language for…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45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Python?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 of Python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Specifically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Easy to learn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Powerful, fast, flexible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“Batteries included”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Large, thriving community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Powerful, mature scientific python stack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Used by many companies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Most popular language for…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Source code is freely downloadable – </a:t>
            </a:r>
            <a:r>
              <a:rPr lang="en-US" dirty="0" err="1" smtClean="0"/>
              <a:t>python.org</a:t>
            </a:r>
            <a:endParaRPr lang="en-US" dirty="0" smtClean="0"/>
          </a:p>
          <a:p>
            <a:pPr lvl="1"/>
            <a:r>
              <a:rPr lang="en-US" dirty="0" smtClean="0"/>
              <a:t>You can fix, enhance, contribute</a:t>
            </a:r>
          </a:p>
          <a:p>
            <a:r>
              <a:rPr lang="en-US" dirty="0" smtClean="0"/>
              <a:t>Started in 1991</a:t>
            </a:r>
          </a:p>
          <a:p>
            <a:pPr lvl="1"/>
            <a:r>
              <a:rPr lang="en-US" dirty="0" smtClean="0"/>
              <a:t>Guido van Rossum</a:t>
            </a:r>
          </a:p>
          <a:p>
            <a:pPr lvl="1"/>
            <a:r>
              <a:rPr lang="en-US" dirty="0" smtClean="0"/>
              <a:t>Borrowed the best parts of many </a:t>
            </a:r>
            <a:r>
              <a:rPr lang="en-US" dirty="0" smtClean="0"/>
              <a:t>languages</a:t>
            </a:r>
          </a:p>
          <a:p>
            <a:r>
              <a:rPr lang="en-US" dirty="0" smtClean="0"/>
              <a:t>Available on (almost) all platforms – Mac, Windows, </a:t>
            </a:r>
            <a:r>
              <a:rPr lang="en-US" dirty="0" err="1" smtClean="0"/>
              <a:t>linux</a:t>
            </a:r>
            <a:r>
              <a:rPr lang="en-US" dirty="0" smtClean="0"/>
              <a:t>, raspberry pi,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91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Python?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 of Python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Specifically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Open source</a:t>
            </a:r>
          </a:p>
          <a:p>
            <a:r>
              <a:rPr lang="en-US" dirty="0" smtClean="0"/>
              <a:t>Easy to learn</a:t>
            </a:r>
            <a:endParaRPr lang="en-US" dirty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Powerful, fast, flexible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“Batteries included”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Large, thriving community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Powerful, mature scientific python stack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Used by many companies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Most popular language for…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/>
              <a:t>philosophy emphasizes code </a:t>
            </a:r>
            <a:r>
              <a:rPr lang="en-US" dirty="0" smtClean="0"/>
              <a:t>readability</a:t>
            </a:r>
          </a:p>
          <a:p>
            <a:pPr lvl="1"/>
            <a:r>
              <a:rPr lang="en-US" dirty="0" smtClean="0"/>
              <a:t>Code is read many more times then it is written!</a:t>
            </a:r>
          </a:p>
          <a:p>
            <a:pPr lvl="1"/>
            <a:r>
              <a:rPr lang="en-US" dirty="0" smtClean="0"/>
              <a:t>Indentation is required; enhances readability</a:t>
            </a:r>
          </a:p>
          <a:p>
            <a:r>
              <a:rPr lang="en-US" dirty="0" smtClean="0"/>
              <a:t>Very similar to English language; pseudocode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7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Printing “Hello World!” in </a:t>
            </a:r>
            <a:br>
              <a:rPr lang="en-US" dirty="0" smtClean="0"/>
            </a:br>
            <a:r>
              <a:rPr lang="en-US" dirty="0" smtClean="0"/>
              <a:t>Four Programming Languages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defTabSz="342917" fontAlgn="base">
              <a:buNone/>
            </a:pPr>
            <a:r>
              <a:rPr lang="en-US" sz="1800" b="1" dirty="0">
                <a:ea typeface="Courier" charset="0"/>
                <a:cs typeface="Courier" charset="0"/>
              </a:rPr>
              <a:t>C++</a:t>
            </a:r>
          </a:p>
          <a:p>
            <a:pPr marL="0" indent="0" defTabSz="342917" fontAlgn="base">
              <a:buNone/>
            </a:pPr>
            <a:r>
              <a:rPr lang="en-US" sz="1125" dirty="0">
                <a:latin typeface="Courier" charset="0"/>
                <a:ea typeface="Courier" charset="0"/>
                <a:cs typeface="Courier" charset="0"/>
              </a:rPr>
              <a:t>#include &lt;</a:t>
            </a:r>
            <a:r>
              <a:rPr lang="en-US" sz="1125" dirty="0" err="1">
                <a:latin typeface="Courier" charset="0"/>
                <a:ea typeface="Courier" charset="0"/>
                <a:cs typeface="Courier" charset="0"/>
              </a:rPr>
              <a:t>iostream</a:t>
            </a:r>
            <a:r>
              <a:rPr lang="en-US" sz="1125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marL="0" indent="0" defTabSz="342917" fontAlgn="base">
              <a:buNone/>
            </a:pPr>
            <a:r>
              <a:rPr lang="en-US" sz="1125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125" dirty="0">
                <a:latin typeface="Courier" charset="0"/>
                <a:ea typeface="Courier" charset="0"/>
                <a:cs typeface="Courier" charset="0"/>
              </a:rPr>
              <a:t> main()</a:t>
            </a:r>
          </a:p>
          <a:p>
            <a:pPr marL="0" indent="0" defTabSz="342917" fontAlgn="base">
              <a:buNone/>
            </a:pPr>
            <a:r>
              <a:rPr lang="en-US" sz="1125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 defTabSz="342917" fontAlgn="base">
              <a:buNone/>
            </a:pPr>
            <a:r>
              <a:rPr lang="en-US" sz="1125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25" dirty="0" err="1">
                <a:latin typeface="Courier" charset="0"/>
                <a:ea typeface="Courier" charset="0"/>
                <a:cs typeface="Courier" charset="0"/>
              </a:rPr>
              <a:t>std</a:t>
            </a:r>
            <a:r>
              <a:rPr lang="en-US" sz="1125" dirty="0">
                <a:latin typeface="Courier" charset="0"/>
                <a:ea typeface="Courier" charset="0"/>
                <a:cs typeface="Courier" charset="0"/>
              </a:rPr>
              <a:t>::count &lt;&lt; "Hello World” &lt;&lt; </a:t>
            </a:r>
            <a:r>
              <a:rPr lang="en-US" sz="1125" dirty="0" err="1">
                <a:latin typeface="Courier" charset="0"/>
                <a:ea typeface="Courier" charset="0"/>
                <a:cs typeface="Courier" charset="0"/>
              </a:rPr>
              <a:t>std</a:t>
            </a:r>
            <a:r>
              <a:rPr lang="en-US" sz="1125" dirty="0">
                <a:latin typeface="Courier" charset="0"/>
                <a:ea typeface="Courier" charset="0"/>
                <a:cs typeface="Courier" charset="0"/>
              </a:rPr>
              <a:t>::</a:t>
            </a:r>
            <a:r>
              <a:rPr lang="en-US" sz="1125" dirty="0" err="1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1125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 defTabSz="342917" fontAlgn="base">
              <a:buNone/>
            </a:pPr>
            <a:r>
              <a:rPr lang="en-US" sz="1125" dirty="0">
                <a:latin typeface="Courier" charset="0"/>
                <a:ea typeface="Courier" charset="0"/>
                <a:cs typeface="Courier" charset="0"/>
              </a:rPr>
              <a:t>	return 0;</a:t>
            </a:r>
          </a:p>
          <a:p>
            <a:pPr marL="0" indent="0" defTabSz="342917" fontAlgn="base">
              <a:buNone/>
            </a:pPr>
            <a:r>
              <a:rPr lang="en-US" sz="1125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 defTabSz="342917" fontAlgn="base">
              <a:buNone/>
            </a:pPr>
            <a:endParaRPr lang="en-US" sz="105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Python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125" dirty="0">
                <a:latin typeface="Courier" charset="0"/>
                <a:ea typeface="Courier" charset="0"/>
                <a:cs typeface="Courier" charset="0"/>
              </a:rPr>
              <a:t>print(“Hello World!”)</a:t>
            </a:r>
            <a:endParaRPr lang="en-US" sz="1125" dirty="0"/>
          </a:p>
          <a:p>
            <a:pPr marL="0" indent="0" defTabSz="342917">
              <a:buNone/>
            </a:pPr>
            <a:endParaRPr lang="en-US" sz="105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defTabSz="342917" fontAlgn="base">
              <a:buNone/>
            </a:pPr>
            <a:r>
              <a:rPr lang="en-US" sz="1800" b="1" dirty="0">
                <a:ea typeface="Courier" charset="0"/>
                <a:cs typeface="Courier" charset="0"/>
              </a:rPr>
              <a:t>Java</a:t>
            </a:r>
          </a:p>
          <a:p>
            <a:pPr marL="0" indent="0" defTabSz="342917" fontAlgn="base">
              <a:buNone/>
            </a:pPr>
            <a:r>
              <a:rPr lang="en-US" sz="1125" dirty="0">
                <a:latin typeface="Courier" charset="0"/>
                <a:ea typeface="Courier" charset="0"/>
                <a:cs typeface="Courier" charset="0"/>
              </a:rPr>
              <a:t>public class HelloWorld { </a:t>
            </a:r>
          </a:p>
          <a:p>
            <a:pPr marL="0" indent="0" defTabSz="342917" fontAlgn="base">
              <a:buNone/>
            </a:pPr>
            <a:r>
              <a:rPr lang="en-US" sz="1125" dirty="0">
                <a:latin typeface="Courier" charset="0"/>
                <a:ea typeface="Courier" charset="0"/>
                <a:cs typeface="Courier" charset="0"/>
              </a:rPr>
              <a:t>	public static void main (String[] </a:t>
            </a:r>
            <a:r>
              <a:rPr lang="en-US" sz="1125" dirty="0" err="1">
                <a:latin typeface="Courier" charset="0"/>
                <a:ea typeface="Courier" charset="0"/>
                <a:cs typeface="Courier" charset="0"/>
              </a:rPr>
              <a:t>args</a:t>
            </a:r>
            <a:r>
              <a:rPr lang="en-US" sz="1125" dirty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marL="0" indent="0" defTabSz="342917" fontAlgn="base">
              <a:buNone/>
            </a:pPr>
            <a:r>
              <a:rPr lang="en-US" sz="1125" dirty="0">
                <a:latin typeface="Courier" charset="0"/>
                <a:ea typeface="Courier" charset="0"/>
                <a:cs typeface="Courier" charset="0"/>
              </a:rPr>
              <a:t> 		</a:t>
            </a:r>
            <a:r>
              <a:rPr lang="en-US" sz="1125" dirty="0" err="1">
                <a:latin typeface="Courier" charset="0"/>
                <a:ea typeface="Courier" charset="0"/>
                <a:cs typeface="Courier" charset="0"/>
              </a:rPr>
              <a:t>System.out.println</a:t>
            </a:r>
            <a:r>
              <a:rPr lang="en-US" sz="1125" dirty="0">
                <a:latin typeface="Courier" charset="0"/>
                <a:ea typeface="Courier" charset="0"/>
                <a:cs typeface="Courier" charset="0"/>
              </a:rPr>
              <a:t>("Hello World!"); </a:t>
            </a:r>
          </a:p>
          <a:p>
            <a:pPr marL="0" indent="0" defTabSz="342917" fontAlgn="base">
              <a:buNone/>
            </a:pPr>
            <a:r>
              <a:rPr lang="en-US" sz="1125" dirty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marL="0" indent="0" defTabSz="342917" fontAlgn="base">
              <a:buNone/>
            </a:pPr>
            <a:r>
              <a:rPr lang="en-US" sz="1125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125" dirty="0"/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800" b="1" dirty="0"/>
              <a:t>R</a:t>
            </a:r>
          </a:p>
          <a:p>
            <a:pPr marL="0" indent="0">
              <a:buNone/>
            </a:pPr>
            <a:r>
              <a:rPr lang="en-US" sz="1125" dirty="0">
                <a:latin typeface="Courier" charset="0"/>
                <a:ea typeface="Courier" charset="0"/>
                <a:cs typeface="Courier" charset="0"/>
              </a:rPr>
              <a:t>print("Hello World!", quote = FALSE)</a:t>
            </a:r>
          </a:p>
          <a:p>
            <a:pPr marL="0" indent="0">
              <a:buNone/>
            </a:pPr>
            <a:endParaRPr lang="en-US" sz="105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105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050" dirty="0">
                <a:latin typeface="Courier" charset="0"/>
                <a:ea typeface="Courier" charset="0"/>
                <a:cs typeface="Courier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218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AID Branded PP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2138E2"/>
      </a:hlink>
      <a:folHlink>
        <a:srgbClr val="4B31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ing the Command Line 2016 NIAID LOCUS" id="{B6EE51DD-D1F7-A343-9FA4-B033908682C2}" vid="{BCDC456A-0949-CB45-9418-2FD9BB3B26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39AA3741B4804E9C39F4B85F9F7789" ma:contentTypeVersion="2" ma:contentTypeDescription="Create a new document." ma:contentTypeScope="" ma:versionID="67ae81bad5e09b9cb15ea53f127960ae">
  <xsd:schema xmlns:xsd="http://www.w3.org/2001/XMLSchema" xmlns:xs="http://www.w3.org/2001/XMLSchema" xmlns:p="http://schemas.microsoft.com/office/2006/metadata/properties" xmlns:ns2="be8b5f6b-700e-45dc-b8a5-de2c80a67e35" targetNamespace="http://schemas.microsoft.com/office/2006/metadata/properties" ma:root="true" ma:fieldsID="e29627a2bf047df92191370c4ebf4758" ns2:_="">
    <xsd:import namespace="be8b5f6b-700e-45dc-b8a5-de2c80a67e35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8b5f6b-700e-45dc-b8a5-de2c80a67e35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be8b5f6b-700e-45dc-b8a5-de2c80a67e35">New NIH/NIAID logo</Description0>
  </documentManagement>
</p:properties>
</file>

<file path=customXml/itemProps1.xml><?xml version="1.0" encoding="utf-8"?>
<ds:datastoreItem xmlns:ds="http://schemas.openxmlformats.org/officeDocument/2006/customXml" ds:itemID="{AF9C6930-BED2-42B9-A3F9-E2DCB8D665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B82145-A44F-4274-A327-BC7EC63CCD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8b5f6b-700e-45dc-b8a5-de2c80a67e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955999-F0ED-437E-AABF-6A6F33529ABB}">
  <ds:schemaRefs>
    <ds:schemaRef ds:uri="http://schemas.microsoft.com/office/2006/metadata/properties"/>
    <ds:schemaRef ds:uri="http://schemas.microsoft.com/office/infopath/2007/PartnerControls"/>
    <ds:schemaRef ds:uri="be8b5f6b-700e-45dc-b8a5-de2c80a67e3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NIAID</Template>
  <TotalTime>203</TotalTime>
  <Words>1203</Words>
  <Application>Microsoft Macintosh PowerPoint</Application>
  <PresentationFormat>On-screen Show (16:10)</PresentationFormat>
  <Paragraphs>318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Courier</vt:lpstr>
      <vt:lpstr>Wingdings</vt:lpstr>
      <vt:lpstr>Wingdings 2</vt:lpstr>
      <vt:lpstr>Arial</vt:lpstr>
      <vt:lpstr>NIAID Branded PPT</vt:lpstr>
      <vt:lpstr>NIH Hour of Code: Python Programming</vt:lpstr>
      <vt:lpstr>PowerPoint Presentation</vt:lpstr>
      <vt:lpstr>Why Do We Need To Program?</vt:lpstr>
      <vt:lpstr>Why Do We Need To Program?</vt:lpstr>
      <vt:lpstr>Why Python?</vt:lpstr>
      <vt:lpstr>Why Python?</vt:lpstr>
      <vt:lpstr>Why Python?</vt:lpstr>
      <vt:lpstr>Why Python?</vt:lpstr>
      <vt:lpstr>Printing “Hello World!” in  Four Programming Languages</vt:lpstr>
      <vt:lpstr>Why Python?</vt:lpstr>
      <vt:lpstr>Why Python?</vt:lpstr>
      <vt:lpstr>Why Python?</vt:lpstr>
      <vt:lpstr>Why Python?</vt:lpstr>
      <vt:lpstr>Why Python?</vt:lpstr>
      <vt:lpstr>Why Python?</vt:lpstr>
      <vt:lpstr>Why Python?</vt:lpstr>
      <vt:lpstr>Zen of Python (by Tim Peters)</vt:lpstr>
      <vt:lpstr>What Can You Do With Python?</vt:lpstr>
      <vt:lpstr>Let’s Code!</vt:lpstr>
      <vt:lpstr>Programming in Python</vt:lpstr>
      <vt:lpstr>Open Account at PythonAnywhere.org</vt:lpstr>
      <vt:lpstr>Open Account at PythonAnywhere.org</vt:lpstr>
      <vt:lpstr>Log into PythonAnywhere.org</vt:lpstr>
      <vt:lpstr>Create BASH Console</vt:lpstr>
      <vt:lpstr>Install Biopython Module:  pip3.5 install --user biopython</vt:lpstr>
      <vt:lpstr>Go Back to Dashboard</vt:lpstr>
      <vt:lpstr>Create a new file</vt:lpstr>
      <vt:lpstr>Let’s Write Some Python Code!</vt:lpstr>
      <vt:lpstr>Python Code to Retrieve Your Publications</vt:lpstr>
      <vt:lpstr>Run Your Code!</vt:lpstr>
      <vt:lpstr>How To Install Python On Your Computer?</vt:lpstr>
      <vt:lpstr>Where to Go From Here?</vt:lpstr>
      <vt:lpstr>Resources To Learn More About Python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NIH Hour of Code</dc:title>
  <dc:creator>R. Burke Squires</dc:creator>
  <cp:lastModifiedBy>R. Burke Squires</cp:lastModifiedBy>
  <cp:revision>91</cp:revision>
  <dcterms:created xsi:type="dcterms:W3CDTF">2016-12-05T15:52:20Z</dcterms:created>
  <dcterms:modified xsi:type="dcterms:W3CDTF">2016-12-05T19:16:05Z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xd_Signature">
    <vt:bool>true</vt:bool>
  </property>
  <property fmtid="{D5CDD505-2E9C-101B-9397-08002B2CF9AE}" pid="3" name="xd_ProgID">
    <vt:lpwstr/>
  </property>
  <property fmtid="{D5CDD505-2E9C-101B-9397-08002B2CF9AE}" pid="4" name="ContentTypeId">
    <vt:lpwstr>0x0101004839AA3741B4804E9C39F4B85F9F7789</vt:lpwstr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TemplateUrl">
    <vt:lpwstr/>
  </property>
</Properties>
</file>