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2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73" r:id="rId13"/>
  </p:sldIdLst>
  <p:sldSz cx="9144000" cy="6858000" type="letter"/>
  <p:notesSz cx="6883400" cy="9240838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1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9"/>
    <p:restoredTop sz="94595"/>
  </p:normalViewPr>
  <p:slideViewPr>
    <p:cSldViewPr snapToGrid="0">
      <p:cViewPr varScale="1">
        <p:scale>
          <a:sx n="189" d="100"/>
          <a:sy n="189" d="100"/>
        </p:scale>
        <p:origin x="126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-2670" y="-102"/>
      </p:cViewPr>
      <p:guideLst>
        <p:guide orient="horz" pos="2911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2E726B7-322E-4F27-99E2-578442A0E7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1963"/>
          </a:xfrm>
          <a:prstGeom prst="rect">
            <a:avLst/>
          </a:prstGeom>
        </p:spPr>
        <p:txBody>
          <a:bodyPr vert="horz" lIns="92135" tIns="46067" rIns="92135" bIns="46067" rtlCol="0"/>
          <a:lstStyle>
            <a:lvl1pPr algn="l" defTabSz="91423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A014D30-F0E3-401A-AA3E-72F448E5CCB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98900" y="0"/>
            <a:ext cx="2982913" cy="461963"/>
          </a:xfrm>
          <a:prstGeom prst="rect">
            <a:avLst/>
          </a:prstGeom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89AE07D-81AA-4079-A4E4-89474D21F4C5}" type="datetime1">
              <a:rPr lang="en-US" altLang="en-US"/>
              <a:pPr>
                <a:defRPr/>
              </a:pPr>
              <a:t>8/4/17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2437A216-1E62-4D12-A37B-90DFE46284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33475" y="693738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35" tIns="46067" rIns="92135" bIns="4606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CCCB67B8-B7FC-464F-A17D-A93204332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975" y="4389438"/>
            <a:ext cx="5505450" cy="4157662"/>
          </a:xfrm>
          <a:prstGeom prst="rect">
            <a:avLst/>
          </a:prstGeom>
        </p:spPr>
        <p:txBody>
          <a:bodyPr vert="horz" lIns="92135" tIns="46067" rIns="92135" bIns="46067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577868F-A835-4F8F-8A16-1FB9924F06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777288"/>
            <a:ext cx="2982913" cy="461962"/>
          </a:xfrm>
          <a:prstGeom prst="rect">
            <a:avLst/>
          </a:prstGeom>
        </p:spPr>
        <p:txBody>
          <a:bodyPr vert="horz" lIns="92135" tIns="46067" rIns="92135" bIns="46067" rtlCol="0" anchor="b"/>
          <a:lstStyle>
            <a:lvl1pPr algn="l" defTabSz="91423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D108B5-7458-4370-B23A-25924E0C2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98900" y="8777288"/>
            <a:ext cx="2982913" cy="461962"/>
          </a:xfrm>
          <a:prstGeom prst="rect">
            <a:avLst/>
          </a:prstGeom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FF69D31-A21B-42E8-AFF0-8130A13252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5576" algn="l" defTabSz="9142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691" algn="l" defTabSz="9142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807" algn="l" defTabSz="9142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922" algn="l" defTabSz="9142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xmlns="" id="{8CC2EE9A-51B9-48A1-AF6C-E3EA7373F1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17613" y="354013"/>
            <a:ext cx="4616450" cy="34639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xmlns="" id="{B3AC2D75-1826-4524-875F-5E3304CA45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17500" y="4087813"/>
            <a:ext cx="62484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100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xmlns="" id="{0EE1A213-56F4-45F0-BA17-BDD1FC549E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DA96C1D-BC55-4627-9B3D-095915A006E0}" type="slidenum">
              <a:rPr lang="en-US" altLang="en-US" sz="1200"/>
              <a:pPr>
                <a:spcBef>
                  <a:spcPct val="0"/>
                </a:spcBef>
              </a:pPr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xmlns="" id="{9F72D246-A48A-46E3-8A66-DB1645C429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xmlns="" id="{BA323A89-4F5F-460A-8264-E9C5E1B76F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xmlns="" id="{AA7F0085-F6A1-462C-B7F2-0594C34364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4788732-7845-4F0F-BF53-D1DA8F2157F5}" type="slidenum">
              <a:rPr lang="en-US" altLang="en-US" sz="1200"/>
              <a:pPr>
                <a:spcBef>
                  <a:spcPct val="0"/>
                </a:spcBef>
              </a:pPr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b.png">
            <a:extLst>
              <a:ext uri="{FF2B5EF4-FFF2-40B4-BE49-F238E27FC236}">
                <a16:creationId xmlns:a16="http://schemas.microsoft.com/office/drawing/2014/main" xmlns="" id="{BF4A042C-E053-4CF6-A96A-567F520AEF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13" y="1052513"/>
            <a:ext cx="1338262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xmlns="" id="{9E7E167E-5F36-4EE8-8009-41F974451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713" y="1058863"/>
            <a:ext cx="12795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59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30% Image and 70%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746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57" y="2383529"/>
            <a:ext cx="8554357" cy="3742635"/>
          </a:xfrm>
        </p:spPr>
        <p:txBody>
          <a:bodyPr/>
          <a:lstStyle>
            <a:lvl1pPr>
              <a:defRPr sz="19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90286" y="989567"/>
            <a:ext cx="8545286" cy="132426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C50F3D6-6638-4D31-A4D3-C951FAC9706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48463" y="628650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AA3558-DB93-4BA1-83A1-86F1A56523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90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70% Content and 30%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746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57" y="975779"/>
            <a:ext cx="8554357" cy="3742635"/>
          </a:xfrm>
        </p:spPr>
        <p:txBody>
          <a:bodyPr/>
          <a:lstStyle>
            <a:lvl1pPr>
              <a:defRPr sz="19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90286" y="4796825"/>
            <a:ext cx="8545286" cy="132426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655F17C-2310-4B85-9BFC-B6CD326FA64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48463" y="628650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E9E9F9-D14C-44DB-9271-DB818C9565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818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ertical 70% Content and 30%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746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90286" y="989568"/>
            <a:ext cx="8545286" cy="5131521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EFCCB4EC-17C7-4B90-95F4-942D3666FC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48463" y="628650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0929CE-F291-4CFE-9847-FB39155AA0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832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95400"/>
            <a:ext cx="8534400" cy="944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2316163"/>
            <a:ext cx="8534400" cy="3001964"/>
          </a:xfrm>
        </p:spPr>
        <p:txBody>
          <a:bodyPr>
            <a:normAutofit/>
          </a:bodyPr>
          <a:lstStyle>
            <a:lvl1pPr algn="ctr">
              <a:buNone/>
              <a:defRPr sz="1800" i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xmlns="" id="{C0CA280F-E5B5-408F-8130-6B29F912EE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48463" y="628650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8D89B4-68AF-47A1-A451-ED6F10CE7C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30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746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9567"/>
            <a:ext cx="8534400" cy="5136597"/>
          </a:xfrm>
        </p:spPr>
        <p:txBody>
          <a:bodyPr/>
          <a:lstStyle>
            <a:lvl1pPr>
              <a:defRPr sz="19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A71BE4C7-6A63-4FCA-A864-F8EBC54815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48463" y="628650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56DA8D-ADAD-4804-A0D4-30B6DD5591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48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% 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746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9567"/>
            <a:ext cx="4194629" cy="5136597"/>
          </a:xfrm>
        </p:spPr>
        <p:txBody>
          <a:bodyPr/>
          <a:lstStyle>
            <a:lvl1pPr>
              <a:defRPr sz="19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644571" y="989567"/>
            <a:ext cx="4194629" cy="5136597"/>
          </a:xfrm>
        </p:spPr>
        <p:txBody>
          <a:bodyPr/>
          <a:lstStyle>
            <a:lvl1pPr>
              <a:defRPr sz="19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F902D3-1A99-4215-88BC-B49D7A3B7F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748463" y="628650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8EE9AE-75D1-417C-8703-4A1D11DA16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60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% Content and 50%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746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9567"/>
            <a:ext cx="4194629" cy="5136597"/>
          </a:xfrm>
        </p:spPr>
        <p:txBody>
          <a:bodyPr/>
          <a:lstStyle>
            <a:lvl1pPr>
              <a:defRPr sz="19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44571" y="989567"/>
            <a:ext cx="4209143" cy="515765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5031EC23-A0AE-4119-8C33-1796A23E419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48463" y="628650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5B4570-6D75-4340-8E22-BEABFFC873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6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% Image and 50%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746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71" y="989567"/>
            <a:ext cx="4194629" cy="5136597"/>
          </a:xfrm>
        </p:spPr>
        <p:txBody>
          <a:bodyPr/>
          <a:lstStyle>
            <a:lvl1pPr>
              <a:defRPr sz="19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8429" y="989567"/>
            <a:ext cx="4209143" cy="515765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4F848F7C-B6A0-4D63-81A8-3C22C91860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48463" y="628650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B5970B-7D9E-4DDA-981A-16AC43B0CD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09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% Image and 70%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746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857" y="989567"/>
            <a:ext cx="5936343" cy="5136597"/>
          </a:xfrm>
        </p:spPr>
        <p:txBody>
          <a:bodyPr/>
          <a:lstStyle>
            <a:lvl1pPr>
              <a:defRPr sz="19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8429" y="989567"/>
            <a:ext cx="2521857" cy="515765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C42D7638-4478-4195-8814-DEDED73229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48463" y="628650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1E8614-D220-4954-BB5F-5C7A3B42FD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18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0% Content and 30%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746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57" y="989567"/>
            <a:ext cx="5936343" cy="5136597"/>
          </a:xfrm>
        </p:spPr>
        <p:txBody>
          <a:bodyPr/>
          <a:lstStyle>
            <a:lvl1pPr>
              <a:defRPr sz="19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313714" y="989567"/>
            <a:ext cx="2521857" cy="515765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208A287-A198-43DA-8B23-A25F22C8C6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48463" y="628650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B8D4A4-02D2-4BBE-99E1-F997831DDE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14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50% Image and 50%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746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57" y="3568396"/>
            <a:ext cx="8554357" cy="2557768"/>
          </a:xfrm>
        </p:spPr>
        <p:txBody>
          <a:bodyPr/>
          <a:lstStyle>
            <a:lvl1pPr>
              <a:defRPr sz="19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90286" y="989567"/>
            <a:ext cx="8545286" cy="2509131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EE58E59-39C5-4EF2-BE9D-F677CB840A2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48463" y="628650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A781DC-54D9-42D0-AC33-25D0958F88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40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50% Content and 50%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746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57" y="989568"/>
            <a:ext cx="8554357" cy="2557768"/>
          </a:xfrm>
        </p:spPr>
        <p:txBody>
          <a:bodyPr/>
          <a:lstStyle>
            <a:lvl1pPr>
              <a:defRPr sz="19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90286" y="3638093"/>
            <a:ext cx="8545286" cy="2509131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63533A48-2B38-40BB-BC0C-A37D44927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48463" y="628650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53B51C-6844-4756-9491-7431D1D2C2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31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14B65E43-AF23-4E9E-A29C-27D0A8F1CFC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5344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3" tIns="45711" rIns="91423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9A007297-F1F3-43E5-A76B-31FC10788C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0" y="989013"/>
            <a:ext cx="85344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  <a:p>
            <a:pPr lvl="4"/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B17557-F58B-4022-A1ED-70846BA26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21488" y="6286500"/>
            <a:ext cx="2133600" cy="365125"/>
          </a:xfrm>
          <a:prstGeom prst="rect">
            <a:avLst/>
          </a:prstGeom>
        </p:spPr>
        <p:txBody>
          <a:bodyPr vert="horz" wrap="square" lIns="91423" tIns="45711" rIns="91423" bIns="45711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>
                <a:solidFill>
                  <a:srgbClr val="1F497D"/>
                </a:solidFill>
              </a:defRPr>
            </a:lvl1pPr>
          </a:lstStyle>
          <a:p>
            <a:pPr>
              <a:defRPr/>
            </a:pPr>
            <a:fld id="{22EEBCDC-B6B6-4987-9587-21D3351945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hf hdr="0" ftr="0" dt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tx2"/>
          </a:solidFill>
          <a:latin typeface="Century Gothic" pitchFamily="34" charset="0"/>
          <a:ea typeface="ＭＳ Ｐゴシック" charset="-128"/>
          <a:cs typeface="ＭＳ Ｐゴシック" charset="-128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Century Gothic" charset="0"/>
          <a:ea typeface="ＭＳ Ｐゴシック" charset="-128"/>
          <a:cs typeface="ＭＳ Ｐゴシック" charset="-128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Century Gothic" charset="0"/>
          <a:ea typeface="ＭＳ Ｐゴシック" charset="-128"/>
          <a:cs typeface="ＭＳ Ｐゴシック" charset="-128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Century Gothic" charset="0"/>
          <a:ea typeface="ＭＳ Ｐゴシック" charset="-128"/>
          <a:cs typeface="ＭＳ Ｐゴシック" charset="-128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Century Gothic" charset="0"/>
          <a:ea typeface="ＭＳ Ｐゴシック" charset="-128"/>
          <a:cs typeface="ＭＳ Ｐゴシック" charset="-128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Century Gothic" charset="0"/>
          <a:ea typeface="ＭＳ Ｐゴシック" charset="-128"/>
          <a:cs typeface="ＭＳ Ｐゴシック" charset="-128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Century Gothic" charset="0"/>
          <a:ea typeface="ＭＳ Ｐゴシック" charset="-128"/>
          <a:cs typeface="ＭＳ Ｐゴシック" charset="-128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Century Gothic" charset="0"/>
          <a:ea typeface="ＭＳ Ｐゴシック" charset="-128"/>
          <a:cs typeface="ＭＳ Ｐゴシック" charset="-128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Century Gothic" charset="0"/>
          <a:ea typeface="ＭＳ Ｐゴシック" charset="-128"/>
          <a:cs typeface="ＭＳ Ｐゴシック" charset="-128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itchFamily="34" charset="0"/>
          <a:ea typeface="ＭＳ Ｐゴシック" charset="-128"/>
          <a:cs typeface="ＭＳ Ｐゴシック" charset="-128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ＭＳ Ｐゴシック" charset="-128"/>
          <a:cs typeface="+mn-cs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2"/>
          </a:solidFill>
          <a:latin typeface="Arial" pitchFamily="34" charset="0"/>
          <a:ea typeface="ＭＳ Ｐゴシック" charset="-128"/>
          <a:cs typeface="+mn-cs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7F7F7F"/>
          </a:solidFill>
          <a:latin typeface="Arial" pitchFamily="34" charset="0"/>
          <a:ea typeface="ＭＳ Ｐゴシック" charset="-128"/>
          <a:cs typeface="+mn-cs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Char char="-"/>
        <a:defRPr sz="1600" kern="1200">
          <a:solidFill>
            <a:srgbClr val="4F81BD"/>
          </a:solidFill>
          <a:latin typeface="Arial" pitchFamily="34" charset="0"/>
          <a:ea typeface="ＭＳ Ｐゴシック" charset="-128"/>
          <a:cs typeface="+mn-cs"/>
        </a:defRPr>
      </a:lvl5pPr>
      <a:lvl6pPr marL="2514133" indent="-228558" algn="l" defTabSz="914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0" indent="-228558" algn="l" defTabSz="914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558" algn="l" defTabSz="914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0" indent="-228558" algn="l" defTabSz="914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0" algn="l" defTabSz="914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6" algn="l" defTabSz="914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1" algn="l" defTabSz="914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6" algn="l" defTabSz="914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1" algn="l" defTabSz="914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7" algn="l" defTabSz="914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22" algn="l" defTabSz="914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>
            <a:extLst>
              <a:ext uri="{FF2B5EF4-FFF2-40B4-BE49-F238E27FC236}">
                <a16:creationId xmlns:a16="http://schemas.microsoft.com/office/drawing/2014/main" xmlns="" id="{4D68C126-D6EC-4F0F-A3B3-68D7615BE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705600" y="62484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30BE532B-1DFF-498B-8F59-8918A4BDD5E5}" type="slidenum">
              <a:rPr lang="en-US" altLang="en-US" sz="1100">
                <a:solidFill>
                  <a:srgbClr val="1F497D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100" dirty="0">
              <a:solidFill>
                <a:srgbClr val="1F497D"/>
              </a:solidFill>
            </a:endParaRPr>
          </a:p>
        </p:txBody>
      </p:sp>
      <p:sp>
        <p:nvSpPr>
          <p:cNvPr id="16388" name="Text Placeholder 31">
            <a:extLst>
              <a:ext uri="{FF2B5EF4-FFF2-40B4-BE49-F238E27FC236}">
                <a16:creationId xmlns:a16="http://schemas.microsoft.com/office/drawing/2014/main" xmlns="" id="{3C6FC5FB-41A5-4537-9B10-B4F3AED9162F}"/>
              </a:ext>
            </a:extLst>
          </p:cNvPr>
          <p:cNvSpPr txBox="1">
            <a:spLocks/>
          </p:cNvSpPr>
          <p:nvPr/>
        </p:nvSpPr>
        <p:spPr bwMode="auto">
          <a:xfrm>
            <a:off x="2057400" y="3505200"/>
            <a:ext cx="670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en-US" sz="2600" b="1">
                <a:solidFill>
                  <a:schemeClr val="tx2"/>
                </a:solidFill>
              </a:rPr>
              <a:t>NGS : DOWNSTREAM  PROCESSING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xmlns="" id="{FB518935-E61A-4C99-95C7-E13B79FE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676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plan…	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xmlns="" id="{BDAC5C33-8B0B-4A60-83BF-FEABF245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9013"/>
            <a:ext cx="8534400" cy="501332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Downstream analysis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Gene sets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Transcriptome studies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Cistrome/Epigenome studies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Function enrichment</a:t>
            </a:r>
          </a:p>
          <a:p>
            <a:pPr lvl="4" eaLnBrk="1" hangingPunct="1"/>
            <a:r>
              <a:rPr lang="en-US" altLang="en-US">
                <a:ea typeface="ＭＳ Ｐゴシック" panose="020B0600070205080204" pitchFamily="34" charset="-128"/>
              </a:rPr>
              <a:t>GSEA, DAVID, IPA</a:t>
            </a:r>
          </a:p>
          <a:p>
            <a:pPr lvl="4" eaLnBrk="1" hangingPunct="1"/>
            <a:r>
              <a:rPr lang="en-US" altLang="en-US">
                <a:ea typeface="ＭＳ Ｐゴシック" panose="020B0600070205080204" pitchFamily="34" charset="-128"/>
              </a:rPr>
              <a:t>STRING, Cytoscape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Downstream processing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Genome coordinate sets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NGS alignment files (reads/tags)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ChIP-Seq peaks</a:t>
            </a:r>
          </a:p>
          <a:p>
            <a:pPr lvl="4" eaLnBrk="1" hangingPunct="1"/>
            <a:r>
              <a:rPr lang="en-US" altLang="en-US">
                <a:ea typeface="ＭＳ Ｐゴシック" panose="020B0600070205080204" pitchFamily="34" charset="-128"/>
              </a:rPr>
              <a:t>BEDTools</a:t>
            </a:r>
          </a:p>
          <a:p>
            <a:pPr lvl="4" eaLnBrk="1" hangingPunct="1"/>
            <a:r>
              <a:rPr lang="en-US" altLang="en-US">
                <a:ea typeface="ＭＳ Ｐゴシック" panose="020B0600070205080204" pitchFamily="34" charset="-128"/>
              </a:rPr>
              <a:t>Galaxy</a:t>
            </a:r>
          </a:p>
          <a:p>
            <a:pPr lvl="4" eaLnBrk="1" hangingPunct="1"/>
            <a:r>
              <a:rPr lang="en-US" altLang="en-US">
                <a:ea typeface="ＭＳ Ｐゴシック" panose="020B0600070205080204" pitchFamily="34" charset="-128"/>
              </a:rPr>
              <a:t>UCSC Table browser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xmlns="" id="{AE5D78FD-710A-4F6C-8369-EA5E943DF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C08AB7-4E5F-4D31-AAB3-1212206F5607}" type="slidenum">
              <a:rPr lang="en-US" altLang="en-US" sz="1100">
                <a:solidFill>
                  <a:srgbClr val="1F497D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100">
              <a:solidFill>
                <a:srgbClr val="1F497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xmlns="" id="{48753924-4CC1-45DD-B969-B4009B9E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6763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xmlns="" id="{1A2DB922-EB31-4E3B-970E-5CB1AE9D61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9C3227-A728-4321-A10B-BF16C5E79E06}" type="slidenum">
              <a:rPr lang="en-US" altLang="en-US" sz="1100">
                <a:solidFill>
                  <a:srgbClr val="1F497D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100">
              <a:solidFill>
                <a:srgbClr val="1F497D"/>
              </a:solidFill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xmlns="" id="{59DA78B8-5C32-4764-B579-80DBB8D6C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7304088" cy="621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xmlns="" id="{0B539AFA-8E11-4E3E-99BC-162AC5BB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676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GSEA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xmlns="" id="{D35341B8-9D5C-4AF8-923D-7EB9373D5D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43ABCC-77B7-4FA4-9781-C21EA9D1449D}" type="slidenum">
              <a:rPr lang="en-US" altLang="en-US" sz="1100">
                <a:solidFill>
                  <a:srgbClr val="1F497D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100">
              <a:solidFill>
                <a:srgbClr val="1F497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AB35AD5-A8E1-442A-97D1-F2BB45909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03" y="919163"/>
            <a:ext cx="4844695" cy="3928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>
            <a:extLst>
              <a:ext uri="{FF2B5EF4-FFF2-40B4-BE49-F238E27FC236}">
                <a16:creationId xmlns:a16="http://schemas.microsoft.com/office/drawing/2014/main" xmlns="" id="{E291C5A4-BDC9-4B1B-98CF-69DAF6BAE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9163"/>
            <a:ext cx="3713993" cy="4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B1F04BC-1820-41A6-B15E-2F9B992D3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125913"/>
            <a:ext cx="9163580" cy="197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xmlns="" id="{DBF7B55C-AAE8-4E7B-9F92-897F7FD0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676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DAVID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xmlns="" id="{49D4907F-9DBE-41FA-BD12-54DCC91A41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A2C295-F0A1-476B-81AE-B922451CD055}" type="slidenum">
              <a:rPr lang="en-US" altLang="en-US" sz="1100">
                <a:solidFill>
                  <a:srgbClr val="1F497D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100">
              <a:solidFill>
                <a:srgbClr val="1F497D"/>
              </a:solidFill>
            </a:endParaRPr>
          </a:p>
        </p:txBody>
      </p:sp>
      <p:pic>
        <p:nvPicPr>
          <p:cNvPr id="22532" name="Picture 5">
            <a:extLst>
              <a:ext uri="{FF2B5EF4-FFF2-40B4-BE49-F238E27FC236}">
                <a16:creationId xmlns:a16="http://schemas.microsoft.com/office/drawing/2014/main" xmlns="" id="{248FB7F6-E644-410D-A20A-43D1F5C49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9800"/>
            <a:ext cx="5102225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8BBDFC-F445-4159-BD95-F40ACEEDB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63" y="2554288"/>
            <a:ext cx="5164137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xmlns="" id="{B921E8AB-3EB3-43C3-9363-F9D31829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676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IPA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xmlns="" id="{712475EA-70DA-42E9-B10A-C2514F2888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061D0A-4507-4DB1-B5E2-B3B3C9644398}" type="slidenum">
              <a:rPr lang="en-US" altLang="en-US" sz="1100">
                <a:solidFill>
                  <a:srgbClr val="1F497D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100">
              <a:solidFill>
                <a:srgbClr val="1F497D"/>
              </a:solidFill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xmlns="" id="{5DD3820A-B8E6-4205-BFD6-2B4B723D4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8538"/>
            <a:ext cx="5130800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EEE309E-2061-4C23-9601-DEC75D473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13" y="1990725"/>
            <a:ext cx="5094287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xmlns="" id="{2E01B217-5757-4F43-9111-999992C1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676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STRING</a:t>
            </a: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xmlns="" id="{E5013C8F-A301-4E1E-B17E-0C0CC2C07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36D208-6B74-4988-8286-0F63B35D9596}" type="slidenum">
              <a:rPr lang="en-US" altLang="en-US" sz="1100">
                <a:solidFill>
                  <a:srgbClr val="1F497D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100">
              <a:solidFill>
                <a:srgbClr val="1F497D"/>
              </a:solidFill>
            </a:endParaRP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xmlns="" id="{90CE318A-42F5-46AF-AC47-194B1E036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5784850" cy="399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DFFC05E-7FBD-4BC9-8305-C640C4F0B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13" y="2640013"/>
            <a:ext cx="5170487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xmlns="" id="{C606079E-FF78-4E7F-811D-026390DA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676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Cytoscape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xmlns="" id="{3B877C46-9C1F-461D-8876-6633E0F70C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96049B-28F6-464A-A522-7007864332F1}" type="slidenum">
              <a:rPr lang="en-US" altLang="en-US" sz="1100">
                <a:solidFill>
                  <a:srgbClr val="1F497D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100">
              <a:solidFill>
                <a:srgbClr val="1F497D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21E69F5-9C94-41BB-91C0-28D7C6F30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" t="1419" r="1018" b="2553"/>
          <a:stretch>
            <a:fillRect/>
          </a:stretch>
        </p:blipFill>
        <p:spPr bwMode="auto">
          <a:xfrm>
            <a:off x="4786338" y="1622738"/>
            <a:ext cx="4357662" cy="432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7">
            <a:extLst>
              <a:ext uri="{FF2B5EF4-FFF2-40B4-BE49-F238E27FC236}">
                <a16:creationId xmlns:a16="http://schemas.microsoft.com/office/drawing/2014/main" xmlns="" id="{82965C58-4ACD-4FA6-BCF0-09614B099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8538"/>
            <a:ext cx="4667250" cy="263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3A5BA91-2E8C-47A5-A1ED-9E28E18AF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4353"/>
            <a:ext cx="4667250" cy="286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xmlns="" id="{EF3EE6E8-5C30-4D71-BF58-A595CBBA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676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BED-Tools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xmlns="" id="{1D71410C-1AFD-48F7-A913-E370E4F9F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9013"/>
            <a:ext cx="8534400" cy="513715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Command line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Open source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 variety of input formats (BED, BEDPE, SAM/BAM, GFF, VCF)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Things we could do…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Intersect, Union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Merge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Coverage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Subtract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Convert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Closest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Shuffle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Group, Sort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xmlns="" id="{E2B784FD-6230-42B0-BBEE-CFD70A4C3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4F81B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8B7381-0CFE-483D-AF77-F099619F538B}" type="slidenum">
              <a:rPr lang="en-US" altLang="en-US" sz="1100">
                <a:solidFill>
                  <a:srgbClr val="1F497D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100">
              <a:solidFill>
                <a:srgbClr val="1F497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8CCE4"/>
      </a:accent1>
      <a:accent2>
        <a:srgbClr val="31859B"/>
      </a:accent2>
      <a:accent3>
        <a:srgbClr val="4F81BD"/>
      </a:accent3>
      <a:accent4>
        <a:srgbClr val="1F497D"/>
      </a:accent4>
      <a:accent5>
        <a:srgbClr val="EF8011"/>
      </a:accent5>
      <a:accent6>
        <a:srgbClr val="FFFFFF"/>
      </a:accent6>
      <a:hlink>
        <a:srgbClr val="0070C0"/>
      </a:hlink>
      <a:folHlink>
        <a:srgbClr val="7F7F7F"/>
      </a:folHlink>
    </a:clrScheme>
    <a:fontScheme name="OCICB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l" defTabSz="1018824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8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CIC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2010 BCBB Presentation Template" ma:contentTypeID="0x0101005C4CF94EB4443846A2EA1FD1813B401F" ma:contentTypeVersion="2" ma:contentTypeDescription="Create a new presentation using BCBB branding" ma:contentTypeScope="" ma:versionID="7422556b5c85d4e4d1bb3d0077f822ba">
  <xsd:schema xmlns:xsd="http://www.w3.org/2001/XMLSchema" xmlns:p="http://schemas.microsoft.com/office/2006/metadata/properties" targetNamespace="http://schemas.microsoft.com/office/2006/metadata/properties" ma:root="true" ma:fieldsID="84d24c2467e79a5b957f305a830827c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6B97E4-C8D8-463C-8FF4-9B49AB3EB8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913029B-D7CD-4A3C-8CB9-F648D2BD2F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48C87D-8BC4-4F94-9B05-563612354DD4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1233</TotalTime>
  <Words>97</Words>
  <Application>Microsoft Macintosh PowerPoint</Application>
  <PresentationFormat>Letter Paper (8.5x11 in)</PresentationFormat>
  <Paragraphs>46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Century Gothic</vt:lpstr>
      <vt:lpstr>Courier New</vt:lpstr>
      <vt:lpstr>ＭＳ Ｐゴシック</vt:lpstr>
      <vt:lpstr>Wingdings</vt:lpstr>
      <vt:lpstr>Arial</vt:lpstr>
      <vt:lpstr>Office Theme</vt:lpstr>
      <vt:lpstr>PowerPoint Presentation</vt:lpstr>
      <vt:lpstr>The plan… </vt:lpstr>
      <vt:lpstr>PowerPoint Presentation</vt:lpstr>
      <vt:lpstr>GSEA</vt:lpstr>
      <vt:lpstr>DAVID</vt:lpstr>
      <vt:lpstr>IPA</vt:lpstr>
      <vt:lpstr>STRING</vt:lpstr>
      <vt:lpstr>Cytoscape</vt:lpstr>
      <vt:lpstr>BED-Tools</vt:lpstr>
    </vt:vector>
  </TitlesOfParts>
  <Manager>OCICB/NIAID</Manager>
  <Company>OCICB/NIAID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OCICB Presentation Template with New Branding</dc:title>
  <dc:subject>OCICB Presentation Template 1</dc:subject>
  <dc:creator>OCICB/NIAID</dc:creator>
  <cp:keywords>Presentation PowerPoint Template OCICB NIAID</cp:keywords>
  <dc:description>OCICB Master PPT Template 1 - NB/SRS/NETE/v1.3</dc:description>
  <cp:lastModifiedBy>Squires, Richard (NIH/NIAID) [C]</cp:lastModifiedBy>
  <cp:revision>192</cp:revision>
  <cp:lastPrinted>2017-08-04T16:27:32Z</cp:lastPrinted>
  <dcterms:created xsi:type="dcterms:W3CDTF">2011-11-01T01:19:53Z</dcterms:created>
  <dcterms:modified xsi:type="dcterms:W3CDTF">2017-08-04T16:27:39Z</dcterms:modified>
  <cp:category>Template</cp:category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0x0101005C4CF94EB4443846A2EA1FD1813B401F</vt:lpwstr>
  </property>
</Properties>
</file>