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464" r:id="rId2"/>
    <p:sldId id="466" r:id="rId3"/>
    <p:sldId id="467" r:id="rId4"/>
    <p:sldId id="472" r:id="rId5"/>
    <p:sldId id="468" r:id="rId6"/>
    <p:sldId id="469" r:id="rId7"/>
    <p:sldId id="470" r:id="rId8"/>
    <p:sldId id="471" r:id="rId9"/>
    <p:sldId id="290" r:id="rId10"/>
    <p:sldId id="427" r:id="rId11"/>
    <p:sldId id="374" r:id="rId12"/>
    <p:sldId id="375" r:id="rId13"/>
    <p:sldId id="338" r:id="rId14"/>
    <p:sldId id="339" r:id="rId15"/>
    <p:sldId id="429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91" r:id="rId24"/>
    <p:sldId id="348" r:id="rId25"/>
    <p:sldId id="393" r:id="rId26"/>
    <p:sldId id="389" r:id="rId27"/>
    <p:sldId id="463" r:id="rId28"/>
    <p:sldId id="390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430" r:id="rId37"/>
    <p:sldId id="432" r:id="rId38"/>
    <p:sldId id="433" r:id="rId39"/>
    <p:sldId id="431" r:id="rId40"/>
    <p:sldId id="356" r:id="rId41"/>
    <p:sldId id="439" r:id="rId42"/>
    <p:sldId id="434" r:id="rId43"/>
    <p:sldId id="435" r:id="rId44"/>
    <p:sldId id="440" r:id="rId45"/>
    <p:sldId id="436" r:id="rId46"/>
    <p:sldId id="437" r:id="rId47"/>
    <p:sldId id="438" r:id="rId48"/>
    <p:sldId id="460" r:id="rId49"/>
    <p:sldId id="441" r:id="rId50"/>
    <p:sldId id="442" r:id="rId51"/>
    <p:sldId id="443" r:id="rId52"/>
    <p:sldId id="444" r:id="rId53"/>
    <p:sldId id="462" r:id="rId54"/>
    <p:sldId id="445" r:id="rId55"/>
    <p:sldId id="446" r:id="rId56"/>
    <p:sldId id="447" r:id="rId57"/>
    <p:sldId id="448" r:id="rId58"/>
    <p:sldId id="458" r:id="rId59"/>
    <p:sldId id="459" r:id="rId60"/>
    <p:sldId id="449" r:id="rId61"/>
    <p:sldId id="450" r:id="rId62"/>
    <p:sldId id="451" r:id="rId63"/>
    <p:sldId id="452" r:id="rId64"/>
    <p:sldId id="453" r:id="rId65"/>
    <p:sldId id="456" r:id="rId66"/>
    <p:sldId id="428" r:id="rId67"/>
    <p:sldId id="377" r:id="rId68"/>
    <p:sldId id="378" r:id="rId69"/>
    <p:sldId id="379" r:id="rId70"/>
    <p:sldId id="380" r:id="rId71"/>
    <p:sldId id="381" r:id="rId72"/>
    <p:sldId id="461" r:id="rId73"/>
    <p:sldId id="382" r:id="rId74"/>
    <p:sldId id="383" r:id="rId75"/>
    <p:sldId id="384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2" autoAdjust="0"/>
    <p:restoredTop sz="90514" autoAdjust="0"/>
  </p:normalViewPr>
  <p:slideViewPr>
    <p:cSldViewPr>
      <p:cViewPr varScale="1">
        <p:scale>
          <a:sx n="65" d="100"/>
          <a:sy n="65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E084-762D-42B8-BA44-C53EC1FEBCE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C392-F951-46AA-9C91-1A5E026D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7562664-4318-44AB-86B7-098A84D14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E25AA0-8382-439F-A0DB-87FE873CE9ED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1A5F18C-9E70-431E-8B53-EEB221DAF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4039190-FF49-42E1-B22A-C21DC43C8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54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19E357-9F73-47CC-92A7-B05BA2B8CD6F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A54BD-D2AB-466C-8ED8-EA8995AF5B4C}" type="slidenum">
              <a:rPr lang="en-US"/>
              <a:pPr/>
              <a:t>23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C0B568-D335-466E-AB8C-6E879F7CAD63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17665D-A67E-4774-AE92-A3F8990C0B41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is statistically significant in 6/8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C392-F951-46AA-9C91-1A5E026D2E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7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Difference is statistically significant in 4/5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C392-F951-46AA-9C91-1A5E026D2E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5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is statistically significant in 6/8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C392-F951-46AA-9C91-1A5E026D2E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7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M&gt;100 use 5 knots, m&lt;30 use 3 knots.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C392-F951-46AA-9C91-1A5E026D2E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3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971689-58CD-4F65-A78E-3490EAC6BF54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31C8CD-6C62-4272-B1E0-9B1F3E756B2F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BEBCEFD-560F-4711-96C7-0F80C25B1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D1C36A-7948-4882-B2BD-C06BC725A210}" type="slidenum">
              <a:rPr lang="en-US" altLang="en-US" sz="1300"/>
              <a:pPr eaLnBrk="1" hangingPunct="1"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087B127-8274-4929-8E83-B54713D1F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848EA56-C1D9-436A-B341-E6CA02496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</p:spPr>
        <p:txBody>
          <a:bodyPr lIns="97761" tIns="48880" rIns="97761" bIns="48880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52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425F2A7-35EC-4672-BE53-E32BAFABE579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B2EA7D-85C8-4831-800B-91C1BC6023BE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356AD1B-126C-4A61-801F-E370B4344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6380D6-1792-4F55-9BA8-0F270E0F8621}" type="slidenum">
              <a:rPr lang="en-US" altLang="en-US" sz="13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7BE1482-11E5-4657-97E7-6B9804170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D3B6F5F-630E-4734-92DA-99D33C880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8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6E7899DD-E490-4AC9-813F-5436BB102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E73FA1-CB73-4528-9449-B9E8381332E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ADA77DAF-462C-414B-955C-C27A58BB3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D4247941-54AF-42E3-92D8-946A28E60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6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19F76DA-57BF-48AE-96B7-8A4A3EBB3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15DFF0-C6B6-4564-BF7E-0F1128486DB0}" type="slidenum">
              <a:rPr lang="en-US" altLang="en-US" sz="1300"/>
              <a:pPr eaLnBrk="1" hangingPunct="1"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41A4AC7-6B66-4423-BD35-F8A5D1BA6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89B9372-F850-4473-8237-06E431A7D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9250D5F-C86A-492A-A4BB-E4E53E349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4F47A2-2DE9-46B8-8D6C-3A0F1CE15669}" type="slidenum">
              <a:rPr lang="en-US" altLang="en-US" sz="1300"/>
              <a:pPr eaLnBrk="1" hangingPunct="1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729D46E-8295-4DE7-BE4E-31C039D17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005D7B6-505F-4C8A-85F7-B72E1F4FE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8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3BB7CC4-87BE-4984-811C-9778C3A7E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43EA48-2BD2-4549-939F-F394D42AEF9B}" type="slidenum">
              <a:rPr lang="en-US" altLang="en-US" sz="1300"/>
              <a:pPr eaLnBrk="1" hangingPunct="1"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F138540-F1EB-4CF5-88DA-53DFE5ADC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73FB0E9-577A-4529-9778-1A3EAB246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2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FC2045E-4CDF-43FC-B7C9-FDE327408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3C2A76-2AD4-426B-B0E2-145C3A5C1BCF}" type="slidenum">
              <a:rPr lang="en-US" altLang="en-US" sz="1300"/>
              <a:pPr ea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2141135C-6D6D-41DC-B96D-C001BF6EE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19A5885-1A58-405B-9234-13566C6BE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9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2963BD-82C3-4030-A627-70FCDA8E5B77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71D1AF-0D4A-4E06-8ABD-26DB0EB1D9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D919-9FAD-4A58-B932-3DFB5BBA71D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8BD6-0814-407F-839C-0E892BB8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40511E8-1677-4EE3-8DF1-D1D30A82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Rectangle 2">
            <a:extLst>
              <a:ext uri="{FF2B5EF4-FFF2-40B4-BE49-F238E27FC236}">
                <a16:creationId xmlns:a16="http://schemas.microsoft.com/office/drawing/2014/main" id="{536D0B9F-1DD2-4BD4-AB62-F1A87CA567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4267200"/>
            <a:ext cx="8229600" cy="1943100"/>
          </a:xfrm>
          <a:solidFill>
            <a:schemeClr val="accent1"/>
          </a:solidFill>
        </p:spPr>
        <p:txBody>
          <a:bodyPr/>
          <a:lstStyle/>
          <a:p>
            <a:pPr marL="762000" indent="-762000" eaLnBrk="1" hangingPunct="1"/>
            <a:r>
              <a:rPr lang="en-US" altLang="en-US" sz="4000" dirty="0"/>
              <a:t>Weighted Correlation Network Analysis and Systems Biologic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5641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15" y="44958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0" y="914400"/>
            <a:ext cx="91440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2819400"/>
            <a:ext cx="9144000" cy="8206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131885" y="914400"/>
            <a:ext cx="8839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Comparison of co-expression measures: mutual information, correlation, and model based indices</a:t>
            </a:r>
          </a:p>
          <a:p>
            <a:pPr marL="857250" lvl="1" indent="-457200"/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L. Song, P.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Langfelder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et al 2012  BMC Bioinformatics (2012), 13:328.</a:t>
            </a: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Content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pitchFamily="34" charset="0"/>
              </a:rPr>
              <a:t>Network=Adjacency Matrix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50292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pitchFamily="34" charset="0"/>
              </a:rPr>
              <a:t>A network can be represented by an adjacency matrix, A=[a</a:t>
            </a:r>
            <a:r>
              <a:rPr lang="en-US" sz="2800" baseline="-25000">
                <a:latin typeface="Tahoma" pitchFamily="34" charset="0"/>
              </a:rPr>
              <a:t>ij</a:t>
            </a:r>
            <a:r>
              <a:rPr lang="en-US" sz="2800">
                <a:latin typeface="Tahoma" pitchFamily="34" charset="0"/>
              </a:rPr>
              <a:t>], that encodes whether/how a pair of nodes is connected.</a:t>
            </a:r>
          </a:p>
          <a:p>
            <a:pPr lvl="1" eaLnBrk="1" hangingPunct="1"/>
            <a:r>
              <a:rPr lang="en-US" sz="2400">
                <a:latin typeface="Tahoma" pitchFamily="34" charset="0"/>
              </a:rPr>
              <a:t>A is a symmetric matrix with entries in [0,1] </a:t>
            </a:r>
          </a:p>
          <a:p>
            <a:pPr lvl="1" eaLnBrk="1" hangingPunct="1"/>
            <a:r>
              <a:rPr lang="en-US" sz="2400">
                <a:latin typeface="Tahoma" pitchFamily="34" charset="0"/>
              </a:rPr>
              <a:t>For unweighted network, entries are 1 or 0 depending on whether or not 2 nodes are adjacent (connected)</a:t>
            </a:r>
          </a:p>
          <a:p>
            <a:pPr lvl="1" eaLnBrk="1" hangingPunct="1"/>
            <a:r>
              <a:rPr lang="en-US" sz="2400">
                <a:latin typeface="Tahoma" pitchFamily="34" charset="0"/>
              </a:rPr>
              <a:t>For weighted networks, the adjacency matrix reports the connection strength between node pairs</a:t>
            </a:r>
          </a:p>
          <a:p>
            <a:pPr lvl="1" eaLnBrk="1" hangingPunct="1"/>
            <a:r>
              <a:rPr lang="en-US" sz="2400">
                <a:latin typeface="Tahoma" pitchFamily="34" charset="0"/>
              </a:rPr>
              <a:t>Our convention: diagonal elements of </a:t>
            </a:r>
            <a:r>
              <a:rPr lang="en-US" sz="2400" i="1">
                <a:latin typeface="Tahoma" pitchFamily="34" charset="0"/>
              </a:rPr>
              <a:t>A </a:t>
            </a:r>
            <a:r>
              <a:rPr lang="en-US" sz="2400">
                <a:latin typeface="Tahoma" pitchFamily="34" charset="0"/>
              </a:rPr>
              <a:t>are all 1.</a:t>
            </a:r>
          </a:p>
        </p:txBody>
      </p:sp>
    </p:spTree>
    <p:extLst>
      <p:ext uri="{BB962C8B-B14F-4D97-AF65-F5344CB8AC3E}">
        <p14:creationId xmlns:p14="http://schemas.microsoft.com/office/powerpoint/2010/main" val="319151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524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pitchFamily="34" charset="0"/>
              </a:rPr>
              <a:t>Two types of weighted correlation networks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09600" y="1447800"/>
          <a:ext cx="7132638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4" imgW="2184400" imgH="965200" progId="Equation.DSMT4">
                  <p:embed/>
                </p:oleObj>
              </mc:Choice>
              <mc:Fallback>
                <p:oleObj name="Equation" r:id="rId4" imgW="21844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132638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24400"/>
            <a:ext cx="8534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ahoma" pitchFamily="34" charset="0"/>
              </a:rPr>
              <a:t>Default values: </a:t>
            </a:r>
            <a:r>
              <a:rPr lang="el-GR" sz="2400">
                <a:latin typeface="Tahoma" pitchFamily="34" charset="0"/>
                <a:cs typeface="Tahoma" pitchFamily="34" charset="0"/>
              </a:rPr>
              <a:t>β</a:t>
            </a:r>
            <a:r>
              <a:rPr lang="en-US" sz="2400">
                <a:latin typeface="Tahoma" pitchFamily="34" charset="0"/>
              </a:rPr>
              <a:t>=6 for unsigned and </a:t>
            </a:r>
            <a:r>
              <a:rPr lang="el-GR" sz="2400"/>
              <a:t>β</a:t>
            </a:r>
            <a:r>
              <a:rPr lang="en-US" sz="2400"/>
              <a:t> </a:t>
            </a:r>
            <a:r>
              <a:rPr lang="en-US" sz="2400">
                <a:latin typeface="Tahoma" pitchFamily="34" charset="0"/>
              </a:rPr>
              <a:t>=12 for signed networks.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Tahoma" pitchFamily="34" charset="0"/>
              </a:rPr>
              <a:t>We prefer signed networks…</a:t>
            </a:r>
          </a:p>
          <a:p>
            <a:pPr eaLnBrk="1" hangingPunct="1"/>
            <a:endParaRPr lang="en-US" sz="2400">
              <a:latin typeface="Tahoma" pitchFamily="34" charset="0"/>
            </a:endParaRPr>
          </a:p>
          <a:p>
            <a:pPr eaLnBrk="1" hangingPunct="1"/>
            <a:r>
              <a:rPr lang="en-US" sz="2400" i="1">
                <a:solidFill>
                  <a:schemeClr val="tx2"/>
                </a:solidFill>
              </a:rPr>
              <a:t>Zhang et al  SAGMB Vol. 4: No. 1, Article 17.</a:t>
            </a:r>
          </a:p>
        </p:txBody>
      </p:sp>
    </p:spTree>
    <p:extLst>
      <p:ext uri="{BB962C8B-B14F-4D97-AF65-F5344CB8AC3E}">
        <p14:creationId xmlns:p14="http://schemas.microsoft.com/office/powerpoint/2010/main" val="413986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457489" y="1075765"/>
            <a:ext cx="8382000" cy="5782235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latin typeface="Arial" charset="0"/>
                <a:cs typeface="Arial" charset="0"/>
              </a:rPr>
              <a:t>Measures the mutual dependency of two random variables.</a:t>
            </a:r>
          </a:p>
          <a:p>
            <a:pPr eaLnBrk="1" hangingPunct="1"/>
            <a:r>
              <a:rPr lang="en-US" altLang="zh-CN" sz="1800" dirty="0">
                <a:latin typeface="Arial" charset="0"/>
                <a:cs typeface="Arial" charset="0"/>
              </a:rPr>
              <a:t>For categorical variable DX, DY:</a:t>
            </a:r>
          </a:p>
          <a:p>
            <a:pPr eaLnBrk="1" hangingPunct="1">
              <a:buFont typeface="Arial" charset="0"/>
              <a:buNone/>
            </a:pPr>
            <a:endParaRPr lang="en-US" altLang="zh-CN" sz="1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latin typeface="Arial" charset="0"/>
                <a:cs typeface="Arial" charset="0"/>
              </a:rPr>
              <a:t>                                                                                             </a:t>
            </a:r>
          </a:p>
          <a:p>
            <a:pPr eaLnBrk="1" hangingPunct="1">
              <a:buFont typeface="Arial" charset="0"/>
              <a:buNone/>
            </a:pPr>
            <a:endParaRPr lang="en-US" altLang="zh-CN" sz="1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1800" dirty="0">
              <a:latin typeface="Arial" charset="0"/>
              <a:cs typeface="Arial" charset="0"/>
            </a:endParaRPr>
          </a:p>
          <a:p>
            <a:pPr lvl="1" indent="-341909">
              <a:buNone/>
            </a:pPr>
            <a:endParaRPr lang="en-US" altLang="zh-CN" sz="1300" dirty="0">
              <a:latin typeface="Arial" charset="0"/>
              <a:cs typeface="Arial" charset="0"/>
            </a:endParaRPr>
          </a:p>
          <a:p>
            <a:pPr lvl="1" indent="-341909">
              <a:buNone/>
            </a:pPr>
            <a:r>
              <a:rPr lang="en-US" altLang="zh-CN" sz="1300" dirty="0">
                <a:latin typeface="Arial" charset="0"/>
                <a:cs typeface="Arial" charset="0"/>
              </a:rPr>
              <a:t>p(</a:t>
            </a:r>
            <a:r>
              <a:rPr lang="en-US" altLang="zh-CN" sz="1300" dirty="0" err="1">
                <a:latin typeface="Arial" charset="0"/>
                <a:cs typeface="Arial" charset="0"/>
              </a:rPr>
              <a:t>ldx</a:t>
            </a:r>
            <a:r>
              <a:rPr lang="en-US" altLang="zh-CN" sz="1300" baseline="-25000" dirty="0" err="1">
                <a:latin typeface="Arial" charset="0"/>
                <a:cs typeface="Arial" charset="0"/>
              </a:rPr>
              <a:t>r</a:t>
            </a:r>
            <a:r>
              <a:rPr lang="en-US" altLang="zh-CN" sz="1300" dirty="0">
                <a:latin typeface="Arial" charset="0"/>
                <a:cs typeface="Arial" charset="0"/>
              </a:rPr>
              <a:t>), p(</a:t>
            </a:r>
            <a:r>
              <a:rPr lang="en-US" altLang="zh-CN" sz="1300" dirty="0" err="1">
                <a:latin typeface="Arial" charset="0"/>
                <a:cs typeface="Arial" charset="0"/>
              </a:rPr>
              <a:t>ldy</a:t>
            </a:r>
            <a:r>
              <a:rPr lang="en-US" altLang="zh-CN" sz="1300" baseline="-25000" dirty="0" err="1">
                <a:latin typeface="Arial" charset="0"/>
                <a:cs typeface="Arial" charset="0"/>
              </a:rPr>
              <a:t>c</a:t>
            </a:r>
            <a:r>
              <a:rPr lang="en-US" altLang="zh-CN" sz="1300" dirty="0">
                <a:latin typeface="Arial" charset="0"/>
                <a:cs typeface="Arial" charset="0"/>
              </a:rPr>
              <a:t>) stands for the frequency of the r-</a:t>
            </a:r>
            <a:r>
              <a:rPr lang="en-US" altLang="zh-CN" sz="1300" dirty="0" err="1">
                <a:latin typeface="Arial" charset="0"/>
                <a:cs typeface="Arial" charset="0"/>
              </a:rPr>
              <a:t>th</a:t>
            </a:r>
            <a:r>
              <a:rPr lang="en-US" altLang="zh-CN" sz="1300" dirty="0">
                <a:latin typeface="Arial" charset="0"/>
                <a:cs typeface="Arial" charset="0"/>
              </a:rPr>
              <a:t> and c-</a:t>
            </a:r>
            <a:r>
              <a:rPr lang="en-US" altLang="zh-CN" sz="1300" dirty="0" err="1">
                <a:latin typeface="Arial" charset="0"/>
                <a:cs typeface="Arial" charset="0"/>
              </a:rPr>
              <a:t>th</a:t>
            </a:r>
            <a:r>
              <a:rPr lang="en-US" altLang="zh-CN" sz="1300" dirty="0">
                <a:latin typeface="Arial" charset="0"/>
                <a:cs typeface="Arial" charset="0"/>
              </a:rPr>
              <a:t> level of dx, dy. </a:t>
            </a:r>
          </a:p>
          <a:p>
            <a:pPr lvl="1" indent="-341909">
              <a:buNone/>
            </a:pPr>
            <a:r>
              <a:rPr lang="en-US" altLang="zh-CN" sz="1300" dirty="0">
                <a:latin typeface="Arial" charset="0"/>
                <a:cs typeface="Arial" charset="0"/>
              </a:rPr>
              <a:t>Entropy(dx, </a:t>
            </a:r>
            <a:r>
              <a:rPr lang="en-US" altLang="zh-CN" sz="1300" dirty="0" err="1">
                <a:latin typeface="Arial" charset="0"/>
                <a:cs typeface="Arial" charset="0"/>
              </a:rPr>
              <a:t>dy</a:t>
            </a:r>
            <a:r>
              <a:rPr lang="en-US" altLang="zh-CN" sz="1300" dirty="0">
                <a:latin typeface="Arial" charset="0"/>
                <a:cs typeface="Arial" charset="0"/>
              </a:rPr>
              <a:t>) stands for the joint entropy of variable dx and dy.</a:t>
            </a:r>
          </a:p>
          <a:p>
            <a:pPr eaLnBrk="1" hangingPunct="1">
              <a:buFont typeface="Arial" charset="0"/>
              <a:buNone/>
            </a:pPr>
            <a:endParaRPr lang="en-US" altLang="zh-CN" sz="18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zh-CN" sz="1800" dirty="0">
                <a:solidFill>
                  <a:srgbClr val="0070C0"/>
                </a:solidFill>
                <a:latin typeface="Arial" charset="0"/>
                <a:cs typeface="Arial" charset="0"/>
              </a:rPr>
              <a:t>For continuous variable, e.g. gene expression data, it is not straightforward to estimate MI. </a:t>
            </a:r>
          </a:p>
          <a:p>
            <a:pPr lvl="1" indent="-341909"/>
            <a:r>
              <a:rPr lang="en-US" altLang="zh-CN" sz="1800" dirty="0">
                <a:solidFill>
                  <a:srgbClr val="000000"/>
                </a:solidFill>
                <a:latin typeface="Arial" charset="0"/>
                <a:cs typeface="Arial" charset="0"/>
              </a:rPr>
              <a:t>Need to choose variable discretization method.</a:t>
            </a:r>
          </a:p>
          <a:p>
            <a:pPr lvl="1" indent="-341909"/>
            <a:r>
              <a:rPr lang="en-US" altLang="zh-CN" sz="1800" dirty="0">
                <a:solidFill>
                  <a:srgbClr val="000000"/>
                </a:solidFill>
                <a:latin typeface="Arial" charset="0"/>
                <a:cs typeface="Arial" charset="0"/>
              </a:rPr>
              <a:t>Need to choose entropy estimation method.</a:t>
            </a:r>
          </a:p>
          <a:p>
            <a:pPr lvl="1" indent="-341909"/>
            <a:r>
              <a:rPr lang="en-US" altLang="zh-CN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Estimate of MI depends on sample size: poor estimate for small sample size</a:t>
            </a:r>
          </a:p>
          <a:p>
            <a:pPr lvl="1" indent="-341909"/>
            <a:r>
              <a:rPr lang="en-US" altLang="zh-CN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Estimation is computational challenging.</a:t>
            </a: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457489" y="0"/>
            <a:ext cx="8229023" cy="1143000"/>
          </a:xfrm>
        </p:spPr>
        <p:txBody>
          <a:bodyPr/>
          <a:lstStyle/>
          <a:p>
            <a:pPr algn="l" eaLnBrk="1" hangingPunct="1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Mutual information: an information theory concept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48" y="1856534"/>
            <a:ext cx="6687705" cy="7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3"/>
          <p:cNvSpPr txBox="1">
            <a:spLocks noChangeArrowheads="1"/>
          </p:cNvSpPr>
          <p:nvPr/>
        </p:nvSpPr>
        <p:spPr bwMode="auto">
          <a:xfrm>
            <a:off x="7848023" y="2058240"/>
            <a:ext cx="762000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Arial" pitchFamily="34" charset="0"/>
                <a:cs typeface="Arial" pitchFamily="34" charset="0"/>
              </a:rPr>
              <a:t>&gt; =0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5" y="2723590"/>
            <a:ext cx="5992091" cy="40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45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4"/>
          <p:cNvSpPr>
            <a:spLocks noChangeArrowheads="1"/>
          </p:cNvSpPr>
          <p:nvPr/>
        </p:nvSpPr>
        <p:spPr bwMode="gray">
          <a:xfrm>
            <a:off x="900546" y="4687701"/>
            <a:ext cx="3200977" cy="570099"/>
          </a:xfrm>
          <a:prstGeom prst="can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47" name="Text Box 24"/>
          <p:cNvSpPr txBox="1">
            <a:spLocks noChangeArrowheads="1"/>
          </p:cNvSpPr>
          <p:nvPr/>
        </p:nvSpPr>
        <p:spPr bwMode="gray">
          <a:xfrm>
            <a:off x="1453163" y="4827774"/>
            <a:ext cx="2069765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dirty="0">
                <a:cs typeface="Arial" charset="0"/>
              </a:rPr>
              <a:t>Robust to outliers*</a:t>
            </a: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gray">
          <a:xfrm>
            <a:off x="900546" y="4114800"/>
            <a:ext cx="3200977" cy="570100"/>
          </a:xfrm>
          <a:prstGeom prst="can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49" name="Text Box 24"/>
          <p:cNvSpPr txBox="1">
            <a:spLocks noChangeArrowheads="1"/>
          </p:cNvSpPr>
          <p:nvPr/>
        </p:nvSpPr>
        <p:spPr bwMode="gray">
          <a:xfrm>
            <a:off x="1581568" y="4236664"/>
            <a:ext cx="1838933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>
                <a:cs typeface="Arial" charset="0"/>
              </a:rPr>
              <a:t>Sign of relations</a:t>
            </a:r>
          </a:p>
        </p:txBody>
      </p:sp>
      <p:sp>
        <p:nvSpPr>
          <p:cNvPr id="5130" name="内容占位符 2"/>
          <p:cNvSpPr>
            <a:spLocks noGrp="1"/>
          </p:cNvSpPr>
          <p:nvPr>
            <p:ph idx="1"/>
          </p:nvPr>
        </p:nvSpPr>
        <p:spPr>
          <a:xfrm>
            <a:off x="457489" y="1828800"/>
            <a:ext cx="8382000" cy="837640"/>
          </a:xfrm>
        </p:spPr>
        <p:txBody>
          <a:bodyPr rtlCol="0">
            <a:normAutofit fontScale="47500" lnSpcReduction="20000"/>
          </a:bodyPr>
          <a:lstStyle/>
          <a:p>
            <a:pPr marL="342836" indent="-342836">
              <a:buNone/>
              <a:defRPr/>
            </a:pPr>
            <a:r>
              <a:rPr lang="en-US" altLang="zh-CN" sz="4600" dirty="0">
                <a:latin typeface="Comic Sans MS" pitchFamily="66" charset="0"/>
              </a:rPr>
              <a:t>              </a:t>
            </a:r>
            <a:r>
              <a:rPr lang="en-US" altLang="zh-CN" sz="4600" dirty="0">
                <a:latin typeface="Arial" pitchFamily="34" charset="0"/>
                <a:cs typeface="Arial" pitchFamily="34" charset="0"/>
              </a:rPr>
              <a:t>Correlation                                     Mutual Information</a:t>
            </a:r>
          </a:p>
          <a:p>
            <a:pPr marL="342836" indent="-342836">
              <a:buNone/>
              <a:defRPr/>
            </a:pPr>
            <a:endParaRPr lang="en-US" altLang="zh-CN" sz="2400" dirty="0">
              <a:latin typeface="Comic Sans MS" pitchFamily="66" charset="0"/>
            </a:endParaRPr>
          </a:p>
          <a:p>
            <a:pPr marL="342836" indent="-342836">
              <a:buNone/>
              <a:defRPr/>
            </a:pPr>
            <a:r>
              <a:rPr lang="en-US" altLang="zh-CN" sz="2400" dirty="0">
                <a:latin typeface="Comic Sans MS" pitchFamily="66" charset="0"/>
              </a:rPr>
              <a:t>                                                                                             </a:t>
            </a:r>
          </a:p>
          <a:p>
            <a:pPr marL="342836" indent="-342836">
              <a:buNone/>
              <a:defRPr/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6151" name="标题 1"/>
          <p:cNvSpPr>
            <a:spLocks noGrp="1"/>
          </p:cNvSpPr>
          <p:nvPr>
            <p:ph type="title"/>
          </p:nvPr>
        </p:nvSpPr>
        <p:spPr>
          <a:xfrm>
            <a:off x="457489" y="14348"/>
            <a:ext cx="8229023" cy="1814451"/>
          </a:xfrm>
        </p:spPr>
        <p:txBody>
          <a:bodyPr/>
          <a:lstStyle/>
          <a:p>
            <a:pPr algn="l" eaLnBrk="1" hangingPunct="1"/>
            <a:r>
              <a:rPr lang="en-US" altLang="zh-CN" sz="2600" b="1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Advantages of the correlation coefficient and mutual information when it comes to relating two numeric variables</a:t>
            </a:r>
            <a:endParaRPr lang="zh-CN" altLang="en-US" sz="2600" b="1" dirty="0">
              <a:latin typeface="Arial" charset="0"/>
              <a:ea typeface="幼圆" pitchFamily="49" charset="-122"/>
              <a:cs typeface="Arial" charset="0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900546" y="3576918"/>
            <a:ext cx="3200977" cy="570100"/>
          </a:xfrm>
          <a:prstGeom prst="can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gray">
          <a:xfrm>
            <a:off x="900546" y="3006818"/>
            <a:ext cx="3200977" cy="570099"/>
          </a:xfrm>
          <a:prstGeom prst="can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>
            <a:off x="900546" y="2468936"/>
            <a:ext cx="3200977" cy="570099"/>
          </a:xfrm>
          <a:prstGeom prst="can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55" name="Text Box 22"/>
          <p:cNvSpPr txBox="1">
            <a:spLocks noChangeArrowheads="1"/>
          </p:cNvSpPr>
          <p:nvPr/>
        </p:nvSpPr>
        <p:spPr bwMode="gray">
          <a:xfrm>
            <a:off x="1086172" y="2614613"/>
            <a:ext cx="2903327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>
                <a:cs typeface="Arial" charset="0"/>
              </a:rPr>
              <a:t>Requires few observations</a:t>
            </a:r>
          </a:p>
        </p:txBody>
      </p:sp>
      <p:sp>
        <p:nvSpPr>
          <p:cNvPr id="6156" name="Text Box 23"/>
          <p:cNvSpPr txBox="1">
            <a:spLocks noChangeArrowheads="1"/>
          </p:cNvSpPr>
          <p:nvPr/>
        </p:nvSpPr>
        <p:spPr bwMode="gray">
          <a:xfrm>
            <a:off x="1254390" y="3153896"/>
            <a:ext cx="2467310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>
                <a:cs typeface="Arial" charset="0"/>
              </a:rPr>
              <a:t>No hidden parameters</a:t>
            </a:r>
          </a:p>
        </p:txBody>
      </p:sp>
      <p:sp>
        <p:nvSpPr>
          <p:cNvPr id="6157" name="Text Box 24"/>
          <p:cNvSpPr txBox="1">
            <a:spLocks noChangeArrowheads="1"/>
          </p:cNvSpPr>
          <p:nvPr/>
        </p:nvSpPr>
        <p:spPr bwMode="gray">
          <a:xfrm>
            <a:off x="1179941" y="3723995"/>
            <a:ext cx="2672494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>
                <a:cs typeface="Arial" charset="0"/>
              </a:rPr>
              <a:t>Easy p-value calculation</a:t>
            </a:r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gray">
          <a:xfrm>
            <a:off x="5418426" y="2513521"/>
            <a:ext cx="3200977" cy="571500"/>
          </a:xfrm>
          <a:prstGeom prst="can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60" name="Text Box 22"/>
          <p:cNvSpPr txBox="1">
            <a:spLocks noChangeArrowheads="1"/>
          </p:cNvSpPr>
          <p:nvPr/>
        </p:nvSpPr>
        <p:spPr bwMode="gray">
          <a:xfrm>
            <a:off x="5824333" y="2517641"/>
            <a:ext cx="2454487" cy="64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dirty="0">
                <a:cs typeface="Arial" charset="0"/>
              </a:rPr>
              <a:t>Can detect general,</a:t>
            </a:r>
          </a:p>
          <a:p>
            <a:pPr algn="ctr"/>
            <a:r>
              <a:rPr lang="en-US" altLang="zh-CN" dirty="0">
                <a:cs typeface="Arial" charset="0"/>
              </a:rPr>
              <a:t>non-linear relationship</a:t>
            </a:r>
          </a:p>
        </p:txBody>
      </p:sp>
      <p:sp>
        <p:nvSpPr>
          <p:cNvPr id="2" name="Rectangle 1"/>
          <p:cNvSpPr/>
          <p:nvPr/>
        </p:nvSpPr>
        <p:spPr>
          <a:xfrm>
            <a:off x="911432" y="5620434"/>
            <a:ext cx="3190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Spearman correlation and </a:t>
            </a:r>
            <a:r>
              <a:rPr lang="en-US" dirty="0" err="1"/>
              <a:t>biweight</a:t>
            </a:r>
            <a:r>
              <a:rPr lang="en-US" dirty="0"/>
              <a:t> </a:t>
            </a:r>
            <a:r>
              <a:rPr lang="en-US" dirty="0" err="1"/>
              <a:t>midcor</a:t>
            </a:r>
            <a:r>
              <a:rPr lang="en-US" dirty="0"/>
              <a:t> are particularly robust.</a:t>
            </a:r>
          </a:p>
        </p:txBody>
      </p:sp>
    </p:spTree>
    <p:extLst>
      <p:ext uri="{BB962C8B-B14F-4D97-AF65-F5344CB8AC3E}">
        <p14:creationId xmlns:p14="http://schemas.microsoft.com/office/powerpoint/2010/main" val="267095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342900" y="838200"/>
            <a:ext cx="8382000" cy="5781675"/>
          </a:xfrm>
        </p:spPr>
        <p:txBody>
          <a:bodyPr/>
          <a:lstStyle/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A robust alternative to the Pearson correlation.</a:t>
            </a:r>
          </a:p>
          <a:p>
            <a:r>
              <a:rPr lang="en-US" altLang="zh-CN" sz="2200" dirty="0">
                <a:ea typeface="宋体" pitchFamily="2" charset="-122"/>
                <a:cs typeface="Arial" pitchFamily="34" charset="0"/>
              </a:rPr>
              <a:t>Definition based on </a:t>
            </a:r>
          </a:p>
          <a:p>
            <a:pPr lvl="1"/>
            <a:r>
              <a:rPr lang="en-US" altLang="zh-CN" sz="1800" dirty="0">
                <a:ea typeface="宋体" pitchFamily="2" charset="-122"/>
                <a:cs typeface="Arial" pitchFamily="34" charset="0"/>
              </a:rPr>
              <a:t>median instead of mean.</a:t>
            </a:r>
          </a:p>
          <a:p>
            <a:pPr lvl="1"/>
            <a:r>
              <a:rPr lang="en-US" altLang="zh-CN" sz="1800" dirty="0">
                <a:ea typeface="宋体" pitchFamily="2" charset="-122"/>
                <a:cs typeface="Arial" pitchFamily="34" charset="0"/>
              </a:rPr>
              <a:t>Assign weights to observations, values close to median receive large weights.</a:t>
            </a: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altLang="zh-CN" sz="2600" b="1" u="sng">
                <a:solidFill>
                  <a:srgbClr val="000000"/>
                </a:solidFill>
                <a:ea typeface="幼圆"/>
                <a:cs typeface="Arial" pitchFamily="34" charset="0"/>
              </a:rPr>
              <a:t>*Biweight midcorrelation (bicor)</a:t>
            </a: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533400" y="4495800"/>
            <a:ext cx="8153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Reviewed in chapter 5 in book “Weighted Network Analysis”</a:t>
            </a:r>
          </a:p>
          <a:p>
            <a:endParaRPr lang="en-US" sz="2000" dirty="0"/>
          </a:p>
          <a:p>
            <a:r>
              <a:rPr lang="en-US" sz="2000" dirty="0"/>
              <a:t>Well known since the seventies: e.g. book: "Data Analysis and Regression: A Second Course in Statistics", </a:t>
            </a:r>
            <a:r>
              <a:rPr lang="en-US" sz="2000" dirty="0" err="1"/>
              <a:t>Mosteller</a:t>
            </a:r>
            <a:r>
              <a:rPr lang="en-US" sz="2000" dirty="0"/>
              <a:t> and </a:t>
            </a:r>
            <a:r>
              <a:rPr lang="en-US" sz="2000" dirty="0" err="1"/>
              <a:t>Tukey</a:t>
            </a:r>
            <a:r>
              <a:rPr lang="en-US" sz="2000" dirty="0"/>
              <a:t>, Addison-Wesley, 1977, pp. 203-209</a:t>
            </a:r>
            <a:endParaRPr lang="en-US" sz="2000" dirty="0">
              <a:cs typeface="Arial" pitchFamily="34" charset="0"/>
            </a:endParaRPr>
          </a:p>
          <a:p>
            <a:r>
              <a:rPr lang="en-US" sz="2000" dirty="0" err="1">
                <a:cs typeface="Arial" pitchFamily="34" charset="0"/>
              </a:rPr>
              <a:t>Langfelder</a:t>
            </a:r>
            <a:r>
              <a:rPr lang="en-US" sz="2000" dirty="0">
                <a:cs typeface="Arial" pitchFamily="34" charset="0"/>
              </a:rPr>
              <a:t> et al 2012: Fast R Functions For Robust Correlations And Hierarchical Clustering. </a:t>
            </a:r>
            <a:r>
              <a:rPr lang="en-US" sz="2000" i="1" dirty="0">
                <a:cs typeface="Arial" pitchFamily="34" charset="0"/>
              </a:rPr>
              <a:t>J Stat </a:t>
            </a:r>
            <a:r>
              <a:rPr lang="en-US" sz="2000" i="1" dirty="0" err="1">
                <a:cs typeface="Arial" pitchFamily="34" charset="0"/>
              </a:rPr>
              <a:t>Softw</a:t>
            </a:r>
            <a:r>
              <a:rPr lang="en-US" sz="2000" i="1" dirty="0">
                <a:cs typeface="Arial" pitchFamily="34" charset="0"/>
              </a:rPr>
              <a:t> </a:t>
            </a:r>
            <a:r>
              <a:rPr lang="en-US" sz="2000" dirty="0">
                <a:cs typeface="Arial" pitchFamily="34" charset="0"/>
              </a:rPr>
              <a:t>2012, </a:t>
            </a:r>
            <a:r>
              <a:rPr lang="en-US" sz="2000" b="1" dirty="0">
                <a:cs typeface="Arial" pitchFamily="34" charset="0"/>
              </a:rPr>
              <a:t>46</a:t>
            </a:r>
            <a:r>
              <a:rPr lang="en-US" sz="2000" dirty="0">
                <a:cs typeface="Arial" pitchFamily="34" charset="0"/>
              </a:rPr>
              <a:t>(</a:t>
            </a:r>
            <a:r>
              <a:rPr lang="en-US" sz="2000" dirty="0" err="1">
                <a:cs typeface="Arial" pitchFamily="34" charset="0"/>
              </a:rPr>
              <a:t>i11</a:t>
            </a:r>
            <a:r>
              <a:rPr lang="en-US" sz="2000" dirty="0">
                <a:cs typeface="Arial" pitchFamily="34" charset="0"/>
              </a:rPr>
              <a:t>):1–17</a:t>
            </a:r>
            <a:r>
              <a:rPr lang="en-US" sz="1000" dirty="0">
                <a:cs typeface="Arial" pitchFamily="34" charset="0"/>
              </a:rPr>
              <a:t>.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4182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6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489" y="35859"/>
            <a:ext cx="8229023" cy="1143000"/>
          </a:xfrm>
        </p:spPr>
        <p:txBody>
          <a:bodyPr/>
          <a:lstStyle/>
          <a:p>
            <a:pPr algn="l" eaLnBrk="1" hangingPunct="1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Here we address the following questions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  <p:grpSp>
        <p:nvGrpSpPr>
          <p:cNvPr id="7171" name="组合 6"/>
          <p:cNvGrpSpPr>
            <a:grpSpLocks/>
          </p:cNvGrpSpPr>
          <p:nvPr/>
        </p:nvGrpSpPr>
        <p:grpSpPr bwMode="auto">
          <a:xfrm>
            <a:off x="457489" y="1162050"/>
            <a:ext cx="8382000" cy="3714750"/>
            <a:chOff x="457200" y="4667248"/>
            <a:chExt cx="8382000" cy="1505850"/>
          </a:xfrm>
        </p:grpSpPr>
        <p:sp>
          <p:nvSpPr>
            <p:cNvPr id="17" name="矩形 16"/>
            <p:cNvSpPr/>
            <p:nvPr/>
          </p:nvSpPr>
          <p:spPr>
            <a:xfrm>
              <a:off x="457200" y="4667248"/>
              <a:ext cx="8382000" cy="1505850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74" name="TextBox 5"/>
            <p:cNvSpPr txBox="1">
              <a:spLocks noChangeArrowheads="1"/>
            </p:cNvSpPr>
            <p:nvPr/>
          </p:nvSpPr>
          <p:spPr bwMode="auto">
            <a:xfrm>
              <a:off x="533400" y="4724433"/>
              <a:ext cx="8305800" cy="128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9144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buFontTx/>
                <a:buAutoNum type="arabicPeriod"/>
              </a:pPr>
              <a:r>
                <a:rPr lang="en-US" altLang="zh-CN" sz="2500" dirty="0">
                  <a:ea typeface="华文宋体" pitchFamily="2" charset="-122"/>
                  <a:cs typeface="Arial" charset="0"/>
                </a:rPr>
                <a:t>Is correlation or mutual information a better measurement for expression data?</a:t>
              </a:r>
            </a:p>
            <a:p>
              <a:pPr lvl="1" algn="just" eaLnBrk="1" hangingPunct="1">
                <a:buFont typeface="Arial" charset="0"/>
                <a:buChar char="•"/>
              </a:pPr>
              <a:r>
                <a:rPr lang="en-US" altLang="zh-CN" sz="2500" dirty="0">
                  <a:ea typeface="华文宋体" pitchFamily="2" charset="-122"/>
                  <a:cs typeface="Arial" charset="0"/>
                </a:rPr>
                <a:t>Assess gene-gene relationship</a:t>
              </a:r>
            </a:p>
            <a:p>
              <a:pPr lvl="1" algn="just" eaLnBrk="1" hangingPunct="1">
                <a:buFont typeface="Arial" charset="0"/>
                <a:buChar char="•"/>
              </a:pPr>
              <a:r>
                <a:rPr lang="en-US" altLang="zh-CN" sz="2500" dirty="0">
                  <a:ea typeface="华文宋体" pitchFamily="2" charset="-122"/>
                  <a:cs typeface="Arial" charset="0"/>
                </a:rPr>
                <a:t>Identify co-expression network modules	 </a:t>
              </a:r>
            </a:p>
            <a:p>
              <a:pPr algn="just" eaLnBrk="1" hangingPunct="1">
                <a:buFontTx/>
                <a:buAutoNum type="arabicPeriod"/>
              </a:pPr>
              <a:endParaRPr lang="en-US" altLang="zh-CN" sz="2500" dirty="0">
                <a:ea typeface="华文宋体" pitchFamily="2" charset="-122"/>
                <a:cs typeface="Arial" charset="0"/>
              </a:endParaRPr>
            </a:p>
            <a:p>
              <a:pPr algn="just" eaLnBrk="1" hangingPunct="1">
                <a:buFontTx/>
                <a:buAutoNum type="arabicPeriod"/>
              </a:pPr>
              <a:r>
                <a:rPr lang="en-US" altLang="zh-CN" sz="2500" dirty="0">
                  <a:ea typeface="华文宋体" pitchFamily="2" charset="-122"/>
                  <a:cs typeface="Arial" charset="0"/>
                </a:rPr>
                <a:t>Are there any alternative methods measuring non-linear relationships?</a:t>
              </a:r>
            </a:p>
            <a:p>
              <a:pPr lvl="1" algn="just" eaLnBrk="1" hangingPunct="1">
                <a:buFont typeface="Arial" charset="0"/>
                <a:buChar char="•"/>
              </a:pPr>
              <a:r>
                <a:rPr lang="en-US" altLang="zh-CN" sz="2500" dirty="0">
                  <a:ea typeface="华文宋体" pitchFamily="2" charset="-122"/>
                  <a:cs typeface="Arial" charset="0"/>
                </a:rPr>
                <a:t>Polynomial and spline regression models</a:t>
              </a:r>
              <a:endParaRPr lang="zh-CN" altLang="en-US" sz="2500" dirty="0">
                <a:ea typeface="华文宋体" pitchFamily="2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31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489" y="1008530"/>
                <a:ext cx="8382000" cy="5773270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altLang="zh-CN" sz="22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Mutual information can take on values that are larger than 1. It needs to be transformed to turn it into an adjacency measure.</a:t>
                </a:r>
              </a:p>
              <a:p>
                <a:pPr eaLnBrk="1" hangingPunct="1"/>
                <a:r>
                  <a:rPr lang="en-US" altLang="zh-CN" sz="22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Recall adjacency measures association between variables </a:t>
                </a:r>
                <a:r>
                  <a:rPr lang="en-US" altLang="zh-CN" sz="22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and j. </a:t>
                </a:r>
              </a:p>
              <a:p>
                <a:pPr marL="685800" lvl="1"/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/>
                        <a:cs typeface="Arial" charset="0"/>
                      </a:rPr>
                      <m:t>0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≤1</m:t>
                    </m:r>
                  </m:oMath>
                </a14:m>
                <a:endParaRPr lang="en-US" altLang="zh-CN" sz="1800" i="1" dirty="0">
                  <a:solidFill>
                    <a:srgbClr val="000000"/>
                  </a:solidFill>
                  <a:latin typeface="Cambria Math"/>
                  <a:ea typeface="Cambria Math"/>
                  <a:cs typeface="Arial" charset="0"/>
                </a:endParaRPr>
              </a:p>
              <a:p>
                <a:pPr marL="68580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rgbClr val="000000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68580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=1</m:t>
                    </m:r>
                  </m:oMath>
                </a14:m>
                <a:endParaRPr lang="en-US" altLang="zh-CN" sz="1800" dirty="0">
                  <a:solidFill>
                    <a:srgbClr val="000000"/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2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eaLnBrk="1" hangingPunct="1"/>
                <a:r>
                  <a:rPr lang="en-US" altLang="zh-CN" sz="22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For MI, define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rial" charset="0"/>
                    <a:cs typeface="Arial" charset="0"/>
                  </a:rPr>
                  <a:t>MI based adjacency AUV2 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as:</a:t>
                </a:r>
              </a:p>
              <a:p>
                <a:pPr eaLnBrk="1" hangingPunct="1"/>
                <a:endParaRPr lang="en-US" altLang="zh-CN" sz="1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eaLnBrk="1" hangingPunct="1"/>
                <a:endParaRPr lang="en-US" altLang="zh-CN" sz="1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eaLnBrk="1" hangingPunct="1"/>
                <a:endParaRPr lang="en-US" altLang="zh-CN" sz="1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eaLnBrk="1" hangingPunct="1"/>
                <a:endParaRPr lang="en-US" altLang="zh-CN" sz="22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eaLnBrk="1" hangingPunct="1"/>
                <a:r>
                  <a:rPr lang="en-US" altLang="zh-CN" sz="22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As a transformation of MI, AUV2 is directly comparable to absolute correlation, e.g. |</a:t>
                </a:r>
                <a:r>
                  <a:rPr lang="en-US" altLang="zh-CN" sz="22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bicor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|.</a:t>
                </a:r>
              </a:p>
              <a:p>
                <a:pPr lvl="1" eaLnBrk="1" hangingPunct="1"/>
                <a:r>
                  <a:rPr lang="en-US" altLang="zh-CN" sz="1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AUV2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altLang="zh-CN" sz="1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</a:t>
                </a:r>
                <a:r>
                  <a:rPr lang="en-US" altLang="zh-CN" sz="1800" dirty="0" err="1">
                    <a:latin typeface="Arial" charset="0"/>
                    <a:cs typeface="Arial" charset="0"/>
                  </a:rPr>
                  <a:t>x</a:t>
                </a:r>
                <a:r>
                  <a:rPr lang="en-US" altLang="zh-CN" sz="1800" baseline="-25000" dirty="0" err="1">
                    <a:latin typeface="Arial" charset="0"/>
                    <a:cs typeface="Arial" charset="0"/>
                  </a:rPr>
                  <a:t>i</a:t>
                </a:r>
                <a:r>
                  <a:rPr lang="en-US" altLang="zh-CN" sz="1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,d</a:t>
                </a:r>
                <a:r>
                  <a:rPr lang="en-US" altLang="zh-CN" sz="1800" dirty="0" err="1">
                    <a:latin typeface="Arial" charset="0"/>
                    <a:cs typeface="Arial" charset="0"/>
                  </a:rPr>
                  <a:t>x</a:t>
                </a:r>
                <a:r>
                  <a:rPr lang="en-US" altLang="zh-CN" sz="1800" baseline="-25000" dirty="0" err="1">
                    <a:latin typeface="Arial" charset="0"/>
                    <a:cs typeface="Arial" charset="0"/>
                  </a:rPr>
                  <a:t>j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AUV2(</a:t>
                </a:r>
                <a:r>
                  <a:rPr lang="en-US" altLang="zh-CN" sz="1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</a:t>
                </a:r>
                <a:r>
                  <a:rPr lang="en-US" altLang="zh-CN" sz="1800" dirty="0" err="1">
                    <a:latin typeface="Arial" charset="0"/>
                    <a:cs typeface="Arial" charset="0"/>
                  </a:rPr>
                  <a:t>x</a:t>
                </a:r>
                <a:r>
                  <a:rPr lang="en-US" altLang="zh-CN" sz="1800" baseline="-25000" dirty="0" err="1">
                    <a:latin typeface="Arial" charset="0"/>
                    <a:cs typeface="Arial" charset="0"/>
                  </a:rPr>
                  <a:t>j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d</a:t>
                </a:r>
                <a:r>
                  <a:rPr lang="en-US" altLang="zh-CN" sz="1800" dirty="0">
                    <a:latin typeface="Arial" charset="0"/>
                    <a:cs typeface="Arial" charset="0"/>
                  </a:rPr>
                  <a:t>x</a:t>
                </a:r>
                <a:r>
                  <a:rPr lang="en-US" altLang="zh-CN" sz="1800" baseline="-25000" dirty="0">
                    <a:latin typeface="Arial" charset="0"/>
                    <a:cs typeface="Arial" charset="0"/>
                  </a:rPr>
                  <a:t>i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</a:p>
              <a:p>
                <a:pPr lvl="1" eaLnBrk="1" hangingPunct="1"/>
                <a:r>
                  <a:rPr lang="en-US" altLang="zh-CN" sz="1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0 ≤ AUV2 ≤ 1</a:t>
                </a:r>
              </a:p>
              <a:p>
                <a:pPr eaLnBrk="1" hangingPunct="1">
                  <a:buFont typeface="Arial" charset="0"/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19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89" y="1008530"/>
                <a:ext cx="8382000" cy="5773270"/>
              </a:xfrm>
              <a:blipFill rotWithShape="1">
                <a:blip r:embed="rId2"/>
                <a:stretch>
                  <a:fillRect l="-800" t="-1160" r="-73" b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57489" y="0"/>
            <a:ext cx="8229023" cy="1143000"/>
          </a:xfrm>
        </p:spPr>
        <p:txBody>
          <a:bodyPr/>
          <a:lstStyle/>
          <a:p>
            <a:pPr algn="l" eaLnBrk="1" hangingPunct="1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Define MI based adjacency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4495800"/>
            <a:ext cx="5762625" cy="70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37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9800"/>
            <a:ext cx="91440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Detect gene pairwise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1796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489" y="-67235"/>
            <a:ext cx="8229023" cy="1143000"/>
          </a:xfrm>
        </p:spPr>
        <p:txBody>
          <a:bodyPr/>
          <a:lstStyle/>
          <a:p>
            <a:pPr algn="l" eaLnBrk="1" hangingPunct="1"/>
            <a:r>
              <a:rPr lang="en-US" altLang="zh-CN" sz="2600" b="1" u="sng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Empirical expression data to compare cor with MI</a:t>
            </a:r>
            <a:endParaRPr lang="zh-CN" altLang="en-US" sz="2600" b="1" u="sng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  <p:sp>
        <p:nvSpPr>
          <p:cNvPr id="10243" name="内容占位符 2"/>
          <p:cNvSpPr txBox="1">
            <a:spLocks/>
          </p:cNvSpPr>
          <p:nvPr/>
        </p:nvSpPr>
        <p:spPr bwMode="auto">
          <a:xfrm>
            <a:off x="484909" y="1008529"/>
            <a:ext cx="8382000" cy="6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8 data sets from human, mouse and yeast.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12343"/>
              </p:ext>
            </p:extLst>
          </p:nvPr>
        </p:nvGraphicFramePr>
        <p:xfrm>
          <a:off x="1524000" y="1676400"/>
          <a:ext cx="6234545" cy="333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Data set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of observations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Brain cancer</a:t>
                      </a:r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55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SAFHS (healthy whole blood) 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1084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Neurological disease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346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Yeast</a:t>
                      </a:r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44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Mouse</a:t>
                      </a:r>
                      <a:r>
                        <a:rPr lang="en-US" altLang="zh-CN" sz="18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adipose 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239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Mouse</a:t>
                      </a:r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brain 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221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Mouse</a:t>
                      </a:r>
                      <a:r>
                        <a:rPr lang="en-US" altLang="zh-CN" sz="18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liver 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272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Mouse</a:t>
                      </a:r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muscle 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252</a:t>
                      </a:r>
                      <a:endParaRPr lang="zh-CN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5257800"/>
            <a:ext cx="8382000" cy="6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Tissue-specific mouse data sets were generated by the lab of Dr. Jake </a:t>
            </a:r>
            <a:r>
              <a:rPr lang="en-US" altLang="zh-CN" sz="2200" dirty="0" err="1">
                <a:solidFill>
                  <a:srgbClr val="000000"/>
                </a:solidFill>
                <a:cs typeface="Arial" charset="0"/>
              </a:rPr>
              <a:t>Lusis</a:t>
            </a: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 at UCLA.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64008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Arial" pitchFamily="34" charset="0"/>
                <a:cs typeface="Arial" pitchFamily="34" charset="0"/>
              </a:rPr>
              <a:t>Ghazalpour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A, Doss S, Zhang B,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Plaisier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C, Wang S,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Schadt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E, Thomas A, Drake T,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Lusis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A, Horvath S: 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Integrating Genetics and Network Analysis to Characterize Genes Related to </a:t>
            </a:r>
            <a:r>
              <a:rPr lang="en-US" sz="1000" b="1" dirty="0" err="1">
                <a:latin typeface="Arial" pitchFamily="34" charset="0"/>
                <a:cs typeface="Arial" pitchFamily="34" charset="0"/>
              </a:rPr>
              <a:t>MouseWeight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000" i="1" dirty="0" err="1">
                <a:latin typeface="Arial" pitchFamily="34" charset="0"/>
                <a:cs typeface="Arial" pitchFamily="34" charset="0"/>
              </a:rPr>
              <a:t>PloS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 Genetics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2006, 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(2):8.</a:t>
            </a:r>
          </a:p>
        </p:txBody>
      </p:sp>
    </p:spTree>
    <p:extLst>
      <p:ext uri="{BB962C8B-B14F-4D97-AF65-F5344CB8AC3E}">
        <p14:creationId xmlns:p14="http://schemas.microsoft.com/office/powerpoint/2010/main" val="369742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073D10-FE24-4D3D-8DC3-7D6213D42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z="3600"/>
              <a:t>Standard differential expression</a:t>
            </a:r>
            <a:br>
              <a:rPr lang="en-US" altLang="en-US" sz="3600"/>
            </a:br>
            <a:r>
              <a:rPr lang="en-US" altLang="en-US" sz="3600"/>
              <a:t>analyses seek to identify individual genes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7EA41B9-FEFD-4D03-A3AB-61014E4C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038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Each gene is treated as an individual entity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</a:rPr>
              <a:t>Often misses the forest for the trees: </a:t>
            </a:r>
            <a:r>
              <a:rPr lang="en-US" altLang="en-US" sz="2800" u="sng">
                <a:latin typeface="Times New Roman" panose="02020603050405020304" pitchFamily="18" charset="0"/>
              </a:rPr>
              <a:t>Fails to recognize that thousands of genes can be organized into relatively few modules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BE1E2CAB-F1C3-4DAB-A080-3FED8773961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3810000" cy="5105400"/>
            <a:chOff x="3120" y="1104"/>
            <a:chExt cx="2400" cy="3216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7084237E-BB86-4255-B728-C24620974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4" t="39845" r="67323" b="1300"/>
            <a:stretch>
              <a:fillRect/>
            </a:stretch>
          </p:blipFill>
          <p:spPr bwMode="auto">
            <a:xfrm>
              <a:off x="3120" y="1536"/>
              <a:ext cx="2400" cy="2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02" name="AutoShape 6">
              <a:extLst>
                <a:ext uri="{FF2B5EF4-FFF2-40B4-BE49-F238E27FC236}">
                  <a16:creationId xmlns:a16="http://schemas.microsoft.com/office/drawing/2014/main" id="{6BB7FB06-EFB7-49CA-BF0A-038B243D497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4" y="968"/>
              <a:ext cx="96" cy="943"/>
            </a:xfrm>
            <a:prstGeom prst="leftBrace">
              <a:avLst>
                <a:gd name="adj1" fmla="val 818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" name="AutoShape 7">
              <a:extLst>
                <a:ext uri="{FF2B5EF4-FFF2-40B4-BE49-F238E27FC236}">
                  <a16:creationId xmlns:a16="http://schemas.microsoft.com/office/drawing/2014/main" id="{2F6310A1-F83E-436B-9402-E0BA26DD49C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44" y="79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4" name="Text Box 8">
              <a:extLst>
                <a:ext uri="{FF2B5EF4-FFF2-40B4-BE49-F238E27FC236}">
                  <a16:creationId xmlns:a16="http://schemas.microsoft.com/office/drawing/2014/main" id="{8B7392B1-8D4E-41EA-9BDA-40D371D9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04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4105" name="Text Box 9">
              <a:extLst>
                <a:ext uri="{FF2B5EF4-FFF2-40B4-BE49-F238E27FC236}">
                  <a16:creationId xmlns:a16="http://schemas.microsoft.com/office/drawing/2014/main" id="{5B3AD1CF-D1B5-41E0-B829-30BADC501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104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Experimental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09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F:\我的文档\My Dropbox\Lin_lab\mutual_info\paper\Figures\Fig2_bicorAUV2compress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内容占位符 2"/>
          <p:cNvSpPr txBox="1">
            <a:spLocks/>
          </p:cNvSpPr>
          <p:nvPr/>
        </p:nvSpPr>
        <p:spPr bwMode="auto">
          <a:xfrm>
            <a:off x="283028" y="87086"/>
            <a:ext cx="886097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spcBef>
                <a:spcPct val="20000"/>
              </a:spcBef>
              <a:defRPr/>
            </a:pPr>
            <a:r>
              <a:rPr lang="en-US" altLang="zh-CN" sz="2000" b="1" dirty="0">
                <a:cs typeface="Arial" charset="0"/>
              </a:rPr>
              <a:t>Mutual information vs. </a:t>
            </a:r>
            <a:r>
              <a:rPr lang="en-US" altLang="zh-CN" sz="2000" b="1" dirty="0" err="1">
                <a:cs typeface="Arial" charset="0"/>
              </a:rPr>
              <a:t>biweight</a:t>
            </a:r>
            <a:r>
              <a:rPr lang="en-US" altLang="zh-CN" sz="2000" b="1" dirty="0">
                <a:cs typeface="Arial" charset="0"/>
              </a:rPr>
              <a:t> </a:t>
            </a:r>
            <a:r>
              <a:rPr lang="en-US" altLang="zh-CN" sz="2000" b="1" dirty="0" err="1">
                <a:cs typeface="Arial" charset="0"/>
              </a:rPr>
              <a:t>midcorrelation</a:t>
            </a:r>
            <a:r>
              <a:rPr lang="en-US" altLang="zh-CN" sz="2000" b="1" dirty="0">
                <a:cs typeface="Arial" charset="0"/>
              </a:rPr>
              <a:t> in 8 empirical data sets.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en-US" altLang="zh-CN" sz="1400" dirty="0">
                <a:cs typeface="Arial" charset="0"/>
              </a:rPr>
              <a:t>Circles in the plot below represent gene pairs.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en-US" altLang="zh-CN" sz="1400" dirty="0">
                <a:cs typeface="Arial" charset="0"/>
              </a:rPr>
              <a:t>Most gene pairs satisfy linear relationships.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400" dirty="0">
                <a:cs typeface="Arial" charset="0"/>
              </a:rPr>
              <a:t>Circles in the plot below represent gene pairs.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400" dirty="0">
                <a:cs typeface="Arial" charset="0"/>
              </a:rPr>
              <a:t>Mutual information has strong association with correlation.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400" dirty="0">
                <a:cs typeface="Arial" charset="0"/>
              </a:rPr>
              <a:t>Most gene pairs satisfy linear relations.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400" dirty="0">
                <a:cs typeface="Arial" charset="0"/>
              </a:rPr>
              <a:t>There are cases where correlation and MI strongly disagree (blue and red circles). </a:t>
            </a:r>
          </a:p>
        </p:txBody>
      </p:sp>
    </p:spTree>
    <p:extLst>
      <p:ext uri="{BB962C8B-B14F-4D97-AF65-F5344CB8AC3E}">
        <p14:creationId xmlns:p14="http://schemas.microsoft.com/office/powerpoint/2010/main" val="29798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 txBox="1">
            <a:spLocks/>
          </p:cNvSpPr>
          <p:nvPr/>
        </p:nvSpPr>
        <p:spPr bwMode="auto">
          <a:xfrm>
            <a:off x="484909" y="268941"/>
            <a:ext cx="8382000" cy="6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Expression of gene pairs with </a:t>
            </a:r>
            <a:r>
              <a:rPr lang="en-US" altLang="zh-CN" sz="2400" dirty="0">
                <a:solidFill>
                  <a:srgbClr val="000000"/>
                </a:solidFill>
                <a:cs typeface="Arial" charset="0"/>
              </a:rPr>
              <a:t>most extreme AUV2 and insignificant </a:t>
            </a:r>
            <a:r>
              <a:rPr lang="en-US" altLang="zh-CN" sz="2400" dirty="0" err="1">
                <a:solidFill>
                  <a:srgbClr val="000000"/>
                </a:solidFill>
                <a:cs typeface="Arial" charset="0"/>
              </a:rPr>
              <a:t>bicor</a:t>
            </a:r>
            <a:r>
              <a:rPr lang="en-US" altLang="zh-CN" sz="2400" dirty="0">
                <a:solidFill>
                  <a:srgbClr val="000000"/>
                </a:solidFill>
                <a:cs typeface="Arial" charset="0"/>
              </a:rPr>
              <a:t>.</a:t>
            </a:r>
            <a:endParaRPr lang="en-US" altLang="zh-CN" sz="2200" dirty="0">
              <a:solidFill>
                <a:srgbClr val="000000"/>
              </a:solidFill>
              <a:cs typeface="Arial" charset="0"/>
            </a:endParaRPr>
          </a:p>
          <a:p>
            <a:pPr lvl="1">
              <a:spcBef>
                <a:spcPts val="1346"/>
              </a:spcBef>
              <a:buFont typeface="Arial" charset="0"/>
              <a:buChar char="−"/>
              <a:defRPr/>
            </a:pP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Gene pairs are taken from blue circles in the previous plot.</a:t>
            </a:r>
          </a:p>
          <a:p>
            <a:pPr lvl="1">
              <a:spcBef>
                <a:spcPts val="1346"/>
              </a:spcBef>
              <a:buFont typeface="Arial" charset="0"/>
              <a:buChar char="−"/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Messages: 1) this estimate of MI is susceptible to outliers, 2) MI may detect unusual dependence patterns (which might represent technical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artefacts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).</a:t>
            </a:r>
            <a:endParaRPr lang="en-US" altLang="zh-CN" dirty="0">
              <a:solidFill>
                <a:srgbClr val="000000"/>
              </a:solidFill>
              <a:cs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endParaRPr lang="en-US" altLang="zh-CN" dirty="0">
              <a:solidFill>
                <a:srgbClr val="000000"/>
              </a:solidFill>
              <a:cs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endParaRPr lang="en-US" altLang="zh-CN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495550"/>
            <a:ext cx="86772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87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 txBox="1">
            <a:spLocks/>
          </p:cNvSpPr>
          <p:nvPr/>
        </p:nvSpPr>
        <p:spPr bwMode="auto">
          <a:xfrm>
            <a:off x="484907" y="152400"/>
            <a:ext cx="8411441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Expression of gene pairs with </a:t>
            </a:r>
            <a:r>
              <a:rPr lang="en-US" altLang="zh-CN" sz="2400" dirty="0">
                <a:solidFill>
                  <a:srgbClr val="000000"/>
                </a:solidFill>
                <a:cs typeface="Arial" charset="0"/>
              </a:rPr>
              <a:t>most extreme </a:t>
            </a:r>
            <a:r>
              <a:rPr lang="en-US" altLang="zh-CN" sz="2400" dirty="0" err="1">
                <a:solidFill>
                  <a:srgbClr val="000000"/>
                </a:solidFill>
                <a:cs typeface="Arial" charset="0"/>
              </a:rPr>
              <a:t>bicor</a:t>
            </a:r>
            <a:r>
              <a:rPr lang="en-US" altLang="zh-CN" sz="2400" dirty="0">
                <a:solidFill>
                  <a:srgbClr val="000000"/>
                </a:solidFill>
                <a:cs typeface="Arial" charset="0"/>
              </a:rPr>
              <a:t> and insignificant AUV2.</a:t>
            </a:r>
            <a:endParaRPr lang="en-US" altLang="zh-CN" sz="2200" dirty="0">
              <a:solidFill>
                <a:srgbClr val="000000"/>
              </a:solidFill>
              <a:cs typeface="Arial" charset="0"/>
            </a:endParaRPr>
          </a:p>
          <a:p>
            <a:pPr lvl="1">
              <a:spcBef>
                <a:spcPts val="1346"/>
              </a:spcBef>
              <a:buFont typeface="Arial" charset="0"/>
              <a:buChar char="−"/>
              <a:defRPr/>
            </a:pP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Gene pairs are taken from red circles in the previous plot.</a:t>
            </a:r>
          </a:p>
          <a:p>
            <a:pPr lvl="1">
              <a:spcBef>
                <a:spcPts val="1346"/>
              </a:spcBef>
              <a:buFont typeface="Arial" charset="0"/>
              <a:buChar char="−"/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Message: MI misses linear relationships that are detected by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bicor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.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endParaRPr lang="en-US" altLang="zh-CN" dirty="0">
              <a:solidFill>
                <a:srgbClr val="000000"/>
              </a:solidFill>
              <a:cs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endParaRPr lang="en-US" altLang="zh-CN" dirty="0">
              <a:solidFill>
                <a:srgbClr val="000000"/>
              </a:solidFill>
              <a:cs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endParaRPr lang="en-US" altLang="zh-CN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81200"/>
            <a:ext cx="86487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78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15541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Recall that </a:t>
            </a:r>
            <a:r>
              <a:rPr lang="en-US" sz="3200" dirty="0" err="1"/>
              <a:t>WGCNA</a:t>
            </a:r>
            <a:r>
              <a:rPr lang="en-US" sz="3200" dirty="0"/>
              <a:t> typically uses the topological overlap dissimilarity as input of hierarchical clustering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953000"/>
            <a:ext cx="8001000" cy="12192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Generalized to the case of weighted networks in Zhang et al (2005, Statistical Applications in Genetics and Molecular Biology: Vol. 4: No. 1, Article 17).</a:t>
            </a:r>
          </a:p>
          <a:p>
            <a:r>
              <a:rPr lang="en-US" sz="2000" dirty="0"/>
              <a:t>Generalized to higher order interactions in Yip et al (2006 BMC Bioinformatics 2007, 8:22)</a:t>
            </a:r>
          </a:p>
        </p:txBody>
      </p:sp>
      <p:graphicFrame>
        <p:nvGraphicFramePr>
          <p:cNvPr id="4311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2362200"/>
          <a:ext cx="38735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4" imgW="1498320" imgH="533160" progId="Equation.DSMT4">
                  <p:embed/>
                </p:oleObj>
              </mc:Choice>
              <mc:Fallback>
                <p:oleObj name="Equation" r:id="rId4" imgW="14983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38735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7400" y="3886200"/>
          <a:ext cx="3276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6" imgW="1231560" imgH="215640" progId="Equation.DSMT4">
                  <p:embed/>
                </p:oleObj>
              </mc:Choice>
              <mc:Fallback>
                <p:oleObj name="Equation" r:id="rId6" imgW="1231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3276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027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9800"/>
            <a:ext cx="91440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Which measure is better at identifying biologically meaningful modules?</a:t>
            </a:r>
          </a:p>
        </p:txBody>
      </p:sp>
    </p:spTree>
    <p:extLst>
      <p:ext uri="{BB962C8B-B14F-4D97-AF65-F5344CB8AC3E}">
        <p14:creationId xmlns:p14="http://schemas.microsoft.com/office/powerpoint/2010/main" val="241807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9800"/>
            <a:ext cx="91440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judge the biological meaning of modules, we assess their enrichment with respect to gene ontology categories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described in step 3 of the following</a:t>
            </a:r>
          </a:p>
        </p:txBody>
      </p:sp>
    </p:spTree>
    <p:extLst>
      <p:ext uri="{BB962C8B-B14F-4D97-AF65-F5344CB8AC3E}">
        <p14:creationId xmlns:p14="http://schemas.microsoft.com/office/powerpoint/2010/main" val="2749217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" y="304800"/>
            <a:ext cx="746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>
                <a:latin typeface="Tahoma" pitchFamily="34" charset="0"/>
              </a:rPr>
              <a:t>Construct a network</a:t>
            </a:r>
          </a:p>
          <a:p>
            <a:r>
              <a:rPr lang="en-US" sz="2000" u="sng">
                <a:latin typeface="Tahoma" pitchFamily="34" charset="0"/>
              </a:rPr>
              <a:t>Rationale:</a:t>
            </a:r>
            <a:r>
              <a:rPr lang="en-US" sz="2000">
                <a:latin typeface="Tahoma" pitchFamily="34" charset="0"/>
              </a:rPr>
              <a:t> make use of interaction patterns between genes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3886200" y="99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4" name="Picture 4" descr="fig_scatterSignif_k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62600"/>
            <a:ext cx="1371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fig_HierCul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1219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fig_Heat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" y="1219200"/>
            <a:ext cx="746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>
                <a:latin typeface="Tahoma" pitchFamily="34" charset="0"/>
              </a:rPr>
              <a:t>Identify modules</a:t>
            </a:r>
          </a:p>
          <a:p>
            <a:r>
              <a:rPr lang="en-US" sz="2000" u="sng">
                <a:latin typeface="Tahoma" pitchFamily="34" charset="0"/>
              </a:rPr>
              <a:t>Rationale:</a:t>
            </a:r>
            <a:r>
              <a:rPr lang="en-US" sz="2000">
                <a:latin typeface="Tahoma" pitchFamily="34" charset="0"/>
              </a:rPr>
              <a:t> module (pathway) based analysis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2286000"/>
            <a:ext cx="75438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2400" b="1" dirty="0">
                <a:latin typeface="Tahoma" pitchFamily="34" charset="0"/>
              </a:rPr>
              <a:t>Relate modules to external information</a:t>
            </a:r>
          </a:p>
          <a:p>
            <a:r>
              <a:rPr lang="en-US" sz="2000" dirty="0">
                <a:latin typeface="Tahoma" pitchFamily="34" charset="0"/>
              </a:rPr>
              <a:t>Array Information: Clinical data, </a:t>
            </a:r>
            <a:r>
              <a:rPr lang="en-US" sz="2000" dirty="0" err="1">
                <a:latin typeface="Tahoma" pitchFamily="34" charset="0"/>
              </a:rPr>
              <a:t>SNPs</a:t>
            </a:r>
            <a:r>
              <a:rPr lang="en-US" sz="2000" dirty="0">
                <a:latin typeface="Tahoma" pitchFamily="34" charset="0"/>
              </a:rPr>
              <a:t>, proteomics</a:t>
            </a:r>
          </a:p>
          <a:p>
            <a:r>
              <a:rPr lang="en-US" sz="2000" dirty="0">
                <a:latin typeface="Tahoma" pitchFamily="34" charset="0"/>
              </a:rPr>
              <a:t>Gene Information: gene ontology, EASE, IPA</a:t>
            </a:r>
          </a:p>
          <a:p>
            <a:r>
              <a:rPr lang="en-US" sz="2000" u="sng" dirty="0">
                <a:latin typeface="Tahoma" pitchFamily="34" charset="0"/>
              </a:rPr>
              <a:t>Rationale:</a:t>
            </a:r>
            <a:r>
              <a:rPr lang="en-US" sz="2000" dirty="0">
                <a:latin typeface="Tahoma" pitchFamily="34" charset="0"/>
              </a:rPr>
              <a:t> find biologically interesting modules</a:t>
            </a:r>
            <a:r>
              <a:rPr lang="en-US" sz="2400" dirty="0">
                <a:latin typeface="Tahoma" pitchFamily="34" charset="0"/>
              </a:rPr>
              <a:t> 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52400" y="5638800"/>
            <a:ext cx="7543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>
                <a:latin typeface="Tahoma" pitchFamily="34" charset="0"/>
              </a:rPr>
              <a:t>Find the key drivers in </a:t>
            </a:r>
            <a:r>
              <a:rPr lang="en-US" sz="2400" b="1" i="1">
                <a:latin typeface="Tahoma" pitchFamily="34" charset="0"/>
              </a:rPr>
              <a:t>interesting</a:t>
            </a:r>
            <a:r>
              <a:rPr lang="en-US" sz="2400" b="1">
                <a:latin typeface="Tahoma" pitchFamily="34" charset="0"/>
              </a:rPr>
              <a:t> modules</a:t>
            </a:r>
          </a:p>
          <a:p>
            <a:r>
              <a:rPr lang="en-US" sz="2000">
                <a:latin typeface="Tahoma" pitchFamily="34" charset="0"/>
              </a:rPr>
              <a:t>Tools: intramodular connectivity, causality testing</a:t>
            </a:r>
          </a:p>
          <a:p>
            <a:r>
              <a:rPr lang="en-US" sz="2000" u="sng">
                <a:latin typeface="Tahoma" pitchFamily="34" charset="0"/>
              </a:rPr>
              <a:t>Rationale:</a:t>
            </a:r>
            <a:r>
              <a:rPr lang="en-US" sz="2000">
                <a:latin typeface="Tahoma" pitchFamily="34" charset="0"/>
              </a:rPr>
              <a:t> experimental validation, therapeutics, biomarkers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38862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3886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886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33" name="Picture 13" descr="GS0v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38400"/>
            <a:ext cx="13716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52400" y="3886200"/>
            <a:ext cx="7543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>
                <a:latin typeface="Tahoma" pitchFamily="34" charset="0"/>
              </a:rPr>
              <a:t>Study Module Preservation across different data </a:t>
            </a:r>
            <a:endParaRPr lang="en-US" sz="2400" u="sng">
              <a:latin typeface="Tahoma" pitchFamily="34" charset="0"/>
            </a:endParaRPr>
          </a:p>
          <a:p>
            <a:r>
              <a:rPr lang="en-US" sz="2000" u="sng">
                <a:latin typeface="Tahoma" pitchFamily="34" charset="0"/>
              </a:rPr>
              <a:t>Rationale</a:t>
            </a:r>
            <a:r>
              <a:rPr lang="en-US" sz="2000">
                <a:latin typeface="Tahoma" pitchFamily="34" charset="0"/>
              </a:rPr>
              <a:t>:  </a:t>
            </a:r>
          </a:p>
          <a:p>
            <a:pPr>
              <a:buFontTx/>
              <a:buChar char="•"/>
            </a:pPr>
            <a:r>
              <a:rPr lang="en-US" sz="2000">
                <a:latin typeface="Tahoma" pitchFamily="34" charset="0"/>
              </a:rPr>
              <a:t> Same data: to check robustness of module definition</a:t>
            </a:r>
          </a:p>
          <a:p>
            <a:pPr>
              <a:buFontTx/>
              <a:buChar char="•"/>
            </a:pPr>
            <a:r>
              <a:rPr lang="en-US" sz="2000">
                <a:latin typeface="Tahoma" pitchFamily="34" charset="0"/>
              </a:rPr>
              <a:t> Different data: to find interesting modules. </a:t>
            </a:r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7924800" y="4343400"/>
            <a:ext cx="1143000" cy="838200"/>
            <a:chOff x="442" y="2400"/>
            <a:chExt cx="3216" cy="1776"/>
          </a:xfrm>
        </p:grpSpPr>
        <p:pic>
          <p:nvPicPr>
            <p:cNvPr id="5136" name="Picture 16" descr="gbm55old_dchip_14kALL_cox_8000mvgenes_p3600_imgHeatma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" y="273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7" name="Picture 17" descr="gbm65new_3600_mapFromOld3600_imgHeatma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" y="273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1498" y="2610"/>
              <a:ext cx="0" cy="96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V="1">
              <a:off x="2938" y="2610"/>
              <a:ext cx="0" cy="96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1498" y="2610"/>
              <a:ext cx="1440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V="1">
              <a:off x="1306" y="2496"/>
              <a:ext cx="0" cy="23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V="1">
              <a:off x="2746" y="2496"/>
              <a:ext cx="0" cy="23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1306" y="2496"/>
              <a:ext cx="144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V="1">
              <a:off x="3418" y="2400"/>
              <a:ext cx="0" cy="3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V="1">
              <a:off x="970" y="2400"/>
              <a:ext cx="0" cy="3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970" y="2400"/>
              <a:ext cx="24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V="1">
              <a:off x="2506" y="2544"/>
              <a:ext cx="0" cy="173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flipV="1">
              <a:off x="634" y="2544"/>
              <a:ext cx="0" cy="173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634" y="2544"/>
              <a:ext cx="187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V="1">
              <a:off x="538" y="2592"/>
              <a:ext cx="0" cy="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 flipV="1">
              <a:off x="2362" y="2592"/>
              <a:ext cx="0" cy="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538" y="2592"/>
              <a:ext cx="187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99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use the same clustering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we want to compare co-expression measures as opposed to different clustering procedures, we use the same clustering procedure for either measure.</a:t>
            </a:r>
          </a:p>
          <a:p>
            <a:r>
              <a:rPr lang="en-US" dirty="0"/>
              <a:t>Average linkage hierarchical clustering with dynamic branch cutting</a:t>
            </a:r>
          </a:p>
          <a:p>
            <a:pPr lvl="1"/>
            <a:r>
              <a:rPr lang="en-US" dirty="0"/>
              <a:t>Default parameter settings</a:t>
            </a:r>
          </a:p>
          <a:p>
            <a:pPr lvl="1"/>
            <a:r>
              <a:rPr lang="en-US" dirty="0"/>
              <a:t>it is a widely used benchmark method in </a:t>
            </a:r>
            <a:r>
              <a:rPr lang="en-US" dirty="0" err="1"/>
              <a:t>coexpression</a:t>
            </a:r>
            <a:r>
              <a:rPr lang="en-US" dirty="0"/>
              <a:t> network analysis.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47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924800" cy="1524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sz="4000" dirty="0"/>
              <a:t>Defining modules based on a hierarchical cluster tree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1000" y="2209800"/>
            <a:ext cx="868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i="1" dirty="0" err="1"/>
              <a:t>Langfelder</a:t>
            </a:r>
            <a:r>
              <a:rPr lang="en-US" i="1" dirty="0"/>
              <a:t> P, Zhang B et al (2007) Defining clusters from a hierarchical cluster tree: the Dynamic Tree Cut library for R. Bioinformatics 2008 </a:t>
            </a:r>
            <a:r>
              <a:rPr lang="en-US" b="1" i="1" dirty="0"/>
              <a:t>24</a:t>
            </a:r>
            <a:r>
              <a:rPr lang="en-US" i="1" dirty="0"/>
              <a:t>(5):719-720</a:t>
            </a:r>
            <a:r>
              <a:rPr lang="en-US" dirty="0"/>
              <a:t>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81600" y="3124200"/>
            <a:ext cx="3962400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Module=branch of a cluster tree</a:t>
            </a:r>
          </a:p>
          <a:p>
            <a:endParaRPr lang="en-US" sz="2400"/>
          </a:p>
          <a:p>
            <a:r>
              <a:rPr lang="en-US" sz="2400"/>
              <a:t>Dynamic hybrid branch cutting method combines</a:t>
            </a:r>
          </a:p>
          <a:p>
            <a:r>
              <a:rPr lang="en-US" sz="2400"/>
              <a:t>advantages of hierarchical clustering and pam clustering</a:t>
            </a:r>
          </a:p>
          <a:p>
            <a:endParaRPr lang="en-US" sz="2400"/>
          </a:p>
          <a:p>
            <a:endParaRPr lang="en-US"/>
          </a:p>
          <a:p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8" y="3124200"/>
            <a:ext cx="4925136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656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489" y="67235"/>
            <a:ext cx="8229023" cy="1143000"/>
          </a:xfrm>
        </p:spPr>
        <p:txBody>
          <a:bodyPr/>
          <a:lstStyle/>
          <a:p>
            <a:pPr algn="l" eaLnBrk="1" hangingPunct="1"/>
            <a:r>
              <a:rPr lang="en-US" altLang="zh-CN" sz="2600" b="1" u="sng" dirty="0" err="1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Cor</a:t>
            </a:r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 and MI to define network modules: gene ontology enrichment analysis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  <p:sp>
        <p:nvSpPr>
          <p:cNvPr id="14339" name="内容占位符 2"/>
          <p:cNvSpPr txBox="1">
            <a:spLocks/>
          </p:cNvSpPr>
          <p:nvPr/>
        </p:nvSpPr>
        <p:spPr bwMode="auto">
          <a:xfrm>
            <a:off x="762000" y="1980640"/>
            <a:ext cx="8382000" cy="198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endParaRPr lang="en-US" altLang="zh-CN" sz="240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87" y="4437530"/>
            <a:ext cx="7467023" cy="51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246909" y="4894169"/>
            <a:ext cx="1066512" cy="1055961"/>
            <a:chOff x="685800" y="3429001"/>
            <a:chExt cx="1066800" cy="1054685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802069" y="3770345"/>
              <a:ext cx="684132" cy="144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6" name="TextBox 13"/>
            <p:cNvSpPr txBox="1">
              <a:spLocks noChangeArrowheads="1"/>
            </p:cNvSpPr>
            <p:nvPr/>
          </p:nvSpPr>
          <p:spPr bwMode="auto">
            <a:xfrm>
              <a:off x="685800" y="4114800"/>
              <a:ext cx="1066800" cy="36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>
                  <a:cs typeface="Arial" charset="0"/>
                </a:rPr>
                <a:t>5 best p</a:t>
              </a:r>
              <a:endParaRPr lang="zh-CN" altLang="en-US" dirty="0">
                <a:cs typeface="Arial" charset="0"/>
              </a:endParaRPr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2847398" y="4894169"/>
            <a:ext cx="1066511" cy="1055961"/>
            <a:chOff x="685800" y="3429001"/>
            <a:chExt cx="1066800" cy="1054685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802068" y="3770345"/>
              <a:ext cx="684132" cy="14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4" name="TextBox 17"/>
            <p:cNvSpPr txBox="1">
              <a:spLocks noChangeArrowheads="1"/>
            </p:cNvSpPr>
            <p:nvPr/>
          </p:nvSpPr>
          <p:spPr bwMode="auto">
            <a:xfrm>
              <a:off x="685800" y="4114800"/>
              <a:ext cx="1066800" cy="36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cs typeface="Arial" charset="0"/>
                </a:rPr>
                <a:t>5 best p</a:t>
              </a:r>
              <a:endParaRPr lang="zh-CN" altLang="en-US">
                <a:cs typeface="Arial" charset="0"/>
              </a:endParaRPr>
            </a:p>
          </p:txBody>
        </p:sp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4905375" y="4894169"/>
            <a:ext cx="1066511" cy="1055961"/>
            <a:chOff x="685800" y="3429001"/>
            <a:chExt cx="1066800" cy="1054685"/>
          </a:xfrm>
        </p:grpSpPr>
        <p:cxnSp>
          <p:nvCxnSpPr>
            <p:cNvPr id="20" name="直接箭头连接符 19"/>
            <p:cNvCxnSpPr/>
            <p:nvPr/>
          </p:nvCxnSpPr>
          <p:spPr>
            <a:xfrm rot="5400000">
              <a:off x="802068" y="3770345"/>
              <a:ext cx="684132" cy="14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2" name="TextBox 20"/>
            <p:cNvSpPr txBox="1">
              <a:spLocks noChangeArrowheads="1"/>
            </p:cNvSpPr>
            <p:nvPr/>
          </p:nvSpPr>
          <p:spPr bwMode="auto">
            <a:xfrm>
              <a:off x="685800" y="4114800"/>
              <a:ext cx="1066800" cy="36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cs typeface="Arial" charset="0"/>
                </a:rPr>
                <a:t>5 best p</a:t>
              </a:r>
              <a:endParaRPr lang="zh-CN" altLang="en-US">
                <a:cs typeface="Arial" charset="0"/>
              </a:endParaRPr>
            </a:p>
          </p:txBody>
        </p:sp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7191375" y="4894169"/>
            <a:ext cx="1066511" cy="1055961"/>
            <a:chOff x="685800" y="3429001"/>
            <a:chExt cx="1066800" cy="1054685"/>
          </a:xfrm>
        </p:grpSpPr>
        <p:cxnSp>
          <p:nvCxnSpPr>
            <p:cNvPr id="23" name="直接箭头连接符 22"/>
            <p:cNvCxnSpPr/>
            <p:nvPr/>
          </p:nvCxnSpPr>
          <p:spPr>
            <a:xfrm rot="5400000">
              <a:off x="802068" y="3770345"/>
              <a:ext cx="684132" cy="14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0" name="TextBox 23"/>
            <p:cNvSpPr txBox="1">
              <a:spLocks noChangeArrowheads="1"/>
            </p:cNvSpPr>
            <p:nvPr/>
          </p:nvSpPr>
          <p:spPr bwMode="auto">
            <a:xfrm>
              <a:off x="685800" y="4114800"/>
              <a:ext cx="1066800" cy="36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cs typeface="Arial" charset="0"/>
                </a:rPr>
                <a:t>5 best p</a:t>
              </a:r>
              <a:endParaRPr lang="zh-CN" altLang="en-US">
                <a:cs typeface="Arial" charset="0"/>
              </a:endParaRPr>
            </a:p>
          </p:txBody>
        </p:sp>
      </p:grpSp>
      <p:sp>
        <p:nvSpPr>
          <p:cNvPr id="25" name="左大括号 24"/>
          <p:cNvSpPr/>
          <p:nvPr/>
        </p:nvSpPr>
        <p:spPr>
          <a:xfrm>
            <a:off x="942398" y="5427850"/>
            <a:ext cx="304511" cy="68495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4" tIns="45712" rIns="91424" bIns="45712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>
            <a:off x="8334375" y="5427850"/>
            <a:ext cx="304511" cy="68495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4" tIns="45712" rIns="91424" bIns="45712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7" name="内容占位符 2"/>
          <p:cNvSpPr txBox="1">
            <a:spLocks/>
          </p:cNvSpPr>
          <p:nvPr/>
        </p:nvSpPr>
        <p:spPr bwMode="auto">
          <a:xfrm>
            <a:off x="484909" y="1210235"/>
            <a:ext cx="8382000" cy="6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The same 8 empirical data sets are used.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Correlation or mutual information based adjacency is the only element that can vary in network construction: the same clustering algorithm and the same branch cutting method.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Enrichment is tested with respect to all GO terms and 5 most significant p-values are retained for each module.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R function </a:t>
            </a:r>
            <a:r>
              <a:rPr lang="en-US" altLang="zh-CN" dirty="0" err="1">
                <a:solidFill>
                  <a:srgbClr val="000000"/>
                </a:solidFill>
                <a:cs typeface="Arial" charset="0"/>
              </a:rPr>
              <a:t>GOenrichmentAnalysis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in the </a:t>
            </a:r>
            <a:r>
              <a:rPr lang="en-US" altLang="zh-CN" dirty="0" err="1">
                <a:solidFill>
                  <a:srgbClr val="000000"/>
                </a:solidFill>
                <a:cs typeface="Arial" charset="0"/>
              </a:rPr>
              <a:t>WGCNA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 R package 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P-values from all modules are averaged (details in Song et al 2012)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</a:pPr>
            <a:endParaRPr lang="en-US" altLang="zh-CN" dirty="0">
              <a:solidFill>
                <a:srgbClr val="000000"/>
              </a:solidFill>
              <a:cs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−"/>
            </a:pPr>
            <a:endParaRPr lang="en-US" altLang="zh-CN" dirty="0">
              <a:solidFill>
                <a:srgbClr val="000000"/>
              </a:solidFill>
              <a:cs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−"/>
            </a:pPr>
            <a:endParaRPr lang="en-US" altLang="zh-CN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48" name="TextBox 5"/>
          <p:cNvSpPr txBox="1">
            <a:spLocks noChangeArrowheads="1"/>
          </p:cNvSpPr>
          <p:nvPr/>
        </p:nvSpPr>
        <p:spPr bwMode="auto">
          <a:xfrm>
            <a:off x="429491" y="4437529"/>
            <a:ext cx="1246909" cy="35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7726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C55436E-FA05-4C28-9AA1-40EEA038D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Philosophy of Weighted Gene Co-Expression Network Analysis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D2029D-941C-44FA-A11D-2A3C7D017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Understand the “system” instead of reporting a list of individual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Describe the functioning of the engine instead of enumerating individual nuts and bolts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Focus on modules as opposed to individual genes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greatly alleviates multiple testing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Network terminology is intuitive to biologists</a:t>
            </a:r>
          </a:p>
        </p:txBody>
      </p:sp>
    </p:spTree>
    <p:extLst>
      <p:ext uri="{BB962C8B-B14F-4D97-AF65-F5344CB8AC3E}">
        <p14:creationId xmlns:p14="http://schemas.microsoft.com/office/powerpoint/2010/main" val="1161740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 txBox="1">
            <a:spLocks/>
          </p:cNvSpPr>
          <p:nvPr/>
        </p:nvSpPr>
        <p:spPr bwMode="auto">
          <a:xfrm>
            <a:off x="219364" y="304800"/>
            <a:ext cx="8382000" cy="198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5725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First, compare AUV2 with 3 </a:t>
            </a:r>
            <a:r>
              <a:rPr lang="en-US" altLang="zh-CN" sz="2200" dirty="0" err="1">
                <a:solidFill>
                  <a:srgbClr val="000000"/>
                </a:solidFill>
                <a:cs typeface="Arial" charset="0"/>
              </a:rPr>
              <a:t>bicor</a:t>
            </a: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 based </a:t>
            </a:r>
            <a:r>
              <a:rPr lang="en-US" altLang="zh-CN" sz="2200" dirty="0" err="1">
                <a:solidFill>
                  <a:srgbClr val="000000"/>
                </a:solidFill>
                <a:cs typeface="Arial" charset="0"/>
              </a:rPr>
              <a:t>ajacencies</a:t>
            </a: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: unsigned adjacency, signed adjacency and signed adjacency coupled with Topological Overlap Matrix (TOM).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Message: Signed weighted network adjacency coupled with TOM leads to the most significant GO enrichment p-values in all 8 data sets.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7" y="2704820"/>
            <a:ext cx="8058727" cy="40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045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2" y="2714625"/>
            <a:ext cx="8162636" cy="406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内容占位符 2"/>
          <p:cNvSpPr txBox="1">
            <a:spLocks/>
          </p:cNvSpPr>
          <p:nvPr/>
        </p:nvSpPr>
        <p:spPr bwMode="auto">
          <a:xfrm>
            <a:off x="415636" y="640136"/>
            <a:ext cx="8382000" cy="198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5725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Second, compare TOM with 6 alternative MI based methods: ARACNE with different tolerance threshold values, CLR, MRNET and RELNET.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TOM gives the best p-values in 5 out of 8 data sets. ARACNE is the second best method.</a:t>
            </a:r>
          </a:p>
        </p:txBody>
      </p:sp>
    </p:spTree>
    <p:extLst>
      <p:ext uri="{BB962C8B-B14F-4D97-AF65-F5344CB8AC3E}">
        <p14:creationId xmlns:p14="http://schemas.microsoft.com/office/powerpoint/2010/main" val="333244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 txBox="1">
            <a:spLocks/>
          </p:cNvSpPr>
          <p:nvPr/>
        </p:nvSpPr>
        <p:spPr bwMode="auto">
          <a:xfrm>
            <a:off x="149469" y="76200"/>
            <a:ext cx="8645236" cy="198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5725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Third, compare TOM with MI based Maximal Information Coefficient (MIC), the maximal mutual information over many possible grids.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TOM outperforms MIC in 6 out of 7 data sets.</a:t>
            </a:r>
          </a:p>
          <a:p>
            <a:pPr lv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en-US" altLang="zh-CN" dirty="0">
                <a:cs typeface="Arial" charset="0"/>
              </a:rPr>
              <a:t>8</a:t>
            </a:r>
            <a:r>
              <a:rPr lang="en-US" altLang="zh-CN" baseline="30000" dirty="0">
                <a:cs typeface="Arial" charset="0"/>
              </a:rPr>
              <a:t>th</a:t>
            </a:r>
            <a:r>
              <a:rPr lang="en-US" altLang="zh-CN" dirty="0">
                <a:cs typeface="Arial" charset="0"/>
              </a:rPr>
              <a:t> data set (SAFHS data) is not included due to computation issues of MIC.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5" y="2362200"/>
            <a:ext cx="7953375" cy="358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6042392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Reshef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et al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, Sabeti PC: </a:t>
            </a:r>
            <a:r>
              <a:rPr lang="de-DE" sz="2000" b="1" dirty="0">
                <a:latin typeface="Arial" pitchFamily="34" charset="0"/>
                <a:cs typeface="Arial" pitchFamily="34" charset="0"/>
              </a:rPr>
              <a:t>Detecting Novel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Associations in Large Data Sets.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Science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2011,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334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(6062):1518–1524</a:t>
            </a:r>
            <a:r>
              <a:rPr lang="en-US" sz="2000" dirty="0"/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18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9800"/>
            <a:ext cx="91440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Polynomial and spline regression models as alternatives to 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821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489" y="0"/>
            <a:ext cx="8229023" cy="1143000"/>
          </a:xfrm>
        </p:spPr>
        <p:txBody>
          <a:bodyPr/>
          <a:lstStyle/>
          <a:p>
            <a:pPr algn="l" eaLnBrk="1" hangingPunct="1"/>
            <a:r>
              <a:rPr lang="en-US" altLang="zh-CN" sz="2600" b="1" u="sng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Regression models as alternative to MI to estimate non-linear relationships</a:t>
            </a:r>
            <a:endParaRPr lang="zh-CN" altLang="en-US" sz="2600" b="1" u="sng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内容占位符 2"/>
              <p:cNvSpPr txBox="1">
                <a:spLocks/>
              </p:cNvSpPr>
              <p:nvPr/>
            </p:nvSpPr>
            <p:spPr bwMode="auto">
              <a:xfrm>
                <a:off x="554182" y="1210236"/>
                <a:ext cx="8382000" cy="3506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2" rIns="91424" bIns="45712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800100" indent="-3429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0000"/>
                    </a:solidFill>
                    <a:cs typeface="Arial" charset="0"/>
                  </a:rPr>
                  <a:t>Polynomial regression</a:t>
                </a:r>
              </a:p>
              <a:p>
                <a:pPr>
                  <a:spcBef>
                    <a:spcPct val="20000"/>
                  </a:spcBef>
                  <a:buFont typeface="Arial" charset="0"/>
                  <a:buChar char="•"/>
                </a:pPr>
                <a:endParaRPr lang="en-US" altLang="zh-CN" sz="2200" dirty="0">
                  <a:solidFill>
                    <a:srgbClr val="000000"/>
                  </a:solidFill>
                  <a:cs typeface="Arial" charset="0"/>
                </a:endParaRPr>
              </a:p>
              <a:p>
                <a:pPr lvl="1">
                  <a:spcBef>
                    <a:spcPts val="897"/>
                  </a:spcBef>
                  <a:buFont typeface="Arial" charset="0"/>
                  <a:buChar char="−"/>
                </a:pPr>
                <a:endParaRPr lang="en-US" altLang="zh-CN" dirty="0">
                  <a:solidFill>
                    <a:srgbClr val="000000"/>
                  </a:solidFill>
                  <a:cs typeface="Arial" charset="0"/>
                </a:endParaRPr>
              </a:p>
              <a:p>
                <a:pPr lvl="1">
                  <a:spcBef>
                    <a:spcPts val="897"/>
                  </a:spcBef>
                  <a:buFont typeface="Arial" charset="0"/>
                  <a:buChar char="−"/>
                </a:pPr>
                <a:r>
                  <a:rPr lang="en-US" altLang="zh-CN" dirty="0">
                    <a:solidFill>
                      <a:srgbClr val="000000"/>
                    </a:solidFill>
                    <a:cs typeface="Arial" charset="0"/>
                  </a:rPr>
                  <a:t>Model fitting index R</a:t>
                </a:r>
                <a:r>
                  <a:rPr lang="en-US" altLang="zh-CN" baseline="30000" dirty="0">
                    <a:solidFill>
                      <a:srgbClr val="000000"/>
                    </a:solidFill>
                    <a:cs typeface="Arial" charset="0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cs typeface="Arial" charset="0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cs typeface="Arial" charset="0"/>
                  </a:rPr>
                  <a:t>x,y</a:t>
                </a:r>
                <a:r>
                  <a:rPr lang="en-US" altLang="zh-CN" dirty="0">
                    <a:solidFill>
                      <a:srgbClr val="000000"/>
                    </a:solidFill>
                    <a:cs typeface="Arial" charset="0"/>
                  </a:rPr>
                  <a:t>) can evaluate the relationship between x and y.</a:t>
                </a:r>
              </a:p>
              <a:p>
                <a:pPr lvl="1">
                  <a:spcBef>
                    <a:spcPct val="20000"/>
                  </a:spcBef>
                  <a:buFont typeface="Arial" charset="0"/>
                  <a:buChar char="−"/>
                </a:pPr>
                <a:r>
                  <a:rPr lang="en-US" altLang="zh-CN" dirty="0">
                    <a:solidFill>
                      <a:srgbClr val="000000"/>
                    </a:solidFill>
                    <a:cs typeface="Arial" charset="0"/>
                  </a:rPr>
                  <a:t>Reverse the roles of x and y, we get R</a:t>
                </a:r>
                <a:r>
                  <a:rPr lang="en-US" altLang="zh-CN" baseline="30000" dirty="0">
                    <a:solidFill>
                      <a:srgbClr val="000000"/>
                    </a:solidFill>
                    <a:cs typeface="Arial" charset="0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cs typeface="Arial" charset="0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cs typeface="Arial" charset="0"/>
                  </a:rPr>
                  <a:t>y,x</a:t>
                </a:r>
                <a:r>
                  <a:rPr lang="en-US" altLang="zh-CN" dirty="0">
                    <a:solidFill>
                      <a:srgbClr val="000000"/>
                    </a:solidFill>
                    <a:cs typeface="Arial" charset="0"/>
                  </a:rPr>
                  <a:t>).</a:t>
                </a:r>
              </a:p>
              <a:p>
                <a:pPr lvl="1">
                  <a:spcBef>
                    <a:spcPct val="20000"/>
                  </a:spcBef>
                  <a:buFont typeface="Arial" charset="0"/>
                  <a:buChar char="−"/>
                </a:pPr>
                <a:r>
                  <a:rPr lang="en-US" altLang="zh-CN" dirty="0">
                    <a:solidFill>
                      <a:srgbClr val="000000"/>
                    </a:solidFill>
                    <a:cs typeface="Arial" charset="0"/>
                  </a:rPr>
                  <a:t>Adjacency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𝑅</m:t>
                        </m:r>
                        <m:r>
                          <a:rPr lang="en-US" altLang="zh-CN" i="1" baseline="30000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  <a:cs typeface="Arial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𝑅</m:t>
                        </m:r>
                        <m:r>
                          <a:rPr lang="en-US" altLang="zh-CN" i="1" baseline="30000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rgbClr val="000000"/>
                  </a:solidFill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  <a:buFont typeface="Arial" charset="0"/>
                  <a:buChar char="−"/>
                </a:pPr>
                <a:r>
                  <a:rPr lang="en-US" altLang="zh-CN" dirty="0">
                    <a:solidFill>
                      <a:srgbClr val="000000"/>
                    </a:solidFill>
                    <a:cs typeface="Arial" charset="0"/>
                  </a:rPr>
                  <a:t>Construct networks.</a:t>
                </a:r>
              </a:p>
              <a:p>
                <a:pPr>
                  <a:spcBef>
                    <a:spcPts val="897"/>
                  </a:spcBef>
                  <a:buFont typeface="Arial" charset="0"/>
                  <a:buChar char="•"/>
                </a:pPr>
                <a:endParaRPr lang="en-US" altLang="zh-CN" sz="2200" dirty="0">
                  <a:solidFill>
                    <a:srgbClr val="000000"/>
                  </a:solidFill>
                  <a:cs typeface="Arial" charset="0"/>
                </a:endParaRPr>
              </a:p>
              <a:p>
                <a:pPr>
                  <a:spcBef>
                    <a:spcPts val="897"/>
                  </a:spcBef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0000"/>
                    </a:solidFill>
                    <a:cs typeface="Arial" charset="0"/>
                  </a:rPr>
                  <a:t>Local polynomial/spline regression: fit polynomial in sub intervals</a:t>
                </a:r>
              </a:p>
              <a:p>
                <a:pPr>
                  <a:spcBef>
                    <a:spcPts val="897"/>
                  </a:spcBef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0000"/>
                    </a:solidFill>
                    <a:cs typeface="Arial" charset="0"/>
                  </a:rPr>
                  <a:t>Regression models could detect non-linear relations in both simulation and empirical analyses.</a:t>
                </a:r>
              </a:p>
              <a:p>
                <a:pPr>
                  <a:spcBef>
                    <a:spcPts val="897"/>
                  </a:spcBef>
                  <a:buFont typeface="Arial" charset="0"/>
                  <a:buChar char="•"/>
                </a:pPr>
                <a:endParaRPr lang="en-US" altLang="zh-CN" sz="24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4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182" y="1210236"/>
                <a:ext cx="8382000" cy="3506041"/>
              </a:xfrm>
              <a:prstGeom prst="rect">
                <a:avLst/>
              </a:prstGeom>
              <a:blipFill rotWithShape="1">
                <a:blip r:embed="rId3"/>
                <a:stretch>
                  <a:fillRect l="-873" t="-870" b="-39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5269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57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489" y="0"/>
            <a:ext cx="8229023" cy="1143000"/>
          </a:xfrm>
        </p:spPr>
        <p:txBody>
          <a:bodyPr/>
          <a:lstStyle/>
          <a:p>
            <a:pPr algn="l" eaLnBrk="1" hangingPunct="1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Compare regression models to MI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447800"/>
            <a:ext cx="4184073" cy="3160625"/>
          </a:xfrm>
          <a:prstGeom prst="rect">
            <a:avLst/>
          </a:prstGeom>
          <a:noFill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Pros</a:t>
            </a:r>
          </a:p>
          <a:p>
            <a:pPr marL="307718" indent="-307718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Computational simple and fast</a:t>
            </a:r>
          </a:p>
          <a:p>
            <a:pPr marL="307718" indent="-307718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Standard statistical tests available (F test, chi-square tests, Wald tests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307718" indent="-307718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Model fitting indices are available</a:t>
            </a:r>
          </a:p>
          <a:p>
            <a:pPr marL="307718" indent="-307718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to include covariates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1707484"/>
            <a:ext cx="3352800" cy="1806408"/>
          </a:xfrm>
          <a:prstGeom prst="rect">
            <a:avLst/>
          </a:prstGeom>
          <a:noFill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Cons</a:t>
            </a:r>
          </a:p>
          <a:p>
            <a:pPr marL="256432" indent="-256432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Less general than mutual information when it comes to dependence patterns.</a:t>
            </a:r>
          </a:p>
        </p:txBody>
      </p:sp>
    </p:spTree>
    <p:extLst>
      <p:ext uri="{BB962C8B-B14F-4D97-AF65-F5344CB8AC3E}">
        <p14:creationId xmlns:p14="http://schemas.microsoft.com/office/powerpoint/2010/main" val="2949062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WGCNA</a:t>
            </a:r>
            <a:r>
              <a:rPr lang="en-US" dirty="0"/>
              <a:t> R functions for calculating an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adjacency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Calculate network adjacency based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or distance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Example: A=adjacency(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datExpr,type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signed",power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=12,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corFnc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bicor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adjacency.fromSimilarity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Calculate network adjacency from a similarity matrix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adjacency.polyReg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Adjacency based on polynomial regression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adjacency.splineReg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Adjacency based on natural cubic spline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02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WGCNA</a:t>
            </a:r>
            <a:r>
              <a:rPr lang="en-US" dirty="0"/>
              <a:t> R functions for mutual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mutualInfoAdjacency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Calculate weighted adjacency matrices based on mutual information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Ex: 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mutualInfoAdjacency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discretizeColumns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entropyEstimationMethod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"MM",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numberBins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AFcorMI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Prediction of weighted mutual information adjacency matrix by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53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Vast literature on mutual info.</a:t>
            </a:r>
            <a:br>
              <a:rPr lang="en-US" dirty="0"/>
            </a:br>
            <a:r>
              <a:rPr lang="en-US" dirty="0"/>
              <a:t>Some citations for mutual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Horvath S (2011) Weighted Network Analysis. Springer Book, Chapter 14</a:t>
            </a:r>
          </a:p>
          <a:p>
            <a:r>
              <a:rPr lang="en-US" dirty="0" err="1"/>
              <a:t>Hausser</a:t>
            </a:r>
            <a:r>
              <a:rPr lang="en-US" dirty="0"/>
              <a:t> J, </a:t>
            </a:r>
            <a:r>
              <a:rPr lang="en-US" dirty="0" err="1"/>
              <a:t>Strimmer</a:t>
            </a:r>
            <a:r>
              <a:rPr lang="en-US" dirty="0"/>
              <a:t> K (2008) Entropy inference and the James-Stein estimator, with application to nonlinear gene association networks. See http://</a:t>
            </a:r>
            <a:r>
              <a:rPr lang="en-US" dirty="0" err="1"/>
              <a:t>arxiv.org</a:t>
            </a:r>
            <a:r>
              <a:rPr lang="en-US" dirty="0"/>
              <a:t>/abs/0811.3579</a:t>
            </a:r>
          </a:p>
          <a:p>
            <a:r>
              <a:rPr lang="en-US" dirty="0"/>
              <a:t>Patrick E. Meyer, Frederic Lafitte, and </a:t>
            </a:r>
            <a:r>
              <a:rPr lang="en-US" dirty="0" err="1"/>
              <a:t>Gianluca</a:t>
            </a:r>
            <a:r>
              <a:rPr lang="en-US" dirty="0"/>
              <a:t> </a:t>
            </a:r>
            <a:r>
              <a:rPr lang="en-US" dirty="0" err="1"/>
              <a:t>Bontempi</a:t>
            </a:r>
            <a:r>
              <a:rPr lang="en-US" dirty="0"/>
              <a:t>. </a:t>
            </a:r>
            <a:r>
              <a:rPr lang="en-US" dirty="0" err="1"/>
              <a:t>minet</a:t>
            </a:r>
            <a:r>
              <a:rPr lang="en-US" dirty="0"/>
              <a:t>: A R/</a:t>
            </a:r>
            <a:r>
              <a:rPr lang="en-US" dirty="0" err="1"/>
              <a:t>Bioconductor</a:t>
            </a:r>
            <a:r>
              <a:rPr lang="en-US" dirty="0"/>
              <a:t> Package for Inferring Large Transcriptional Networks Using Mutual Information. BMC Bioinformatics, </a:t>
            </a:r>
            <a:r>
              <a:rPr lang="en-US" dirty="0" err="1"/>
              <a:t>Vol</a:t>
            </a:r>
            <a:r>
              <a:rPr lang="en-US" dirty="0"/>
              <a:t> 9, 2008 </a:t>
            </a:r>
          </a:p>
          <a:p>
            <a:r>
              <a:rPr lang="en-US" dirty="0" err="1"/>
              <a:t>Kraskov</a:t>
            </a:r>
            <a:r>
              <a:rPr lang="en-US" dirty="0"/>
              <a:t> A, </a:t>
            </a:r>
            <a:r>
              <a:rPr lang="en-US" dirty="0" err="1"/>
              <a:t>Stoegbauer</a:t>
            </a:r>
            <a:r>
              <a:rPr lang="en-US" dirty="0"/>
              <a:t> H, </a:t>
            </a:r>
            <a:r>
              <a:rPr lang="en-US" dirty="0" err="1"/>
              <a:t>Andrzejak</a:t>
            </a:r>
            <a:r>
              <a:rPr lang="en-US" dirty="0"/>
              <a:t> </a:t>
            </a:r>
            <a:r>
              <a:rPr lang="en-US" dirty="0" err="1"/>
              <a:t>RG</a:t>
            </a:r>
            <a:r>
              <a:rPr lang="en-US" dirty="0"/>
              <a:t>, </a:t>
            </a:r>
            <a:r>
              <a:rPr lang="en-US" dirty="0" err="1"/>
              <a:t>Grassberger</a:t>
            </a:r>
            <a:r>
              <a:rPr lang="en-US" dirty="0"/>
              <a:t> P (2003) Hierarchical Clustering Based on Mutual Information. </a:t>
            </a:r>
            <a:r>
              <a:rPr lang="en-US" dirty="0" err="1"/>
              <a:t>ArXiv</a:t>
            </a:r>
            <a:r>
              <a:rPr lang="en-US" dirty="0"/>
              <a:t> q-bio/0311039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47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WGCNA</a:t>
            </a:r>
            <a:r>
              <a:rPr lang="en-US" dirty="0"/>
              <a:t> R functions for </a:t>
            </a:r>
            <a:r>
              <a:rPr lang="en-US" dirty="0" err="1"/>
              <a:t>bicor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AFcorMI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Predict the weighted mutual information adjacency matrix based on a correlation coefficient (e.g. Pearson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bicor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 Details are in book section 14.6 (Weighted Network Analysis)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bicor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Biweight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Midcorrelation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bicorAndPvalue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Biweight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Midcorrelation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and the associated 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3" descr="us2">
            <a:extLst>
              <a:ext uri="{FF2B5EF4-FFF2-40B4-BE49-F238E27FC236}">
                <a16:creationId xmlns:a16="http://schemas.microsoft.com/office/drawing/2014/main" id="{F64428A3-043D-4DE1-99DC-6A39303B3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32702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 Box 4">
            <a:extLst>
              <a:ext uri="{FF2B5EF4-FFF2-40B4-BE49-F238E27FC236}">
                <a16:creationId xmlns:a16="http://schemas.microsoft.com/office/drawing/2014/main" id="{AE6C7FB5-97BC-4A65-BAB5-8454A3D9F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5943600"/>
            <a:ext cx="457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</a:rPr>
              <a:t>**Slide courtesy of AL Barabasi</a:t>
            </a:r>
          </a:p>
        </p:txBody>
      </p:sp>
      <p:sp>
        <p:nvSpPr>
          <p:cNvPr id="78852" name="Text Box 6">
            <a:extLst>
              <a:ext uri="{FF2B5EF4-FFF2-40B4-BE49-F238E27FC236}">
                <a16:creationId xmlns:a16="http://schemas.microsoft.com/office/drawing/2014/main" id="{AB9324E0-868F-49A1-8422-13F8865D4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cs typeface="Arial" panose="020B0604020202020204" pitchFamily="34" charset="0"/>
              </a:rPr>
              <a:t>Flight connections and hub airports</a:t>
            </a:r>
          </a:p>
        </p:txBody>
      </p:sp>
      <p:sp>
        <p:nvSpPr>
          <p:cNvPr id="78853" name="Text Box 7">
            <a:extLst>
              <a:ext uri="{FF2B5EF4-FFF2-40B4-BE49-F238E27FC236}">
                <a16:creationId xmlns:a16="http://schemas.microsoft.com/office/drawing/2014/main" id="{A0E3B08C-4882-4196-8591-308ED068E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chemeClr val="tx2"/>
                </a:solidFill>
                <a:cs typeface="Arial" panose="020B0604020202020204" pitchFamily="34" charset="0"/>
              </a:rPr>
              <a:t>The nodes with the largest number of links (connections) are most important!</a:t>
            </a:r>
          </a:p>
        </p:txBody>
      </p:sp>
    </p:spTree>
    <p:extLst>
      <p:ext uri="{BB962C8B-B14F-4D97-AF65-F5344CB8AC3E}">
        <p14:creationId xmlns:p14="http://schemas.microsoft.com/office/powerpoint/2010/main" val="36997985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 txBox="1">
            <a:spLocks/>
          </p:cNvSpPr>
          <p:nvPr/>
        </p:nvSpPr>
        <p:spPr bwMode="auto">
          <a:xfrm>
            <a:off x="304800" y="1066800"/>
            <a:ext cx="822902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dirty="0" err="1">
                <a:solidFill>
                  <a:srgbClr val="000000"/>
                </a:solidFill>
                <a:cs typeface="Arial" charset="0"/>
              </a:rPr>
              <a:t>Biweight</a:t>
            </a: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cs typeface="Arial" charset="0"/>
              </a:rPr>
              <a:t>midcorrelation</a:t>
            </a: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 outperforms mutual information when it comes to</a:t>
            </a:r>
          </a:p>
          <a:p>
            <a:pPr algn="just">
              <a:spcBef>
                <a:spcPct val="20000"/>
              </a:spcBef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	1) finding biologically meaningful co-expression patterns between pairs of genes</a:t>
            </a:r>
          </a:p>
          <a:p>
            <a:pPr algn="just">
              <a:spcBef>
                <a:spcPct val="20000"/>
              </a:spcBef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	2) identifying co-expression modules that are enriched with GO categories</a:t>
            </a:r>
          </a:p>
          <a:p>
            <a:pPr algn="just">
              <a:spcBef>
                <a:spcPct val="20000"/>
              </a:spcBef>
            </a:pPr>
            <a:endParaRPr lang="en-US" altLang="zh-CN" sz="2200" dirty="0">
              <a:solidFill>
                <a:srgbClr val="000000"/>
              </a:solidFill>
              <a:cs typeface="Arial" charset="0"/>
            </a:endParaRPr>
          </a:p>
          <a:p>
            <a:pPr algn="just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Polynomial and spline regression models are attractive alternatives to mutual information when it comes to detecting non-linear relationships (Song et al 2012)</a:t>
            </a:r>
          </a:p>
          <a:p>
            <a:pPr lvl="1" algn="just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Model based indices enjoy statistical advantages.</a:t>
            </a:r>
          </a:p>
          <a:p>
            <a:pPr algn="just">
              <a:spcBef>
                <a:spcPct val="20000"/>
              </a:spcBef>
              <a:buFont typeface="Arial" charset="0"/>
              <a:buChar char="•"/>
            </a:pPr>
            <a:endParaRPr lang="en-US" altLang="zh-CN" sz="2200" dirty="0">
              <a:solidFill>
                <a:srgbClr val="000000"/>
              </a:solidFill>
              <a:cs typeface="Arial" charset="0"/>
            </a:endParaRPr>
          </a:p>
          <a:p>
            <a:pPr algn="just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 dirty="0">
                <a:solidFill>
                  <a:srgbClr val="000000"/>
                </a:solidFill>
                <a:cs typeface="Arial" charset="0"/>
              </a:rPr>
              <a:t>Mutual information can safely be replaced by linear regression based association measures in case of stationary gene expression data.</a:t>
            </a:r>
          </a:p>
          <a:p>
            <a:pPr algn="just">
              <a:spcBef>
                <a:spcPct val="20000"/>
              </a:spcBef>
            </a:pPr>
            <a:endParaRPr lang="en-US" altLang="zh-CN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489" y="35859"/>
            <a:ext cx="8229023" cy="1143000"/>
          </a:xfrm>
        </p:spPr>
        <p:txBody>
          <a:bodyPr/>
          <a:lstStyle/>
          <a:p>
            <a:pPr algn="l" eaLnBrk="1" hangingPunct="1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Conclusions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3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15" y="46482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0" y="914400"/>
            <a:ext cx="91440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2819400"/>
            <a:ext cx="91440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131885" y="8382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Comparing Statistical Methods for Constructing Large Scale Gene Networks (2012)</a:t>
            </a:r>
          </a:p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Allen JD,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Xie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Y, Chen M, Girard L, Xiao G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PLoS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ONE 7(1):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e29348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doi:10.1371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Content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79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76200" y="533400"/>
            <a:ext cx="8763000" cy="3657600"/>
          </a:xfrm>
        </p:spPr>
        <p:txBody>
          <a:bodyPr/>
          <a:lstStyle/>
          <a:p>
            <a:r>
              <a:rPr lang="en-US" sz="3600" b="1" dirty="0"/>
              <a:t>Comparing Statistical Methods </a:t>
            </a:r>
            <a:br>
              <a:rPr lang="en-US" sz="3600" b="1" dirty="0"/>
            </a:br>
            <a:r>
              <a:rPr lang="en-US" sz="3600" b="1" dirty="0"/>
              <a:t>for Constructing Large Scale </a:t>
            </a:r>
            <a:br>
              <a:rPr lang="en-US" sz="3600" b="1" dirty="0"/>
            </a:br>
            <a:r>
              <a:rPr lang="en-US" sz="3600" b="1" dirty="0"/>
              <a:t>Gene Networks (2012). </a:t>
            </a:r>
            <a:br>
              <a:rPr lang="en-US" sz="3800" dirty="0"/>
            </a:br>
            <a:r>
              <a:rPr lang="en-US" sz="2400" dirty="0"/>
              <a:t>Allen JD, </a:t>
            </a:r>
            <a:r>
              <a:rPr lang="en-US" sz="2400" dirty="0" err="1"/>
              <a:t>Xie</a:t>
            </a:r>
            <a:r>
              <a:rPr lang="en-US" sz="2400" dirty="0"/>
              <a:t> Y, Chen M, Girard L, Xiao G </a:t>
            </a:r>
            <a:br>
              <a:rPr lang="en-US" sz="2400" dirty="0"/>
            </a:br>
            <a:r>
              <a:rPr lang="en-US" sz="2000" dirty="0" err="1"/>
              <a:t>PLoS</a:t>
            </a:r>
            <a:r>
              <a:rPr lang="en-US" sz="2000" dirty="0"/>
              <a:t> ONE 7(1): </a:t>
            </a:r>
            <a:r>
              <a:rPr lang="en-US" sz="2000" dirty="0" err="1"/>
              <a:t>e29348</a:t>
            </a:r>
            <a:r>
              <a:rPr lang="en-US" sz="2000" dirty="0"/>
              <a:t>. </a:t>
            </a:r>
            <a:r>
              <a:rPr lang="en-US" sz="2000" dirty="0" err="1"/>
              <a:t>doi:10.1371</a:t>
            </a:r>
            <a:r>
              <a:rPr lang="en-US" sz="2000" dirty="0"/>
              <a:t>/</a:t>
            </a:r>
            <a:r>
              <a:rPr lang="en-US" sz="2000" dirty="0" err="1"/>
              <a:t>journal.pone.0029348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8305800" cy="2819400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0000"/>
                </a:solidFill>
              </a:rPr>
              <a:t>Comments: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Our group had no involvement in this comparison.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The study focused on methods for gene regulatory networks.</a:t>
            </a:r>
          </a:p>
        </p:txBody>
      </p:sp>
    </p:spTree>
    <p:extLst>
      <p:ext uri="{BB962C8B-B14F-4D97-AF65-F5344CB8AC3E}">
        <p14:creationId xmlns:p14="http://schemas.microsoft.com/office/powerpoint/2010/main" val="2715534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6019800"/>
          </a:xfrm>
        </p:spPr>
        <p:txBody>
          <a:bodyPr/>
          <a:lstStyle/>
          <a:p>
            <a:r>
              <a:rPr lang="en-US" sz="2400" dirty="0"/>
              <a:t>The goal of this study was to provide a comprehensive evaluation and a practical guide to aid in choosing statistical methods for constructing large scale Gene Regulatory Networks (</a:t>
            </a:r>
            <a:r>
              <a:rPr lang="en-US" sz="2400" dirty="0" err="1"/>
              <a:t>GRNs</a:t>
            </a:r>
            <a:r>
              <a:rPr lang="en-US" sz="2400" dirty="0"/>
              <a:t>)</a:t>
            </a:r>
          </a:p>
          <a:p>
            <a:r>
              <a:rPr lang="en-US" sz="2400" dirty="0"/>
              <a:t>Using both simulation studies and a real application in E. coli data, the authors compare different methods</a:t>
            </a:r>
          </a:p>
          <a:p>
            <a:r>
              <a:rPr lang="en-US" sz="2400" b="1" dirty="0"/>
              <a:t>Results:</a:t>
            </a:r>
          </a:p>
          <a:p>
            <a:r>
              <a:rPr lang="en-US" sz="2400" dirty="0"/>
              <a:t>(1) </a:t>
            </a:r>
            <a:r>
              <a:rPr lang="en-US" sz="2400" dirty="0" err="1"/>
              <a:t>GeneNet</a:t>
            </a:r>
            <a:r>
              <a:rPr lang="en-US" sz="2400" dirty="0"/>
              <a:t>, </a:t>
            </a:r>
            <a:r>
              <a:rPr lang="en-US" sz="2400" dirty="0" err="1"/>
              <a:t>WGCNA</a:t>
            </a:r>
            <a:r>
              <a:rPr lang="en-US" sz="2400" dirty="0"/>
              <a:t> (Weighted Correlation Network Analysis), and </a:t>
            </a:r>
            <a:r>
              <a:rPr lang="en-US" sz="2400" dirty="0" err="1"/>
              <a:t>ARACNE</a:t>
            </a:r>
            <a:r>
              <a:rPr lang="en-US" sz="2400" dirty="0"/>
              <a:t> (Algorithm for the Reconstruction of Accurate Cellular Networks) performed well in constructing the global network structure; </a:t>
            </a:r>
          </a:p>
          <a:p>
            <a:r>
              <a:rPr lang="en-US" sz="2400" dirty="0"/>
              <a:t>(2) </a:t>
            </a:r>
            <a:r>
              <a:rPr lang="en-US" sz="2400" dirty="0" err="1"/>
              <a:t>GeneNet</a:t>
            </a:r>
            <a:r>
              <a:rPr lang="en-US" sz="2400" dirty="0"/>
              <a:t> and SPACE (Sparse </a:t>
            </a:r>
            <a:r>
              <a:rPr lang="en-US" sz="2400" dirty="0" err="1"/>
              <a:t>PArtial</a:t>
            </a:r>
            <a:r>
              <a:rPr lang="en-US" sz="2400" dirty="0"/>
              <a:t> Correlation Estimation) performed well in identifying a few connections with high specificity.</a:t>
            </a:r>
          </a:p>
        </p:txBody>
      </p:sp>
    </p:spTree>
    <p:extLst>
      <p:ext uri="{BB962C8B-B14F-4D97-AF65-F5344CB8AC3E}">
        <p14:creationId xmlns:p14="http://schemas.microsoft.com/office/powerpoint/2010/main" val="694387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GeneNet</a:t>
            </a:r>
            <a:r>
              <a:rPr lang="en-US" dirty="0"/>
              <a:t> (K. </a:t>
            </a:r>
            <a:r>
              <a:rPr lang="en-US" dirty="0" err="1"/>
              <a:t>Strimmer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Opgen-Rhein</a:t>
            </a:r>
            <a:r>
              <a:rPr lang="en-US" dirty="0"/>
              <a:t>, R., and K. </a:t>
            </a:r>
            <a:r>
              <a:rPr lang="en-US" dirty="0" err="1"/>
              <a:t>Strimmer</a:t>
            </a:r>
            <a:r>
              <a:rPr lang="en-US" dirty="0"/>
              <a:t>. 2007. From correlation to causation networks: a simple approximate learning algorithm and its application to high-dimensional plant gene expression data. BMC Syst. Biol. 1: 37.</a:t>
            </a:r>
          </a:p>
          <a:p>
            <a:r>
              <a:rPr lang="en-US" dirty="0" err="1"/>
              <a:t>ARACNE</a:t>
            </a:r>
            <a:endParaRPr lang="en-US" dirty="0"/>
          </a:p>
          <a:p>
            <a:pPr lvl="1"/>
            <a:r>
              <a:rPr lang="en-US" dirty="0" err="1"/>
              <a:t>Margolin</a:t>
            </a:r>
            <a:r>
              <a:rPr lang="en-US" dirty="0"/>
              <a:t>, A., </a:t>
            </a:r>
            <a:r>
              <a:rPr lang="en-US" dirty="0" err="1"/>
              <a:t>Nemenman</a:t>
            </a:r>
            <a:r>
              <a:rPr lang="en-US" dirty="0"/>
              <a:t>, I., Basso, K., Wiggins, C., </a:t>
            </a:r>
            <a:r>
              <a:rPr lang="en-US" dirty="0" err="1"/>
              <a:t>Stolovitzky</a:t>
            </a:r>
            <a:r>
              <a:rPr lang="en-US" dirty="0"/>
              <a:t>, G., </a:t>
            </a:r>
            <a:r>
              <a:rPr lang="en-US" dirty="0" err="1"/>
              <a:t>Favera</a:t>
            </a:r>
            <a:r>
              <a:rPr lang="en-US" dirty="0"/>
              <a:t>, R. and </a:t>
            </a:r>
            <a:r>
              <a:rPr lang="en-US" dirty="0" err="1"/>
              <a:t>Califano</a:t>
            </a:r>
            <a:r>
              <a:rPr lang="en-US" dirty="0"/>
              <a:t>, A. (2006). "</a:t>
            </a:r>
            <a:r>
              <a:rPr lang="en-US" dirty="0" err="1"/>
              <a:t>ARACNE</a:t>
            </a:r>
            <a:r>
              <a:rPr lang="en-US" dirty="0"/>
              <a:t>: an Algorithm for the Reconstruction of Gene Regulatory Networks in a Mammalian Cellular Context". BMC Bioinformatics 7 (</a:t>
            </a:r>
            <a:r>
              <a:rPr lang="en-US" dirty="0" err="1"/>
              <a:t>Suppl</a:t>
            </a:r>
            <a:r>
              <a:rPr lang="en-US" dirty="0"/>
              <a:t> 1): </a:t>
            </a:r>
            <a:r>
              <a:rPr lang="en-US" dirty="0" err="1"/>
              <a:t>S7</a:t>
            </a:r>
            <a:r>
              <a:rPr lang="en-US" dirty="0"/>
              <a:t>. </a:t>
            </a:r>
          </a:p>
          <a:p>
            <a:r>
              <a:rPr lang="en-US" dirty="0" err="1"/>
              <a:t>WGCNA</a:t>
            </a:r>
            <a:r>
              <a:rPr lang="en-US" dirty="0"/>
              <a:t> (Zhang et al 2005, </a:t>
            </a:r>
            <a:r>
              <a:rPr lang="en-US" dirty="0" err="1"/>
              <a:t>Langfelder</a:t>
            </a:r>
            <a:r>
              <a:rPr lang="en-US" dirty="0"/>
              <a:t> et al 2008)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0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0" y="4097338"/>
            <a:ext cx="8229600" cy="4525962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9380"/>
          <a:stretch>
            <a:fillRect/>
          </a:stretch>
        </p:blipFill>
        <p:spPr bwMode="auto">
          <a:xfrm>
            <a:off x="3200400" y="990600"/>
            <a:ext cx="5761038" cy="57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4648200"/>
            <a:ext cx="2819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/>
              <a:t>Allen JD, et al. (2012) </a:t>
            </a:r>
          </a:p>
          <a:p>
            <a:pPr eaLnBrk="1" hangingPunct="1"/>
            <a:r>
              <a:rPr lang="en-US" sz="1100"/>
              <a:t>PLoS ONE 7(1): e29348. doi:10.1371/journal.pone.0029348</a:t>
            </a:r>
          </a:p>
        </p:txBody>
      </p:sp>
      <p:sp>
        <p:nvSpPr>
          <p:cNvPr id="15365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1143000"/>
          </a:xfrm>
        </p:spPr>
        <p:txBody>
          <a:bodyPr/>
          <a:lstStyle/>
          <a:p>
            <a:r>
              <a:rPr lang="en-US" sz="3200"/>
              <a:t>The AUCs for 1344-gene network in simulation 1.</a:t>
            </a:r>
            <a:endParaRPr lang="en-US"/>
          </a:p>
        </p:txBody>
      </p:sp>
      <p:sp>
        <p:nvSpPr>
          <p:cNvPr id="15366" name="TextBox 3"/>
          <p:cNvSpPr txBox="1">
            <a:spLocks noChangeArrowheads="1"/>
          </p:cNvSpPr>
          <p:nvPr/>
        </p:nvSpPr>
        <p:spPr bwMode="auto">
          <a:xfrm>
            <a:off x="212725" y="167640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WGCNA has consistently good performance across different sample sizes</a:t>
            </a:r>
          </a:p>
        </p:txBody>
      </p:sp>
    </p:spTree>
    <p:extLst>
      <p:ext uri="{BB962C8B-B14F-4D97-AF65-F5344CB8AC3E}">
        <p14:creationId xmlns:p14="http://schemas.microsoft.com/office/powerpoint/2010/main" val="2998431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The AUCs for 1344-gene network in simulation 2 with </a:t>
            </a:r>
            <a:r>
              <a:rPr lang="en-US" sz="3000" u="sng"/>
              <a:t>non-normal distribution (</a:t>
            </a:r>
            <a:r>
              <a:rPr lang="en-US" sz="3000"/>
              <a:t>Figure 4). </a:t>
            </a:r>
            <a:endParaRPr lang="en-US" sz="3000" u="sng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6200" y="1981200"/>
            <a:ext cx="2971800" cy="3459163"/>
          </a:xfrm>
        </p:spPr>
        <p:txBody>
          <a:bodyPr/>
          <a:lstStyle/>
          <a:p>
            <a:r>
              <a:rPr lang="en-US"/>
              <a:t>WGCNA consistently performs well in case of non-normal distributions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74800"/>
            <a:ext cx="5983288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52400" y="5238750"/>
            <a:ext cx="2819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/>
              <a:t>Allen JD, et al. (2012) </a:t>
            </a:r>
          </a:p>
          <a:p>
            <a:pPr eaLnBrk="1" hangingPunct="1"/>
            <a:r>
              <a:rPr lang="en-US" sz="1100"/>
              <a:t>PLoS ONE 7(1): e29348. doi:10.1371/journal.pone.0029348</a:t>
            </a:r>
          </a:p>
        </p:txBody>
      </p:sp>
    </p:spTree>
    <p:extLst>
      <p:ext uri="{BB962C8B-B14F-4D97-AF65-F5344CB8AC3E}">
        <p14:creationId xmlns:p14="http://schemas.microsoft.com/office/powerpoint/2010/main" val="2314927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9310"/>
          <a:stretch>
            <a:fillRect/>
          </a:stretch>
        </p:blipFill>
        <p:spPr bwMode="auto">
          <a:xfrm>
            <a:off x="2819400" y="1169988"/>
            <a:ext cx="55562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2400"/>
            <a:ext cx="8509000" cy="830263"/>
          </a:xfrm>
          <a:noFill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tx2"/>
                </a:solidFill>
              </a:rPr>
              <a:t>The performance in constructing gene regulatory network in E. coli. </a:t>
            </a:r>
            <a:r>
              <a:rPr lang="en-US" sz="1400" b="1">
                <a:solidFill>
                  <a:schemeClr val="tx2"/>
                </a:solidFill>
              </a:rPr>
              <a:t>Figure 6.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0" y="4648200"/>
            <a:ext cx="28194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/>
              <a:t>Allen JD, et al. (2012) </a:t>
            </a:r>
          </a:p>
          <a:p>
            <a:pPr eaLnBrk="1" hangingPunct="1"/>
            <a:r>
              <a:rPr lang="en-US" sz="1100"/>
              <a:t>PLoS ONE 7(1): e29348. doi:10.1371/journal.pone.0029348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6521450"/>
            <a:ext cx="1558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1"/>
          <p:cNvSpPr>
            <a:spLocks noChangeArrowheads="1"/>
          </p:cNvSpPr>
          <p:nvPr/>
        </p:nvSpPr>
        <p:spPr bwMode="auto">
          <a:xfrm>
            <a:off x="266700" y="1524000"/>
            <a:ext cx="2286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WGCNA  performs consistently well across different choices of the specificity</a:t>
            </a:r>
          </a:p>
        </p:txBody>
      </p:sp>
    </p:spTree>
    <p:extLst>
      <p:ext uri="{BB962C8B-B14F-4D97-AF65-F5344CB8AC3E}">
        <p14:creationId xmlns:p14="http://schemas.microsoft.com/office/powerpoint/2010/main" val="438390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3962400"/>
            <a:ext cx="895936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0" y="914400"/>
            <a:ext cx="91440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5862" y="2362200"/>
            <a:ext cx="91440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152401" y="914400"/>
            <a:ext cx="8818684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Aging effects on DNA methylation modules in human brain and blood tissue. Genome Biol. 2012 Oct 3;13(10):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R97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PMID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: 23034122</a:t>
            </a: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When Is Hub Gene Selection Better than Standard Meta-Analysis? </a:t>
            </a:r>
          </a:p>
          <a:p>
            <a:pPr marL="400050" lvl="1" indent="0">
              <a:buNone/>
            </a:pP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Langfelder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 et al (2013) 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PLoS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 ONE 8(4): 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e61505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en-US" altLang="zh-CN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Content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52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362200"/>
            <a:ext cx="7467600" cy="1524000"/>
          </a:xfrm>
        </p:spPr>
        <p:txBody>
          <a:bodyPr/>
          <a:lstStyle/>
          <a:p>
            <a:pPr eaLnBrk="1" hangingPunct="1"/>
            <a:r>
              <a:rPr lang="en-US" sz="2800" b="1" dirty="0"/>
              <a:t>Steve Horvath</a:t>
            </a:r>
          </a:p>
          <a:p>
            <a:pPr eaLnBrk="1" hangingPunct="1"/>
            <a:r>
              <a:rPr lang="en-US" sz="2800" b="1" dirty="0"/>
              <a:t>Senior author: </a:t>
            </a:r>
            <a:r>
              <a:rPr lang="en-US" sz="2800" b="1" dirty="0" err="1"/>
              <a:t>Roel</a:t>
            </a:r>
            <a:r>
              <a:rPr lang="en-US" sz="2800" b="1" dirty="0"/>
              <a:t> A </a:t>
            </a:r>
            <a:r>
              <a:rPr lang="en-US" sz="2800" b="1" dirty="0" err="1"/>
              <a:t>Ophoff</a:t>
            </a:r>
            <a:r>
              <a:rPr lang="en-US" sz="2800" b="1" dirty="0"/>
              <a:t> UCLA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533400"/>
            <a:ext cx="8534400" cy="1752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762000" indent="-762000"/>
            <a:r>
              <a:rPr lang="en-US" sz="3200" dirty="0"/>
              <a:t>Aging effects on DNA methylation modules in human brain and blood tissue. </a:t>
            </a:r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47625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10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A5AA8F3-129A-46E2-AC4C-EC528A4404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2362200"/>
            <a:ext cx="7924800" cy="15240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altLang="en-US"/>
              <a:t>What is weighted gene co-expression network analysis?</a:t>
            </a:r>
          </a:p>
        </p:txBody>
      </p:sp>
    </p:spTree>
    <p:extLst>
      <p:ext uri="{BB962C8B-B14F-4D97-AF65-F5344CB8AC3E}">
        <p14:creationId xmlns:p14="http://schemas.microsoft.com/office/powerpoint/2010/main" val="1491183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8382000" cy="51054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 eaLnBrk="1" hangingPunct="1"/>
            <a:r>
              <a:rPr lang="en-US" dirty="0"/>
              <a:t>Weighted correlation network analysis (</a:t>
            </a:r>
            <a:r>
              <a:rPr lang="en-US" dirty="0" err="1"/>
              <a:t>WGCNA</a:t>
            </a:r>
            <a:r>
              <a:rPr lang="en-US" dirty="0"/>
              <a:t>) applied to multiple methylation data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Goal: find age related consensus methylation modules in whole blood and brain tissue</a:t>
            </a:r>
          </a:p>
        </p:txBody>
      </p:sp>
    </p:spTree>
    <p:extLst>
      <p:ext uri="{BB962C8B-B14F-4D97-AF65-F5344CB8AC3E}">
        <p14:creationId xmlns:p14="http://schemas.microsoft.com/office/powerpoint/2010/main" val="2740118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69863" y="1295400"/>
            <a:ext cx="8821737" cy="115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Tx/>
              <a:buAutoNum type="arabicPeriod"/>
              <a:defRPr/>
            </a:pPr>
            <a:r>
              <a:rPr lang="en-US" sz="2400" b="1" dirty="0">
                <a:latin typeface="Tahoma" pitchFamily="34" charset="0"/>
              </a:rPr>
              <a:t>Construct a signed weighted correlation network </a:t>
            </a:r>
          </a:p>
          <a:p>
            <a:pPr>
              <a:defRPr/>
            </a:pPr>
            <a:r>
              <a:rPr lang="en-US" sz="2400" b="1" dirty="0">
                <a:latin typeface="Tahoma" pitchFamily="34" charset="0"/>
              </a:rPr>
              <a:t>based on multiple, independent data sets</a:t>
            </a:r>
          </a:p>
          <a:p>
            <a:pPr>
              <a:defRPr/>
            </a:pPr>
            <a:r>
              <a:rPr lang="en-US" sz="2400" u="sng" dirty="0">
                <a:latin typeface="Tahoma" pitchFamily="34" charset="0"/>
              </a:rPr>
              <a:t>Purpose</a:t>
            </a:r>
            <a:r>
              <a:rPr lang="en-US" sz="2400" dirty="0">
                <a:latin typeface="Tahoma" pitchFamily="34" charset="0"/>
              </a:rPr>
              <a:t>: keep track of relationships between genes</a:t>
            </a:r>
          </a:p>
        </p:txBody>
      </p:sp>
      <p:sp>
        <p:nvSpPr>
          <p:cNvPr id="74755" name="Rectangle 7"/>
          <p:cNvSpPr>
            <a:spLocks noChangeArrowheads="1"/>
          </p:cNvSpPr>
          <p:nvPr/>
        </p:nvSpPr>
        <p:spPr bwMode="auto">
          <a:xfrm>
            <a:off x="203200" y="2819400"/>
            <a:ext cx="8788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>
                <a:latin typeface="Tahoma" pitchFamily="34" charset="0"/>
              </a:rPr>
              <a:t>2. Identify consensus modules </a:t>
            </a:r>
          </a:p>
          <a:p>
            <a:r>
              <a:rPr lang="en-US" sz="2400" u="sng">
                <a:latin typeface="Tahoma" pitchFamily="34" charset="0"/>
              </a:rPr>
              <a:t>Purpose</a:t>
            </a:r>
            <a:r>
              <a:rPr lang="en-US" sz="2400">
                <a:latin typeface="Tahoma" pitchFamily="34" charset="0"/>
              </a:rPr>
              <a:t>: find robustly defined and reproducible modules</a:t>
            </a:r>
          </a:p>
        </p:txBody>
      </p:sp>
      <p:sp>
        <p:nvSpPr>
          <p:cNvPr id="74756" name="Rectangle 8"/>
          <p:cNvSpPr>
            <a:spLocks noChangeArrowheads="1"/>
          </p:cNvSpPr>
          <p:nvPr/>
        </p:nvSpPr>
        <p:spPr bwMode="auto">
          <a:xfrm>
            <a:off x="203200" y="4343400"/>
            <a:ext cx="8788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>
                <a:latin typeface="Tahoma" pitchFamily="34" charset="0"/>
              </a:rPr>
              <a:t>3. Relate modules to external information</a:t>
            </a:r>
          </a:p>
          <a:p>
            <a:r>
              <a:rPr lang="en-US" sz="2000">
                <a:latin typeface="Tahoma" pitchFamily="34" charset="0"/>
              </a:rPr>
              <a:t>Age</a:t>
            </a:r>
          </a:p>
          <a:p>
            <a:r>
              <a:rPr lang="en-US" sz="2000">
                <a:latin typeface="Tahoma" pitchFamily="34" charset="0"/>
              </a:rPr>
              <a:t>Gene Information: gene ontology, cell marker genes</a:t>
            </a:r>
          </a:p>
          <a:p>
            <a:r>
              <a:rPr lang="en-US" sz="2000" u="sng">
                <a:latin typeface="Tahoma" pitchFamily="34" charset="0"/>
              </a:rPr>
              <a:t>Purpose:</a:t>
            </a:r>
            <a:r>
              <a:rPr lang="en-US" sz="2000">
                <a:latin typeface="Tahoma" pitchFamily="34" charset="0"/>
              </a:rPr>
              <a:t> find biologically interesting age related modules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7475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020763"/>
          </a:xfrm>
        </p:spPr>
        <p:txBody>
          <a:bodyPr/>
          <a:lstStyle/>
          <a:p>
            <a:pPr eaLnBrk="1" hangingPunct="1"/>
            <a:r>
              <a:rPr lang="en-US"/>
              <a:t>Analysis steps of WGCNA</a:t>
            </a:r>
          </a:p>
        </p:txBody>
      </p:sp>
    </p:spTree>
    <p:extLst>
      <p:ext uri="{BB962C8B-B14F-4D97-AF65-F5344CB8AC3E}">
        <p14:creationId xmlns:p14="http://schemas.microsoft.com/office/powerpoint/2010/main" val="2813175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Additional public methylation data used for consensus module analysis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/>
              <a:t>Inf 27k Illumina Array</a:t>
            </a:r>
          </a:p>
          <a:p>
            <a:pPr marL="0" indent="0" eaLnBrk="1" hangingPunct="1">
              <a:buFontTx/>
              <a:buNone/>
            </a:pPr>
            <a:r>
              <a:rPr lang="en-US" sz="2400"/>
              <a:t>1) Rakyan et al GSE20236</a:t>
            </a:r>
          </a:p>
          <a:p>
            <a:pPr lvl="1" eaLnBrk="1" hangingPunct="1"/>
            <a:r>
              <a:rPr lang="en-US" sz="2400"/>
              <a:t>93 different healthy females (31 twin pairs and 31 singletons)</a:t>
            </a:r>
          </a:p>
          <a:p>
            <a:pPr lvl="1" eaLnBrk="1" hangingPunct="1"/>
            <a:r>
              <a:rPr lang="en-US" sz="2400"/>
              <a:t>ranging from 49 to 75 years of age</a:t>
            </a:r>
          </a:p>
          <a:p>
            <a:pPr lvl="1" eaLnBrk="1" hangingPunct="1"/>
            <a:r>
              <a:rPr lang="en-US" sz="2400"/>
              <a:t>Whole blood</a:t>
            </a:r>
          </a:p>
          <a:p>
            <a:pPr marL="0" indent="0" eaLnBrk="1" hangingPunct="1">
              <a:buFontTx/>
              <a:buNone/>
            </a:pPr>
            <a:r>
              <a:rPr lang="da-DK" sz="2400"/>
              <a:t>2) Healthy individuals from UK ovarian cancer data</a:t>
            </a:r>
          </a:p>
          <a:p>
            <a:pPr lvl="1" eaLnBrk="1" hangingPunct="1"/>
            <a:r>
              <a:rPr lang="da-DK" sz="2400"/>
              <a:t>Teschendorff et al 2010, Song et al 2009 GSE19711</a:t>
            </a:r>
          </a:p>
          <a:p>
            <a:pPr lvl="1" eaLnBrk="1" hangingPunct="1"/>
            <a:r>
              <a:rPr lang="en-US" sz="2400"/>
              <a:t>267 healthy women</a:t>
            </a:r>
          </a:p>
          <a:p>
            <a:pPr marL="0" indent="0" eaLnBrk="1" hangingPunct="1">
              <a:buFontTx/>
              <a:buNone/>
            </a:pPr>
            <a:r>
              <a:rPr lang="en-US" sz="2400"/>
              <a:t>3) Type 1 Diabetics (Irish)</a:t>
            </a:r>
          </a:p>
          <a:p>
            <a:pPr lvl="1" eaLnBrk="1" hangingPunct="1"/>
            <a:r>
              <a:rPr lang="en-US" sz="2000"/>
              <a:t>93 males, 95 females </a:t>
            </a:r>
          </a:p>
          <a:p>
            <a:pPr marL="0" indent="0" eaLnBrk="1" hangingPunct="1">
              <a:buFontTx/>
              <a:buNone/>
            </a:pPr>
            <a:r>
              <a:rPr lang="en-US" sz="2400"/>
              <a:t>4) Brain data: about 150 individuals, 4 brain regions</a:t>
            </a:r>
          </a:p>
          <a:p>
            <a:pPr marL="0" indent="0" eaLnBrk="1" hangingPunct="1">
              <a:buFontTx/>
              <a:buNone/>
            </a:pPr>
            <a:endParaRPr lang="en-US"/>
          </a:p>
          <a:p>
            <a:pPr lvl="1" eaLnBrk="1" hangingPunct="1"/>
            <a:endParaRPr lang="da-DK"/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8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blockwiseConsensusModules</a:t>
            </a:r>
            <a:r>
              <a:rPr lang="en-US" dirty="0"/>
              <a:t> in the </a:t>
            </a:r>
            <a:r>
              <a:rPr lang="en-US" dirty="0" err="1"/>
              <a:t>WGCNA</a:t>
            </a:r>
            <a:r>
              <a:rPr lang="en-US" dirty="0"/>
              <a:t> R package, see the tutorials…</a:t>
            </a:r>
          </a:p>
        </p:txBody>
      </p:sp>
    </p:spTree>
    <p:extLst>
      <p:ext uri="{BB962C8B-B14F-4D97-AF65-F5344CB8AC3E}">
        <p14:creationId xmlns:p14="http://schemas.microsoft.com/office/powerpoint/2010/main" val="3622336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3"/>
          <p:cNvSpPr txBox="1">
            <a:spLocks noChangeArrowheads="1"/>
          </p:cNvSpPr>
          <p:nvPr/>
        </p:nvSpPr>
        <p:spPr bwMode="auto">
          <a:xfrm flipH="1">
            <a:off x="446088" y="6457950"/>
            <a:ext cx="8697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/>
              <a:t>Message: green module contains probes positively correlated with age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875"/>
            <a:ext cx="9155113" cy="650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833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/>
              <a:t>Consensus module analysis (Figure)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/>
              <a:t>based on multiple independent DNA methylation data sets.</a:t>
            </a:r>
          </a:p>
          <a:p>
            <a:pPr lvl="1" eaLnBrk="1" hangingPunct="1"/>
            <a:r>
              <a:rPr lang="en-US" sz="2000"/>
              <a:t>Technical stuff: </a:t>
            </a:r>
            <a:r>
              <a:rPr lang="en-US" sz="1600"/>
              <a:t>Average linkage hierarchical clustering tree uses the consensus topological overlap matrix based on calibrated versions of the signed correlation networks in each of the data sets. </a:t>
            </a:r>
          </a:p>
          <a:p>
            <a:pPr eaLnBrk="1" hangingPunct="1"/>
            <a:r>
              <a:rPr lang="en-US" sz="2400"/>
              <a:t>By definition co-methylation modules are present in all of the underlying data sets.</a:t>
            </a:r>
          </a:p>
          <a:p>
            <a:pPr eaLnBrk="1" hangingPunct="1"/>
            <a:r>
              <a:rPr lang="en-US" sz="2400"/>
              <a:t>The first color band underneath the tree visualizes the consensus module colors. </a:t>
            </a:r>
          </a:p>
          <a:p>
            <a:pPr eaLnBrk="1" hangingPunct="1"/>
            <a:r>
              <a:rPr lang="en-US" sz="2400"/>
              <a:t>The other color bands indicate age correlations in multiple data sets</a:t>
            </a:r>
          </a:p>
          <a:p>
            <a:pPr lvl="1" eaLnBrk="1" hangingPunct="1"/>
            <a:r>
              <a:rPr lang="en-US" sz="2000"/>
              <a:t>red visualizes a high positive correlation</a:t>
            </a:r>
          </a:p>
          <a:p>
            <a:pPr eaLnBrk="1" hangingPunct="1"/>
            <a:r>
              <a:rPr lang="en-US" sz="2400" b="1" u="sng">
                <a:solidFill>
                  <a:schemeClr val="tx2"/>
                </a:solidFill>
              </a:rPr>
              <a:t>The green module contains CpGs that tend to be positively correlated with age.</a:t>
            </a:r>
          </a:p>
        </p:txBody>
      </p:sp>
    </p:spTree>
    <p:extLst>
      <p:ext uri="{BB962C8B-B14F-4D97-AF65-F5344CB8AC3E}">
        <p14:creationId xmlns:p14="http://schemas.microsoft.com/office/powerpoint/2010/main" val="335013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008938" cy="554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486400"/>
            <a:ext cx="7154862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01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 relations in brain regions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81534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Arial" charset="0"/>
              </a:rPr>
              <a:t>The green module </a:t>
            </a:r>
            <a:r>
              <a:rPr lang="en-US" sz="3600" dirty="0" err="1">
                <a:latin typeface="Arial" charset="0"/>
              </a:rPr>
              <a:t>eigengene</a:t>
            </a:r>
            <a:r>
              <a:rPr lang="en-US" sz="3600" dirty="0">
                <a:latin typeface="Arial" charset="0"/>
              </a:rPr>
              <a:t> is </a:t>
            </a:r>
          </a:p>
          <a:p>
            <a:pPr>
              <a:defRPr/>
            </a:pPr>
            <a:r>
              <a:rPr lang="en-US" sz="3600" dirty="0">
                <a:latin typeface="Arial" charset="0"/>
              </a:rPr>
              <a:t>highly correlated with age in </a:t>
            </a:r>
          </a:p>
          <a:p>
            <a:pPr marL="400050" indent="-400050">
              <a:buFontTx/>
              <a:buAutoNum type="romanLcParenR"/>
              <a:defRPr/>
            </a:pPr>
            <a:r>
              <a:rPr lang="en-US" sz="3600" dirty="0">
                <a:latin typeface="Arial" charset="0"/>
              </a:rPr>
              <a:t>Frontal cortex (</a:t>
            </a:r>
            <a:r>
              <a:rPr lang="en-US" sz="3600" dirty="0" err="1">
                <a:latin typeface="Arial" charset="0"/>
              </a:rPr>
              <a:t>cor</a:t>
            </a:r>
            <a:r>
              <a:rPr lang="en-US" sz="3600" dirty="0">
                <a:latin typeface="Arial" charset="0"/>
              </a:rPr>
              <a:t>=.70)</a:t>
            </a:r>
          </a:p>
          <a:p>
            <a:pPr marL="400050" indent="-400050">
              <a:buFontTx/>
              <a:buAutoNum type="romanLcParenR"/>
              <a:defRPr/>
            </a:pPr>
            <a:r>
              <a:rPr lang="en-US" sz="3600" dirty="0">
                <a:latin typeface="Arial" charset="0"/>
              </a:rPr>
              <a:t>Temporal cortex (</a:t>
            </a:r>
            <a:r>
              <a:rPr lang="en-US" sz="3600" dirty="0" err="1">
                <a:latin typeface="Arial" charset="0"/>
              </a:rPr>
              <a:t>cor</a:t>
            </a:r>
            <a:r>
              <a:rPr lang="en-US" sz="3600" dirty="0">
                <a:latin typeface="Arial" charset="0"/>
              </a:rPr>
              <a:t>=.79)</a:t>
            </a:r>
          </a:p>
          <a:p>
            <a:pPr marL="400050" indent="-400050">
              <a:buFontTx/>
              <a:buAutoNum type="romanLcParenR"/>
              <a:defRPr/>
            </a:pPr>
            <a:r>
              <a:rPr lang="en-US" sz="3600" dirty="0">
                <a:latin typeface="Arial" charset="0"/>
              </a:rPr>
              <a:t>Pons (</a:t>
            </a:r>
            <a:r>
              <a:rPr lang="en-US" sz="3600" dirty="0" err="1">
                <a:latin typeface="Arial" charset="0"/>
              </a:rPr>
              <a:t>cor</a:t>
            </a:r>
            <a:r>
              <a:rPr lang="en-US" sz="3600" dirty="0">
                <a:latin typeface="Arial" charset="0"/>
              </a:rPr>
              <a:t>=.68)</a:t>
            </a:r>
          </a:p>
          <a:p>
            <a:pPr marL="400050" indent="-400050">
              <a:buFontTx/>
              <a:buAutoNum type="romanLcParenR"/>
              <a:defRPr/>
            </a:pPr>
            <a:endParaRPr lang="en-US" sz="3600" dirty="0">
              <a:latin typeface="Arial" charset="0"/>
            </a:endParaRPr>
          </a:p>
          <a:p>
            <a:pPr>
              <a:defRPr/>
            </a:pPr>
            <a:r>
              <a:rPr lang="en-US" sz="3600" dirty="0">
                <a:latin typeface="Arial" charset="0"/>
              </a:rPr>
              <a:t>But less so in cerebellum (</a:t>
            </a:r>
            <a:r>
              <a:rPr lang="en-US" sz="3600" dirty="0" err="1">
                <a:latin typeface="Arial" charset="0"/>
              </a:rPr>
              <a:t>cor</a:t>
            </a:r>
            <a:r>
              <a:rPr lang="en-US" sz="3600" dirty="0">
                <a:latin typeface="Arial" charset="0"/>
              </a:rPr>
              <a:t>=.50).</a:t>
            </a:r>
          </a:p>
        </p:txBody>
      </p:sp>
    </p:spTree>
    <p:extLst>
      <p:ext uri="{BB962C8B-B14F-4D97-AF65-F5344CB8AC3E}">
        <p14:creationId xmlns:p14="http://schemas.microsoft.com/office/powerpoint/2010/main" val="3507630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 code for finding hub genes </a:t>
            </a:r>
            <a:br>
              <a:rPr lang="en-US" sz="3600" dirty="0"/>
            </a:b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consensusKME</a:t>
            </a:r>
            <a:r>
              <a:rPr lang="en-US" sz="3600" dirty="0"/>
              <a:t> function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0215"/>
            <a:ext cx="86868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390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consensusKME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98914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48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6E2144B-A511-4E1E-B597-D1540700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746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Construct a network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ahoma" panose="020B0604030504040204" pitchFamily="34" charset="0"/>
              </a:rPr>
              <a:t>Rationale:</a:t>
            </a:r>
            <a:r>
              <a:rPr lang="en-US" altLang="en-US" sz="2000">
                <a:latin typeface="Tahoma" panose="020B0604030504040204" pitchFamily="34" charset="0"/>
              </a:rPr>
              <a:t> make use of interaction patterns between genes</a:t>
            </a:r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C38B3B34-75C6-449C-BF07-C8FE5395D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99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2" name="Picture 4" descr="fig_scatterSignif_kin">
            <a:extLst>
              <a:ext uri="{FF2B5EF4-FFF2-40B4-BE49-F238E27FC236}">
                <a16:creationId xmlns:a16="http://schemas.microsoft.com/office/drawing/2014/main" id="{3A4C3C23-04B1-49E9-9706-0F5012A63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62600"/>
            <a:ext cx="1371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fig_HierCulst">
            <a:extLst>
              <a:ext uri="{FF2B5EF4-FFF2-40B4-BE49-F238E27FC236}">
                <a16:creationId xmlns:a16="http://schemas.microsoft.com/office/drawing/2014/main" id="{02A0BF62-937F-4632-AFAA-E4E93061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1219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fig_Heatmap">
            <a:extLst>
              <a:ext uri="{FF2B5EF4-FFF2-40B4-BE49-F238E27FC236}">
                <a16:creationId xmlns:a16="http://schemas.microsoft.com/office/drawing/2014/main" id="{F3B551F6-37BC-40F1-A8CC-F2D9325C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>
            <a:extLst>
              <a:ext uri="{FF2B5EF4-FFF2-40B4-BE49-F238E27FC236}">
                <a16:creationId xmlns:a16="http://schemas.microsoft.com/office/drawing/2014/main" id="{4C599D63-DE8C-4872-884D-666EFF31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19200"/>
            <a:ext cx="746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Identify modules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ahoma" panose="020B0604030504040204" pitchFamily="34" charset="0"/>
              </a:rPr>
              <a:t>Rationale:</a:t>
            </a:r>
            <a:r>
              <a:rPr lang="en-US" altLang="en-US" sz="2000">
                <a:latin typeface="Tahoma" panose="020B0604030504040204" pitchFamily="34" charset="0"/>
              </a:rPr>
              <a:t> module (pathway) based analysis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3FBBD5D-77BB-4EEC-B3D1-75DDB0E4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0"/>
            <a:ext cx="7543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Relate modules to external information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Array Information: Clinical data, SNPs, proteomics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Gene Information: gene ontology, EASE, IPA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ahoma" panose="020B0604030504040204" pitchFamily="34" charset="0"/>
              </a:rPr>
              <a:t>Rationale:</a:t>
            </a:r>
            <a:r>
              <a:rPr lang="en-US" altLang="en-US" sz="2000">
                <a:latin typeface="Tahoma" panose="020B0604030504040204" pitchFamily="34" charset="0"/>
              </a:rPr>
              <a:t> find biologically interesting modules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FDF362AB-42FE-410B-8E18-A43953C2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638800"/>
            <a:ext cx="7543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Find the key drivers in </a:t>
            </a:r>
            <a:r>
              <a:rPr lang="en-US" altLang="en-US" sz="2400" b="1" i="1">
                <a:latin typeface="Tahoma" panose="020B0604030504040204" pitchFamily="34" charset="0"/>
              </a:rPr>
              <a:t>interesting</a:t>
            </a:r>
            <a:r>
              <a:rPr lang="en-US" altLang="en-US" sz="2400" b="1">
                <a:latin typeface="Tahoma" panose="020B0604030504040204" pitchFamily="34" charset="0"/>
              </a:rPr>
              <a:t> modules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Tools: intramodular connectivity, causality testing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ahoma" panose="020B0604030504040204" pitchFamily="34" charset="0"/>
              </a:rPr>
              <a:t>Rationale:</a:t>
            </a:r>
            <a:r>
              <a:rPr lang="en-US" altLang="en-US" sz="2000">
                <a:latin typeface="Tahoma" panose="020B0604030504040204" pitchFamily="34" charset="0"/>
              </a:rPr>
              <a:t> experimental validation, therapeutics, biomarkers</a:t>
            </a:r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108D6C61-E193-455C-A85E-1DDB27DBF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8E33D01B-259E-49F2-B6E2-75396B918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31C846A3-E739-4A68-98D1-A91B5923A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81" name="Picture 13" descr="GS0v1">
            <a:extLst>
              <a:ext uri="{FF2B5EF4-FFF2-40B4-BE49-F238E27FC236}">
                <a16:creationId xmlns:a16="http://schemas.microsoft.com/office/drawing/2014/main" id="{3039AC1D-EFE9-487F-9A4C-85E51036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38400"/>
            <a:ext cx="13716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Rectangle 14">
            <a:extLst>
              <a:ext uri="{FF2B5EF4-FFF2-40B4-BE49-F238E27FC236}">
                <a16:creationId xmlns:a16="http://schemas.microsoft.com/office/drawing/2014/main" id="{54B762A6-BCEC-4E14-8117-A4C99889B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86200"/>
            <a:ext cx="7543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Study Module Preservation across different data </a:t>
            </a:r>
            <a:endParaRPr lang="en-US" altLang="en-US" sz="2400" u="sng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ahoma" panose="020B0604030504040204" pitchFamily="34" charset="0"/>
              </a:rPr>
              <a:t>Rationale</a:t>
            </a:r>
            <a:r>
              <a:rPr lang="en-US" altLang="en-US" sz="2000">
                <a:latin typeface="Tahoma" panose="020B0604030504040204" pitchFamily="34" charset="0"/>
              </a:rPr>
              <a:t>: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 Same data: to check robustness of module definition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 Different data: to find interesting modules. </a:t>
            </a:r>
          </a:p>
        </p:txBody>
      </p:sp>
      <p:grpSp>
        <p:nvGrpSpPr>
          <p:cNvPr id="7183" name="Group 15">
            <a:extLst>
              <a:ext uri="{FF2B5EF4-FFF2-40B4-BE49-F238E27FC236}">
                <a16:creationId xmlns:a16="http://schemas.microsoft.com/office/drawing/2014/main" id="{90BB86D5-8BD3-4619-AAA1-3E95D2AB697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343400"/>
            <a:ext cx="1143000" cy="838200"/>
            <a:chOff x="442" y="2400"/>
            <a:chExt cx="3216" cy="1776"/>
          </a:xfrm>
        </p:grpSpPr>
        <p:pic>
          <p:nvPicPr>
            <p:cNvPr id="7184" name="Picture 16" descr="gbm55old_dchip_14kALL_cox_8000mvgenes_p3600_imgHeatmap">
              <a:extLst>
                <a:ext uri="{FF2B5EF4-FFF2-40B4-BE49-F238E27FC236}">
                  <a16:creationId xmlns:a16="http://schemas.microsoft.com/office/drawing/2014/main" id="{D95CACF9-FBD9-453E-B8A1-9C79A6132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" y="273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5" name="Picture 17" descr="gbm65new_3600_mapFromOld3600_imgHeatmap">
              <a:extLst>
                <a:ext uri="{FF2B5EF4-FFF2-40B4-BE49-F238E27FC236}">
                  <a16:creationId xmlns:a16="http://schemas.microsoft.com/office/drawing/2014/main" id="{DB5A1976-13CE-475E-9B15-CCD6EE29E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" y="273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6" name="Line 18">
              <a:extLst>
                <a:ext uri="{FF2B5EF4-FFF2-40B4-BE49-F238E27FC236}">
                  <a16:creationId xmlns:a16="http://schemas.microsoft.com/office/drawing/2014/main" id="{3933EA2F-424F-4362-B14E-53FF165D5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8" y="2610"/>
              <a:ext cx="0" cy="96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>
              <a:extLst>
                <a:ext uri="{FF2B5EF4-FFF2-40B4-BE49-F238E27FC236}">
                  <a16:creationId xmlns:a16="http://schemas.microsoft.com/office/drawing/2014/main" id="{0BAEA126-B4A6-425F-AD94-BD2206D2F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8" y="2610"/>
              <a:ext cx="0" cy="96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>
              <a:extLst>
                <a:ext uri="{FF2B5EF4-FFF2-40B4-BE49-F238E27FC236}">
                  <a16:creationId xmlns:a16="http://schemas.microsoft.com/office/drawing/2014/main" id="{9D746BC2-5955-4A16-9236-8667A53CA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2610"/>
              <a:ext cx="1440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>
              <a:extLst>
                <a:ext uri="{FF2B5EF4-FFF2-40B4-BE49-F238E27FC236}">
                  <a16:creationId xmlns:a16="http://schemas.microsoft.com/office/drawing/2014/main" id="{8DF84A97-2A8B-43FA-AFDE-6BA33D135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6" y="2496"/>
              <a:ext cx="0" cy="23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>
              <a:extLst>
                <a:ext uri="{FF2B5EF4-FFF2-40B4-BE49-F238E27FC236}">
                  <a16:creationId xmlns:a16="http://schemas.microsoft.com/office/drawing/2014/main" id="{3A57E9CD-40DB-4EB2-9DDC-CA90A5BDF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2496"/>
              <a:ext cx="0" cy="23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>
              <a:extLst>
                <a:ext uri="{FF2B5EF4-FFF2-40B4-BE49-F238E27FC236}">
                  <a16:creationId xmlns:a16="http://schemas.microsoft.com/office/drawing/2014/main" id="{918F6E2A-7768-4E44-905F-D2EE6985C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2496"/>
              <a:ext cx="144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>
              <a:extLst>
                <a:ext uri="{FF2B5EF4-FFF2-40B4-BE49-F238E27FC236}">
                  <a16:creationId xmlns:a16="http://schemas.microsoft.com/office/drawing/2014/main" id="{FF4F776D-9554-4A69-9CAD-6CDA64F69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8" y="2400"/>
              <a:ext cx="0" cy="3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>
              <a:extLst>
                <a:ext uri="{FF2B5EF4-FFF2-40B4-BE49-F238E27FC236}">
                  <a16:creationId xmlns:a16="http://schemas.microsoft.com/office/drawing/2014/main" id="{6C5319A7-AAE8-40C7-B808-B476CBBEC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2400"/>
              <a:ext cx="0" cy="3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>
              <a:extLst>
                <a:ext uri="{FF2B5EF4-FFF2-40B4-BE49-F238E27FC236}">
                  <a16:creationId xmlns:a16="http://schemas.microsoft.com/office/drawing/2014/main" id="{42FA4125-6BD8-42B7-8DF1-52808C81A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" y="2400"/>
              <a:ext cx="24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>
              <a:extLst>
                <a:ext uri="{FF2B5EF4-FFF2-40B4-BE49-F238E27FC236}">
                  <a16:creationId xmlns:a16="http://schemas.microsoft.com/office/drawing/2014/main" id="{E8537B12-A575-40A1-8623-36B3D021D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6" y="2544"/>
              <a:ext cx="0" cy="173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>
              <a:extLst>
                <a:ext uri="{FF2B5EF4-FFF2-40B4-BE49-F238E27FC236}">
                  <a16:creationId xmlns:a16="http://schemas.microsoft.com/office/drawing/2014/main" id="{98C37365-BEDF-4B66-B81E-1D29DE481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" y="2544"/>
              <a:ext cx="0" cy="173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>
              <a:extLst>
                <a:ext uri="{FF2B5EF4-FFF2-40B4-BE49-F238E27FC236}">
                  <a16:creationId xmlns:a16="http://schemas.microsoft.com/office/drawing/2014/main" id="{A82CFF96-D8DB-4DC2-94BC-F39EACBD9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2544"/>
              <a:ext cx="1871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30">
              <a:extLst>
                <a:ext uri="{FF2B5EF4-FFF2-40B4-BE49-F238E27FC236}">
                  <a16:creationId xmlns:a16="http://schemas.microsoft.com/office/drawing/2014/main" id="{B5996FBC-76A2-4DE1-BEA3-90C9C18CF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" y="2592"/>
              <a:ext cx="0" cy="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31">
              <a:extLst>
                <a:ext uri="{FF2B5EF4-FFF2-40B4-BE49-F238E27FC236}">
                  <a16:creationId xmlns:a16="http://schemas.microsoft.com/office/drawing/2014/main" id="{5125AA3C-58DD-4FA2-85B9-F4A75DA86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2" y="2592"/>
              <a:ext cx="0" cy="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2">
              <a:extLst>
                <a:ext uri="{FF2B5EF4-FFF2-40B4-BE49-F238E27FC236}">
                  <a16:creationId xmlns:a16="http://schemas.microsoft.com/office/drawing/2014/main" id="{81E87AD6-952B-40DF-9A96-0FC8BDAB7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2592"/>
              <a:ext cx="187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81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Gene ontology enrichment analysis of the green module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/>
          <a:lstStyle/>
          <a:p>
            <a:pPr eaLnBrk="1" hangingPunct="1"/>
            <a:r>
              <a:rPr lang="en-US" sz="2400"/>
              <a:t>Highly significant enrichment in multiple terms related to cell differentiation, development and brain function</a:t>
            </a:r>
          </a:p>
          <a:p>
            <a:pPr lvl="1" eaLnBrk="1" hangingPunct="1"/>
            <a:r>
              <a:rPr lang="en-US" sz="2400"/>
              <a:t>e.g. nervous system development (Bonferroni corrected p-value =2.1e-6), </a:t>
            </a:r>
          </a:p>
          <a:p>
            <a:pPr lvl="1" eaLnBrk="1" hangingPunct="1"/>
            <a:r>
              <a:rPr lang="en-US" sz="2400"/>
              <a:t>neuron differentiation (p=7.6e-5), </a:t>
            </a:r>
          </a:p>
          <a:p>
            <a:pPr lvl="1" eaLnBrk="1" hangingPunct="1"/>
            <a:r>
              <a:rPr lang="en-US" sz="2400"/>
              <a:t>anatomical structure development (p=0.00013), </a:t>
            </a:r>
          </a:p>
          <a:p>
            <a:pPr lvl="1" eaLnBrk="1" hangingPunct="1"/>
            <a:r>
              <a:rPr lang="en-US" sz="2400"/>
              <a:t>cell development (p=0.00024), </a:t>
            </a:r>
          </a:p>
          <a:p>
            <a:pPr lvl="1" eaLnBrk="1" hangingPunct="1"/>
            <a:r>
              <a:rPr lang="en-US" sz="2400"/>
              <a:t>generation of neurons (p=0.00038), </a:t>
            </a:r>
          </a:p>
          <a:p>
            <a:pPr lvl="1" eaLnBrk="1" hangingPunct="1"/>
            <a:r>
              <a:rPr lang="en-US" sz="2400"/>
              <a:t>neurogenesis (p=0.00052), cell differentiation (p=0.00057). </a:t>
            </a:r>
          </a:p>
        </p:txBody>
      </p:sp>
    </p:spTree>
    <p:extLst>
      <p:ext uri="{BB962C8B-B14F-4D97-AF65-F5344CB8AC3E}">
        <p14:creationId xmlns:p14="http://schemas.microsoft.com/office/powerpoint/2010/main" val="547425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Green module is enriched with neuronal cell type markers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Green module genes are enriched for genes that are</a:t>
            </a:r>
          </a:p>
          <a:p>
            <a:pPr lvl="1" eaLnBrk="1" hangingPunct="1"/>
            <a:r>
              <a:rPr lang="en-US" dirty="0" err="1"/>
              <a:t>upregulated</a:t>
            </a:r>
            <a:r>
              <a:rPr lang="en-US" dirty="0"/>
              <a:t> in neurons (based on </a:t>
            </a:r>
            <a:r>
              <a:rPr lang="en-US" dirty="0" err="1"/>
              <a:t>Cahoy</a:t>
            </a:r>
            <a:r>
              <a:rPr lang="en-US" dirty="0"/>
              <a:t> et al 2009) (</a:t>
            </a:r>
            <a:r>
              <a:rPr lang="en-US" dirty="0" err="1"/>
              <a:t>Bonferroni</a:t>
            </a:r>
            <a:r>
              <a:rPr lang="en-US" dirty="0"/>
              <a:t> corrected p-values p=</a:t>
            </a:r>
            <a:r>
              <a:rPr lang="en-US" dirty="0" err="1"/>
              <a:t>5e</a:t>
            </a:r>
            <a:r>
              <a:rPr lang="en-US" dirty="0"/>
              <a:t>-9) </a:t>
            </a:r>
          </a:p>
          <a:p>
            <a:pPr lvl="1" eaLnBrk="1" hangingPunct="1"/>
            <a:r>
              <a:rPr lang="en-US" dirty="0"/>
              <a:t>Related to </a:t>
            </a:r>
            <a:r>
              <a:rPr lang="en-US" dirty="0" err="1"/>
              <a:t>CA1</a:t>
            </a:r>
            <a:r>
              <a:rPr lang="en-US" dirty="0"/>
              <a:t> area related neurons (based on </a:t>
            </a:r>
            <a:r>
              <a:rPr lang="en-US" dirty="0" err="1"/>
              <a:t>Newrzella</a:t>
            </a:r>
            <a:r>
              <a:rPr lang="en-US" dirty="0"/>
              <a:t> et al 2007) (p=</a:t>
            </a:r>
            <a:r>
              <a:rPr lang="en-US" dirty="0" err="1"/>
              <a:t>3e</a:t>
            </a:r>
            <a:r>
              <a:rPr lang="en-US" dirty="0"/>
              <a:t>-7), </a:t>
            </a:r>
          </a:p>
          <a:p>
            <a:pPr lvl="1" eaLnBrk="1" hangingPunct="1"/>
            <a:r>
              <a:rPr lang="en-US" dirty="0" err="1"/>
              <a:t>downregulated</a:t>
            </a:r>
            <a:r>
              <a:rPr lang="en-US" dirty="0"/>
              <a:t> in hippocampus in early Alzheimer's disease (</a:t>
            </a:r>
            <a:r>
              <a:rPr lang="en-US" dirty="0" err="1"/>
              <a:t>Parachikova</a:t>
            </a:r>
            <a:r>
              <a:rPr lang="en-US" dirty="0"/>
              <a:t> et al 2007) (p=</a:t>
            </a:r>
            <a:r>
              <a:rPr lang="en-US" dirty="0" err="1"/>
              <a:t>3e</a:t>
            </a:r>
            <a:r>
              <a:rPr lang="en-US" dirty="0"/>
              <a:t>-6)</a:t>
            </a:r>
          </a:p>
          <a:p>
            <a:pPr eaLnBrk="1" hangingPunct="1"/>
            <a:r>
              <a:rPr lang="en-US" dirty="0"/>
              <a:t>Recall that this module can also be found in blood tissue.</a:t>
            </a:r>
          </a:p>
        </p:txBody>
      </p:sp>
    </p:spTree>
    <p:extLst>
      <p:ext uri="{BB962C8B-B14F-4D97-AF65-F5344CB8AC3E}">
        <p14:creationId xmlns:p14="http://schemas.microsoft.com/office/powerpoint/2010/main" val="67803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Polycomb-group proteins</a:t>
            </a:r>
            <a:endParaRPr lang="en-US"/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914400" y="1676400"/>
            <a:ext cx="7010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/>
              <a:t>Polycomb Group gene expression is important in many aspects of development.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Genes that are hypermethylated with age are significantly enriched with Polycomb group target genes  (Teschendorff et al 2010)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This insight allows us to compare different gene selection strategies.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The higher the enrichment with respect to PCGT genes the more signal is in the data.</a:t>
            </a:r>
          </a:p>
        </p:txBody>
      </p:sp>
    </p:spTree>
    <p:extLst>
      <p:ext uri="{BB962C8B-B14F-4D97-AF65-F5344CB8AC3E}">
        <p14:creationId xmlns:p14="http://schemas.microsoft.com/office/powerpoint/2010/main" val="6170783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1731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Comparison of standard screening</a:t>
            </a:r>
            <a:br>
              <a:rPr lang="en-US" sz="2400" dirty="0"/>
            </a:br>
            <a:r>
              <a:rPr lang="en-US" sz="2400" dirty="0"/>
              <a:t>vs. </a:t>
            </a:r>
            <a:r>
              <a:rPr lang="en-US" sz="2400" dirty="0" err="1"/>
              <a:t>consensusKME</a:t>
            </a:r>
            <a:r>
              <a:rPr lang="en-US" sz="2400" dirty="0"/>
              <a:t> screening with respect to  enrichment for </a:t>
            </a:r>
            <a:r>
              <a:rPr lang="en-US" sz="2400" dirty="0" err="1"/>
              <a:t>PCG</a:t>
            </a:r>
            <a:r>
              <a:rPr lang="en-US" sz="2400" dirty="0"/>
              <a:t> target gene</a:t>
            </a: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54113"/>
            <a:ext cx="8991600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81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25413" y="198438"/>
            <a:ext cx="8686800" cy="1325562"/>
          </a:xfrm>
        </p:spPr>
        <p:txBody>
          <a:bodyPr/>
          <a:lstStyle/>
          <a:p>
            <a:pPr eaLnBrk="1" hangingPunct="1"/>
            <a:r>
              <a:rPr lang="en-US" sz="3200"/>
              <a:t>Relating kME.green and cor.Age </a:t>
            </a:r>
            <a:br>
              <a:rPr lang="en-US" sz="3200"/>
            </a:br>
            <a:r>
              <a:rPr lang="en-US" sz="3200"/>
              <a:t>and sequence properties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600200"/>
            <a:ext cx="8912225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171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Discussion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562600"/>
          </a:xfrm>
        </p:spPr>
        <p:txBody>
          <a:bodyPr/>
          <a:lstStyle/>
          <a:p>
            <a:pPr eaLnBrk="1" hangingPunct="1"/>
            <a:r>
              <a:rPr lang="en-US" sz="2400"/>
              <a:t>We confirm the findings of many others</a:t>
            </a:r>
          </a:p>
          <a:p>
            <a:pPr lvl="1" eaLnBrk="1" hangingPunct="1"/>
            <a:r>
              <a:rPr lang="en-US" sz="2400"/>
              <a:t>age has a profound effects on thousands of methylation probes</a:t>
            </a:r>
          </a:p>
          <a:p>
            <a:pPr lvl="1" eaLnBrk="1" hangingPunct="1"/>
            <a:r>
              <a:rPr lang="en-US" sz="2400"/>
              <a:t>Rough rule: positive/negative correlation for probes inside/outside of CpG islands</a:t>
            </a:r>
          </a:p>
          <a:p>
            <a:pPr eaLnBrk="1" hangingPunct="1"/>
            <a:r>
              <a:rPr lang="en-US" sz="2400"/>
              <a:t>WGCNA reveals the presence of a methylation module that positively correlates with age</a:t>
            </a:r>
          </a:p>
          <a:p>
            <a:pPr lvl="1" eaLnBrk="1" hangingPunct="1"/>
            <a:r>
              <a:rPr lang="en-US" sz="2400"/>
              <a:t>Enriched with neuronal markers</a:t>
            </a:r>
          </a:p>
          <a:p>
            <a:pPr lvl="1" eaLnBrk="1" hangingPunct="1"/>
            <a:r>
              <a:rPr lang="en-US" sz="2400"/>
              <a:t>Contains cis regulated genes </a:t>
            </a:r>
          </a:p>
          <a:p>
            <a:pPr eaLnBrk="1" hangingPunct="1"/>
            <a:r>
              <a:rPr lang="en-US" sz="2400"/>
              <a:t>Age related module genes are interesting for studying the age related decline of cognitive functioning  </a:t>
            </a:r>
          </a:p>
        </p:txBody>
      </p:sp>
    </p:spTree>
    <p:extLst>
      <p:ext uri="{BB962C8B-B14F-4D97-AF65-F5344CB8AC3E}">
        <p14:creationId xmlns:p14="http://schemas.microsoft.com/office/powerpoint/2010/main" val="8009005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15" y="44958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0" y="914400"/>
            <a:ext cx="91440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2819400"/>
            <a:ext cx="91440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131885" y="914400"/>
            <a:ext cx="8839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200" b="1" dirty="0">
                <a:latin typeface="Arial" pitchFamily="34" charset="0"/>
                <a:cs typeface="Arial" pitchFamily="34" charset="0"/>
              </a:rPr>
              <a:t>When Is Hub Gene Selection Better than Standard Meta-Analysis? </a:t>
            </a:r>
          </a:p>
          <a:p>
            <a:pPr marL="400050" lvl="1" indent="0">
              <a:buNone/>
            </a:pP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Langfelder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et al (2013)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PLoS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 ONE 8(4): </a:t>
            </a:r>
            <a:r>
              <a:rPr lang="en-US" altLang="zh-CN" sz="1800" b="1" dirty="0" err="1">
                <a:latin typeface="Arial" pitchFamily="34" charset="0"/>
                <a:cs typeface="Arial" pitchFamily="34" charset="0"/>
              </a:rPr>
              <a:t>e61505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en-US" altLang="zh-CN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Content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765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981200"/>
          </a:xfrm>
        </p:spPr>
        <p:txBody>
          <a:bodyPr/>
          <a:lstStyle/>
          <a:p>
            <a:r>
              <a:rPr lang="en-US" sz="3200" b="1" dirty="0"/>
              <a:t>When does hub gene selection lead to more meaningful gene lists than a standard statistical analysis based on significance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 sz="2400" dirty="0"/>
              <a:t>Here we address this question for the special case when multiple data sets are available. </a:t>
            </a:r>
          </a:p>
          <a:p>
            <a:r>
              <a:rPr lang="en-US" sz="2400" dirty="0"/>
              <a:t>This is of great practical importance since for many research questions multiple gene expression or other -</a:t>
            </a:r>
            <a:r>
              <a:rPr lang="en-US" sz="2400" dirty="0" err="1"/>
              <a:t>omics</a:t>
            </a:r>
            <a:r>
              <a:rPr lang="en-US" sz="2400" dirty="0"/>
              <a:t> data sets are publicly available. </a:t>
            </a:r>
          </a:p>
          <a:p>
            <a:r>
              <a:rPr lang="en-US" sz="2400" dirty="0"/>
              <a:t>In this case, the data analyst can decide between a standard statistical approach (e.g., based on meta-analysis) and a co-expression network analysis approach that selects </a:t>
            </a:r>
            <a:r>
              <a:rPr lang="en-US" sz="2400" dirty="0" err="1"/>
              <a:t>intramodular</a:t>
            </a:r>
            <a:r>
              <a:rPr lang="en-US" sz="2400" dirty="0"/>
              <a:t> hubs in consensus modules. </a:t>
            </a:r>
          </a:p>
        </p:txBody>
      </p:sp>
    </p:spTree>
    <p:extLst>
      <p:ext uri="{BB962C8B-B14F-4D97-AF65-F5344CB8AC3E}">
        <p14:creationId xmlns:p14="http://schemas.microsoft.com/office/powerpoint/2010/main" val="2131911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Intramodular</a:t>
            </a:r>
            <a:r>
              <a:rPr lang="en-US" dirty="0"/>
              <a:t> hub genes </a:t>
            </a:r>
            <a:br>
              <a:rPr lang="en-US" dirty="0"/>
            </a:br>
            <a:r>
              <a:rPr lang="en-US" dirty="0"/>
              <a:t>versus whole network hubs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823" y="2149032"/>
            <a:ext cx="8534400" cy="4327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 err="1"/>
              <a:t>Intramodular</a:t>
            </a:r>
            <a:r>
              <a:rPr lang="en-US" u="sng" dirty="0"/>
              <a:t> hubs</a:t>
            </a:r>
            <a:r>
              <a:rPr lang="en-US" dirty="0"/>
              <a:t> have high </a:t>
            </a:r>
            <a:r>
              <a:rPr lang="en-US" dirty="0" err="1"/>
              <a:t>intramodular</a:t>
            </a:r>
            <a:r>
              <a:rPr lang="en-US" dirty="0"/>
              <a:t> connectivity </a:t>
            </a:r>
            <a:r>
              <a:rPr lang="en-US" dirty="0" err="1"/>
              <a:t>kME</a:t>
            </a:r>
            <a:r>
              <a:rPr lang="en-US" dirty="0"/>
              <a:t> with respect to a given module of interest</a:t>
            </a:r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Whole network hubs</a:t>
            </a:r>
            <a:r>
              <a:rPr lang="en-US" dirty="0"/>
              <a:t> have high values of whole network connectivity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k= row sum of the adjacency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k= number of direct neighbors in case of an </a:t>
            </a:r>
            <a:r>
              <a:rPr lang="en-US" dirty="0" err="1"/>
              <a:t>unweighted</a:t>
            </a:r>
            <a:r>
              <a:rPr lang="en-US" dirty="0"/>
              <a:t> network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26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83820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42" y="914400"/>
            <a:ext cx="8915400" cy="5715000"/>
          </a:xfrm>
        </p:spPr>
        <p:txBody>
          <a:bodyPr/>
          <a:lstStyle/>
          <a:p>
            <a:r>
              <a:rPr lang="en-US" sz="2400" b="1" dirty="0"/>
              <a:t>1. Are whole-network hub genes relevant or should one exclusively focus on </a:t>
            </a:r>
            <a:r>
              <a:rPr lang="en-US" sz="2400" b="1" dirty="0" err="1"/>
              <a:t>intramodular</a:t>
            </a:r>
            <a:r>
              <a:rPr lang="en-US" sz="2400" b="1" dirty="0"/>
              <a:t> hubs? </a:t>
            </a:r>
          </a:p>
          <a:p>
            <a:r>
              <a:rPr lang="en-US" sz="2400" dirty="0"/>
              <a:t>Answer: Focus exclusively on </a:t>
            </a:r>
            <a:r>
              <a:rPr lang="en-US" sz="2400" dirty="0" err="1"/>
              <a:t>intramodular</a:t>
            </a:r>
            <a:r>
              <a:rPr lang="en-US" sz="2400" dirty="0"/>
              <a:t> hubs in trait-related modules. </a:t>
            </a:r>
          </a:p>
          <a:p>
            <a:r>
              <a:rPr lang="en-US" sz="2400" b="1" dirty="0"/>
              <a:t>2. Do network-based gene selection strategies lead to gene lists that are biologically more informative than those based on a standard marginal approaches? </a:t>
            </a:r>
          </a:p>
          <a:p>
            <a:r>
              <a:rPr lang="en-US" sz="2400" dirty="0"/>
              <a:t>Answer: Yes, gene selection based on </a:t>
            </a:r>
            <a:r>
              <a:rPr lang="en-US" sz="2400" dirty="0" err="1"/>
              <a:t>intramodular</a:t>
            </a:r>
            <a:r>
              <a:rPr lang="en-US" sz="2400" dirty="0"/>
              <a:t> connectivity leads to biologically more informative gene lists than marginal approaches. </a:t>
            </a:r>
          </a:p>
          <a:p>
            <a:r>
              <a:rPr lang="en-US" sz="2400" b="1" dirty="0"/>
              <a:t>3. Do network-based gene selection strategies lead to gene lists that have more reproducible trait associations than those based on a standard marginal approaches? </a:t>
            </a:r>
            <a:r>
              <a:rPr lang="en-US" sz="2400" dirty="0"/>
              <a:t>Answer: Overall no. But in case of a weak signal networks can help.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92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902059B-D993-4837-9B70-A8BE00250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848600" cy="15240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altLang="en-US" sz="3200" b="1"/>
              <a:t>Weighted correlation networks are valuable for a biologically meaningful…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F06DE5-82FD-447F-8BFF-697DC9ADC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z="2800" u="sng">
                <a:latin typeface="Tahoma" panose="020B0604030504040204" pitchFamily="34" charset="0"/>
              </a:rPr>
              <a:t>reduction of high dimensional data</a:t>
            </a:r>
          </a:p>
          <a:p>
            <a:pPr lvl="1" eaLnBrk="1" hangingPunct="1"/>
            <a:r>
              <a:rPr lang="en-US" altLang="en-US" sz="2400">
                <a:latin typeface="Tahoma" panose="020B0604030504040204" pitchFamily="34" charset="0"/>
              </a:rPr>
              <a:t>expression: microarray, RNA-seq</a:t>
            </a:r>
          </a:p>
          <a:p>
            <a:pPr lvl="1" eaLnBrk="1" hangingPunct="1"/>
            <a:r>
              <a:rPr lang="en-US" altLang="en-US" sz="2400">
                <a:latin typeface="Tahoma" panose="020B0604030504040204" pitchFamily="34" charset="0"/>
              </a:rPr>
              <a:t>gene methylation data, fMRI data, etc.</a:t>
            </a:r>
          </a:p>
          <a:p>
            <a:pPr eaLnBrk="1" hangingPunct="1"/>
            <a:r>
              <a:rPr lang="en-US" altLang="en-US" sz="2800" u="sng">
                <a:latin typeface="Tahoma" panose="020B0604030504040204" pitchFamily="34" charset="0"/>
              </a:rPr>
              <a:t>integration of multiscale data </a:t>
            </a:r>
          </a:p>
          <a:p>
            <a:pPr lvl="1" eaLnBrk="1" hangingPunct="1"/>
            <a:r>
              <a:rPr lang="en-US" altLang="en-US" sz="2400">
                <a:latin typeface="Tahoma" panose="020B0604030504040204" pitchFamily="34" charset="0"/>
              </a:rPr>
              <a:t>expression data from multiple tissues</a:t>
            </a:r>
          </a:p>
          <a:p>
            <a:pPr lvl="1" eaLnBrk="1" hangingPunct="1"/>
            <a:r>
              <a:rPr lang="en-US" altLang="en-US" sz="2400">
                <a:latin typeface="Tahoma" panose="020B0604030504040204" pitchFamily="34" charset="0"/>
              </a:rPr>
              <a:t>SNPs (module QTL analysis)</a:t>
            </a:r>
          </a:p>
          <a:p>
            <a:pPr lvl="1" eaLnBrk="1" hangingPunct="1"/>
            <a:r>
              <a:rPr lang="en-US" altLang="en-US" sz="2400">
                <a:latin typeface="Tahoma" panose="020B0604030504040204" pitchFamily="34" charset="0"/>
              </a:rPr>
              <a:t>Complex phenotypes</a:t>
            </a:r>
          </a:p>
        </p:txBody>
      </p:sp>
    </p:spTree>
    <p:extLst>
      <p:ext uri="{BB962C8B-B14F-4D97-AF65-F5344CB8AC3E}">
        <p14:creationId xmlns:p14="http://schemas.microsoft.com/office/powerpoint/2010/main" val="13366805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Criteria for judging gene selection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534400" cy="4343400"/>
          </a:xfrm>
        </p:spPr>
        <p:txBody>
          <a:bodyPr/>
          <a:lstStyle/>
          <a:p>
            <a:r>
              <a:rPr lang="en-US" u="sng" dirty="0"/>
              <a:t>Criterion 1</a:t>
            </a:r>
            <a:r>
              <a:rPr lang="en-US" dirty="0"/>
              <a:t> evaluates the biological insights gained, i.e. it is relevant in basic research. </a:t>
            </a:r>
          </a:p>
          <a:p>
            <a:r>
              <a:rPr lang="en-US" u="sng" dirty="0"/>
              <a:t>Criterion 2</a:t>
            </a:r>
            <a:r>
              <a:rPr lang="en-US" dirty="0"/>
              <a:t> evaluates the validation success in independent data sets, i.e. it is relevant when it comes to developing diagnostic or prognostic biomarkers. </a:t>
            </a:r>
          </a:p>
        </p:txBody>
      </p:sp>
    </p:spTree>
    <p:extLst>
      <p:ext uri="{BB962C8B-B14F-4D97-AF65-F5344CB8AC3E}">
        <p14:creationId xmlns:p14="http://schemas.microsoft.com/office/powerpoint/2010/main" val="12552846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sets used in the empirical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648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We compare standard meta-analysis with consensus network analysis in three comprehensive and unbiased empirical studies: </a:t>
            </a:r>
          </a:p>
          <a:p>
            <a:r>
              <a:rPr lang="en-US" sz="2800" dirty="0"/>
              <a:t>(1) Find genes predictive of </a:t>
            </a:r>
            <a:r>
              <a:rPr lang="en-US" sz="2800" dirty="0">
                <a:solidFill>
                  <a:srgbClr val="FF0000"/>
                </a:solidFill>
              </a:rPr>
              <a:t>lung cancer survival</a:t>
            </a:r>
            <a:endParaRPr lang="en-US" sz="2800" dirty="0"/>
          </a:p>
          <a:p>
            <a:pPr lvl="1"/>
            <a:r>
              <a:rPr lang="en-US" sz="2400" dirty="0"/>
              <a:t>Gold standard=cell proliferation related genes</a:t>
            </a:r>
          </a:p>
          <a:p>
            <a:r>
              <a:rPr lang="en-US" sz="2800" dirty="0"/>
              <a:t>(2) Find </a:t>
            </a:r>
            <a:r>
              <a:rPr lang="en-US" sz="2800" dirty="0">
                <a:solidFill>
                  <a:srgbClr val="FF0000"/>
                </a:solidFill>
              </a:rPr>
              <a:t>age related DNA methylation markers</a:t>
            </a:r>
          </a:p>
          <a:p>
            <a:pPr lvl="1"/>
            <a:r>
              <a:rPr lang="en-US" sz="2400" dirty="0"/>
              <a:t>Gold standard= </a:t>
            </a:r>
            <a:r>
              <a:rPr lang="en-US" sz="2400" dirty="0" err="1"/>
              <a:t>Polycomb</a:t>
            </a:r>
            <a:r>
              <a:rPr lang="en-US" sz="2400" dirty="0"/>
              <a:t> group target genes</a:t>
            </a:r>
          </a:p>
          <a:p>
            <a:r>
              <a:rPr lang="en-US" sz="2800" dirty="0"/>
              <a:t>(3) Find genes related to </a:t>
            </a:r>
            <a:r>
              <a:rPr lang="en-US" sz="2800" dirty="0">
                <a:solidFill>
                  <a:srgbClr val="FF0000"/>
                </a:solidFill>
              </a:rPr>
              <a:t>total cholesterol </a:t>
            </a:r>
            <a:r>
              <a:rPr lang="en-US" sz="2800" dirty="0"/>
              <a:t>in mouse liver tissues</a:t>
            </a:r>
          </a:p>
          <a:p>
            <a:pPr lvl="1"/>
            <a:r>
              <a:rPr lang="en-US" sz="2400" dirty="0"/>
              <a:t>Gold standard= immune system related genes </a:t>
            </a:r>
          </a:p>
        </p:txBody>
      </p:sp>
    </p:spTree>
    <p:extLst>
      <p:ext uri="{BB962C8B-B14F-4D97-AF65-F5344CB8AC3E}">
        <p14:creationId xmlns:p14="http://schemas.microsoft.com/office/powerpoint/2010/main" val="21411294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in the </a:t>
            </a:r>
            <a:r>
              <a:rPr lang="en-US" dirty="0" err="1"/>
              <a:t>WGCNA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221163"/>
          </a:xfrm>
        </p:spPr>
        <p:txBody>
          <a:bodyPr/>
          <a:lstStyle/>
          <a:p>
            <a:r>
              <a:rPr lang="en-US" dirty="0"/>
              <a:t>For standard screening, we used the </a:t>
            </a:r>
            <a:r>
              <a:rPr lang="en-US" u="sng" dirty="0" err="1"/>
              <a:t>metaAnalysis</a:t>
            </a:r>
            <a:r>
              <a:rPr lang="en-US" dirty="0"/>
              <a:t> function </a:t>
            </a:r>
          </a:p>
          <a:p>
            <a:r>
              <a:rPr lang="en-US" dirty="0"/>
              <a:t>For finding hubs in consensus modules, we used the </a:t>
            </a:r>
            <a:r>
              <a:rPr lang="en-US" u="sng" dirty="0" err="1"/>
              <a:t>consensusKME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40155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965"/>
            <a:ext cx="6705600" cy="680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36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57"/>
            <a:ext cx="6731000" cy="683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2621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demonstrate that </a:t>
            </a:r>
            <a:r>
              <a:rPr lang="en-US" dirty="0" err="1"/>
              <a:t>intramodular</a:t>
            </a:r>
            <a:r>
              <a:rPr lang="en-US" dirty="0"/>
              <a:t> hub gene status is more useful than a meta-analysis p-value when identifying biologically meaningful gene lists (reflecting criterion 1). </a:t>
            </a:r>
          </a:p>
          <a:p>
            <a:r>
              <a:rPr lang="en-US" dirty="0"/>
              <a:t>However, meta-analysis methods perform as good as (if not better) than a co-expression network approach in terms of validation success (criterion 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3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715D6E-90B8-4CEF-9033-003E8873F4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2362200"/>
            <a:ext cx="7924800" cy="15240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altLang="en-US"/>
              <a:t>Review of weighted correlation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11752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3962400"/>
            <a:ext cx="895936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0" y="914400"/>
            <a:ext cx="91440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5862" y="2362200"/>
            <a:ext cx="91440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152401" y="914400"/>
            <a:ext cx="8818684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Comparison of co-expression measures: mutual information, correlation, and model based indices</a:t>
            </a:r>
          </a:p>
          <a:p>
            <a:pPr marL="857250" lvl="1" indent="-457200"/>
            <a:r>
              <a:rPr lang="en-US" altLang="zh-CN" sz="1800" dirty="0">
                <a:latin typeface="Arial" pitchFamily="34" charset="0"/>
                <a:cs typeface="Arial" pitchFamily="34" charset="0"/>
              </a:rPr>
              <a:t>L. Song, P. 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Langfelder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 et al 2012  BMC Bioinformatics (2012), 13:328.</a:t>
            </a: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Comparing Statistical Methods for Constructing Large Scale Gene Networks (2012)</a:t>
            </a:r>
          </a:p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Allen JD,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Xie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Y, Chen M, Girard L, Xiao G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PLoS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ONE 7(1):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e29348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doi:10.1371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Aging effects on DNA methylation modules in human brain and blood tissue. </a:t>
            </a:r>
          </a:p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Genome Biol. 2012 Oct 3;13(10):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R97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PMID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: 23034122</a:t>
            </a: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Arial" pitchFamily="34" charset="0"/>
                <a:cs typeface="Arial" pitchFamily="34" charset="0"/>
              </a:rPr>
              <a:t>When Is Hub Gene Selection Better than Standard Meta-Analysis? </a:t>
            </a:r>
          </a:p>
          <a:p>
            <a:pPr marL="400050" lvl="1" indent="0">
              <a:buNone/>
            </a:pP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Langfelder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 et al (2013) 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PLoS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 ONE 8(4): </a:t>
            </a:r>
            <a:r>
              <a:rPr lang="en-US" altLang="zh-CN" sz="1800" dirty="0" err="1">
                <a:latin typeface="Arial" pitchFamily="34" charset="0"/>
                <a:cs typeface="Arial" pitchFamily="34" charset="0"/>
              </a:rPr>
              <a:t>e61505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en-US" altLang="zh-CN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u="sng" dirty="0">
                <a:solidFill>
                  <a:srgbClr val="000000"/>
                </a:solidFill>
                <a:latin typeface="Arial" charset="0"/>
                <a:ea typeface="幼圆" pitchFamily="49" charset="-122"/>
                <a:cs typeface="Arial" charset="0"/>
              </a:rPr>
              <a:t>Content</a:t>
            </a:r>
            <a:endParaRPr lang="zh-CN" altLang="en-US" sz="2600" b="1" u="sng" dirty="0">
              <a:solidFill>
                <a:srgbClr val="000000"/>
              </a:solidFill>
              <a:latin typeface="Arial" charset="0"/>
              <a:ea typeface="幼圆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5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3844</Words>
  <Application>Microsoft Office PowerPoint</Application>
  <PresentationFormat>On-screen Show (4:3)</PresentationFormat>
  <Paragraphs>479</Paragraphs>
  <Slides>75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宋体</vt:lpstr>
      <vt:lpstr>Arial</vt:lpstr>
      <vt:lpstr>Calibri</vt:lpstr>
      <vt:lpstr>Cambria Math</vt:lpstr>
      <vt:lpstr>Comic Sans MS</vt:lpstr>
      <vt:lpstr>Courier New</vt:lpstr>
      <vt:lpstr>华文宋体</vt:lpstr>
      <vt:lpstr>Tahoma</vt:lpstr>
      <vt:lpstr>Times New Roman</vt:lpstr>
      <vt:lpstr>幼圆</vt:lpstr>
      <vt:lpstr>Office Theme</vt:lpstr>
      <vt:lpstr>Equation</vt:lpstr>
      <vt:lpstr>Weighted Correlation Network Analysis and Systems Biologic Applications</vt:lpstr>
      <vt:lpstr>Standard differential expression analyses seek to identify individual genes</vt:lpstr>
      <vt:lpstr>Philosophy of Weighted Gene Co-Expression Network Analysis </vt:lpstr>
      <vt:lpstr>PowerPoint Presentation</vt:lpstr>
      <vt:lpstr>What is weighted gene co-expression network analysis?</vt:lpstr>
      <vt:lpstr>PowerPoint Presentation</vt:lpstr>
      <vt:lpstr>Weighted correlation networks are valuable for a biologically meaningful…</vt:lpstr>
      <vt:lpstr>Review of weighted correlation network analysis</vt:lpstr>
      <vt:lpstr>Content</vt:lpstr>
      <vt:lpstr>Content</vt:lpstr>
      <vt:lpstr>Network=Adjacency Matrix</vt:lpstr>
      <vt:lpstr>Two types of weighted correlation networks</vt:lpstr>
      <vt:lpstr>Mutual information: an information theory concept</vt:lpstr>
      <vt:lpstr>Advantages of the correlation coefficient and mutual information when it comes to relating two numeric variables</vt:lpstr>
      <vt:lpstr>*Biweight midcorrelation (bicor)</vt:lpstr>
      <vt:lpstr>Here we address the following questions</vt:lpstr>
      <vt:lpstr>Define MI based adjacency</vt:lpstr>
      <vt:lpstr>PowerPoint Presentation</vt:lpstr>
      <vt:lpstr>Empirical expression data to compare cor with MI</vt:lpstr>
      <vt:lpstr>PowerPoint Presentation</vt:lpstr>
      <vt:lpstr>PowerPoint Presentation</vt:lpstr>
      <vt:lpstr>PowerPoint Presentation</vt:lpstr>
      <vt:lpstr>Recall that WGCNA typically uses the topological overlap dissimilarity as input of hierarchical clustering</vt:lpstr>
      <vt:lpstr>PowerPoint Presentation</vt:lpstr>
      <vt:lpstr>PowerPoint Presentation</vt:lpstr>
      <vt:lpstr>PowerPoint Presentation</vt:lpstr>
      <vt:lpstr>We use the same clustering procedure</vt:lpstr>
      <vt:lpstr>Defining modules based on a hierarchical cluster tree</vt:lpstr>
      <vt:lpstr>Cor and MI to define network modules: gene ontology enrichment analysis</vt:lpstr>
      <vt:lpstr>PowerPoint Presentation</vt:lpstr>
      <vt:lpstr>PowerPoint Presentation</vt:lpstr>
      <vt:lpstr>PowerPoint Presentation</vt:lpstr>
      <vt:lpstr>PowerPoint Presentation</vt:lpstr>
      <vt:lpstr>Regression models as alternative to MI to estimate non-linear relationships</vt:lpstr>
      <vt:lpstr>Compare regression models to MI</vt:lpstr>
      <vt:lpstr>WGCNA R functions for calculating an adjacency matrix</vt:lpstr>
      <vt:lpstr>WGCNA R functions for mutual information</vt:lpstr>
      <vt:lpstr>Vast literature on mutual info. Some citations for mutual information</vt:lpstr>
      <vt:lpstr>WGCNA R functions for bicor</vt:lpstr>
      <vt:lpstr>Conclusions</vt:lpstr>
      <vt:lpstr>Content</vt:lpstr>
      <vt:lpstr>Comparing Statistical Methods  for Constructing Large Scale  Gene Networks (2012).  Allen JD, Xie Y, Chen M, Girard L, Xiao G  PLoS ONE 7(1): e29348. doi:10.1371/journal.pone.0029348 </vt:lpstr>
      <vt:lpstr>Abstract</vt:lpstr>
      <vt:lpstr>Methods</vt:lpstr>
      <vt:lpstr>The AUCs for 1344-gene network in simulation 1.</vt:lpstr>
      <vt:lpstr>The AUCs for 1344-gene network in simulation 2 with non-normal distribution (Figure 4). </vt:lpstr>
      <vt:lpstr>PowerPoint Presentation</vt:lpstr>
      <vt:lpstr>Content</vt:lpstr>
      <vt:lpstr>Aging effects on DNA methylation modules in human brain and blood tissue. </vt:lpstr>
      <vt:lpstr>Weighted correlation network analysis (WGCNA) applied to multiple methylation data  Goal: find age related consensus methylation modules in whole blood and brain tissue</vt:lpstr>
      <vt:lpstr>Analysis steps of WGCNA</vt:lpstr>
      <vt:lpstr>Additional public methylation data used for consensus module analysis</vt:lpstr>
      <vt:lpstr>R code</vt:lpstr>
      <vt:lpstr>PowerPoint Presentation</vt:lpstr>
      <vt:lpstr>Consensus module analysis (Figure)</vt:lpstr>
      <vt:lpstr>PowerPoint Presentation</vt:lpstr>
      <vt:lpstr>Age relations in brain regions</vt:lpstr>
      <vt:lpstr>R code for finding hub genes  consensusKME function</vt:lpstr>
      <vt:lpstr>Output consensusKME</vt:lpstr>
      <vt:lpstr>Gene ontology enrichment analysis of the green module</vt:lpstr>
      <vt:lpstr>Green module is enriched with neuronal cell type markers</vt:lpstr>
      <vt:lpstr>Polycomb-group proteins</vt:lpstr>
      <vt:lpstr>Comparison of standard screening vs. consensusKME screening with respect to  enrichment for PCG target gene</vt:lpstr>
      <vt:lpstr>Relating kME.green and cor.Age  and sequence properties</vt:lpstr>
      <vt:lpstr>Discussion</vt:lpstr>
      <vt:lpstr>Content</vt:lpstr>
      <vt:lpstr>When does hub gene selection lead to more meaningful gene lists than a standard statistical analysis based on significance testing?</vt:lpstr>
      <vt:lpstr>Intramodular hub genes  versus whole network hubs</vt:lpstr>
      <vt:lpstr>Q &amp; A</vt:lpstr>
      <vt:lpstr>Criteria for judging gene selection methods</vt:lpstr>
      <vt:lpstr>Data sets used in the empirical evaluation</vt:lpstr>
      <vt:lpstr>R code in the WGCNA package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Puppy</dc:creator>
  <cp:lastModifiedBy>Leerkes, Maarten (NIH/NHLBI) [E]</cp:lastModifiedBy>
  <cp:revision>150</cp:revision>
  <dcterms:created xsi:type="dcterms:W3CDTF">2013-05-09T02:11:47Z</dcterms:created>
  <dcterms:modified xsi:type="dcterms:W3CDTF">2017-07-28T18:46:11Z</dcterms:modified>
</cp:coreProperties>
</file>