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4608513" cy="3455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2"/>
  </p:normalViewPr>
  <p:slideViewPr>
    <p:cSldViewPr snapToGrid="0" snapToObjects="1">
      <p:cViewPr varScale="1">
        <p:scale>
          <a:sx n="228" d="100"/>
          <a:sy n="228" d="100"/>
        </p:scale>
        <p:origin x="90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eg"/><Relationship Id="rId3" Type="http://schemas.openxmlformats.org/officeDocument/2006/relationships/image" Target="../media/image2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48050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359994" y="35547"/>
            <a:ext cx="676500" cy="1386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2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frame[plain]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37"/>
          <p:cNvSpPr txBox="1"/>
          <p:nvPr/>
        </p:nvSpPr>
        <p:spPr>
          <a:xfrm>
            <a:off x="71920" y="94438"/>
            <a:ext cx="3242942" cy="33683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37524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FlowRepository – What is it?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74775">
              <a:lnSpc>
                <a:spcPts val="161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 public online resource of</a:t>
            </a:r>
          </a:p>
          <a:p>
            <a:pPr indent="574775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annotated flow cytometry</a:t>
            </a:r>
          </a:p>
          <a:p>
            <a:pPr indent="574775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datasets</a:t>
            </a:r>
          </a:p>
          <a:p>
            <a:pPr indent="851864">
              <a:lnSpc>
                <a:spcPts val="139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Primarily those associated</a:t>
            </a:r>
          </a:p>
          <a:p>
            <a:pPr indent="851864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with peer-reviewed</a:t>
            </a:r>
          </a:p>
          <a:p>
            <a:pPr indent="851864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publications</a:t>
            </a:r>
          </a:p>
          <a:p>
            <a:pPr indent="574775">
              <a:lnSpc>
                <a:spcPts val="149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Created by extending and</a:t>
            </a:r>
          </a:p>
          <a:p>
            <a:pPr indent="574775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adapting Cytobank</a:t>
            </a:r>
          </a:p>
          <a:p>
            <a:pPr indent="851864">
              <a:lnSpc>
                <a:spcPts val="139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Mainly to incorporate</a:t>
            </a:r>
          </a:p>
          <a:p>
            <a:pPr indent="851864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MIFlowCyt</a:t>
            </a:r>
          </a:p>
          <a:p>
            <a:pPr indent="574775">
              <a:lnSpc>
                <a:spcPts val="149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Its free, as in</a:t>
            </a:r>
          </a:p>
          <a:p>
            <a:pPr indent="704099">
              <a:lnSpc>
                <a:spcPts val="1394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            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Beer</a:t>
            </a:r>
          </a:p>
          <a:p>
            <a:pPr indent="704099">
              <a:lnSpc>
                <a:spcPts val="1195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            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“FREEEEEDOOOM!!!”</a:t>
            </a:r>
          </a:p>
          <a:p>
            <a:pPr indent="574775">
              <a:lnSpc>
                <a:spcPts val="149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Supported by ISAC and hosted</a:t>
            </a:r>
          </a:p>
          <a:p>
            <a:pPr indent="574775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by Carnegie Mellon University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19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3388518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40"/>
          <p:cNvSpPr txBox="1"/>
          <p:nvPr/>
        </p:nvSpPr>
        <p:spPr>
          <a:xfrm>
            <a:off x="139153" y="94438"/>
            <a:ext cx="4315297" cy="28958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60436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FlowRepository – How to use it?</a:t>
            </a:r>
          </a:p>
          <a:p>
            <a:pPr indent="1185189">
              <a:lnSpc>
                <a:spcPts val="999"/>
              </a:lnSpc>
            </a:pP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Login for advanced options &amp; uploading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48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Online help &amp; 3 publications including free Current Protocols in Cytometry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71920" y="3272110"/>
            <a:ext cx="1936598" cy="1906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1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388517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45"/>
          <p:cNvSpPr txBox="1"/>
          <p:nvPr/>
        </p:nvSpPr>
        <p:spPr>
          <a:xfrm>
            <a:off x="359994" y="94438"/>
            <a:ext cx="3887913" cy="29278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02970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Upload and annotation of your own dataset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83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Typical steps</a:t>
            </a:r>
          </a:p>
          <a:p>
            <a:pPr indent="123964">
              <a:lnSpc>
                <a:spcPts val="1659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             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Create a new experiment</a:t>
            </a:r>
          </a:p>
          <a:p>
            <a:pPr indent="123964">
              <a:lnSpc>
                <a:spcPts val="1653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             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Upload data (FCS files)</a:t>
            </a:r>
          </a:p>
          <a:p>
            <a:pPr indent="123964">
              <a:lnSpc>
                <a:spcPts val="1494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3             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Prepare annotation templates</a:t>
            </a:r>
          </a:p>
          <a:p>
            <a:pPr indent="554189">
              <a:lnSpc>
                <a:spcPts val="136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Or prepare spreadsheets with annotations</a:t>
            </a:r>
          </a:p>
          <a:p>
            <a:pPr indent="123964">
              <a:lnSpc>
                <a:spcPts val="1524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4             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Annotate the experiment</a:t>
            </a:r>
          </a:p>
          <a:p>
            <a:pPr indent="554189">
              <a:lnSpc>
                <a:spcPts val="136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Describe samples and sample sources</a:t>
            </a:r>
          </a:p>
          <a:p>
            <a:pPr indent="554189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Provide experimental variables</a:t>
            </a:r>
          </a:p>
          <a:p>
            <a:pPr indent="554189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Describe instrumentation settings</a:t>
            </a:r>
          </a:p>
          <a:p>
            <a:pPr indent="123964">
              <a:lnSpc>
                <a:spcPts val="1524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5             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Provide analysis details</a:t>
            </a:r>
          </a:p>
          <a:p>
            <a:pPr indent="554189">
              <a:lnSpc>
                <a:spcPts val="136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Either analyze data online and create illustrations</a:t>
            </a:r>
          </a:p>
          <a:p>
            <a:pPr indent="554189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Or upload third party analysis files (e.g., FlowJo</a:t>
            </a:r>
            <a:r>
              <a:rPr lang="en-US" altLang="zh-CN" sz="6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TM   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workspaces,</a:t>
            </a:r>
          </a:p>
          <a:p>
            <a:pPr indent="554189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FCS Express</a:t>
            </a:r>
            <a:r>
              <a:rPr lang="en-US" altLang="zh-CN" sz="6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TM    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project files, FACS Diva</a:t>
            </a:r>
            <a:r>
              <a:rPr lang="en-US" altLang="zh-CN" sz="6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TM    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files, etc.)</a:t>
            </a:r>
          </a:p>
          <a:p>
            <a:pPr indent="123964">
              <a:lnSpc>
                <a:spcPts val="1684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6             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Review (and improve) your MIFlowCyt compliance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71920" y="3272110"/>
            <a:ext cx="1936598" cy="1906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1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3388517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49"/>
          <p:cNvSpPr txBox="1"/>
          <p:nvPr/>
        </p:nvSpPr>
        <p:spPr>
          <a:xfrm>
            <a:off x="2294394" y="1011664"/>
            <a:ext cx="1832674" cy="9269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29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Information extracted from FCS</a:t>
            </a:r>
          </a:p>
          <a:p>
            <a:pPr indent="277088">
              <a:lnSpc>
                <a:spcPts val="148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Keyword-value pairs</a:t>
            </a:r>
          </a:p>
          <a:p>
            <a:pPr indent="277088">
              <a:lnSpc>
                <a:spcPts val="149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Channel details</a:t>
            </a:r>
          </a:p>
          <a:p>
            <a:pPr indent="277088">
              <a:lnSpc>
                <a:spcPts val="149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Laser details</a:t>
            </a:r>
          </a:p>
          <a:p>
            <a:pPr indent="277088">
              <a:lnSpc>
                <a:spcPts val="149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Compensation details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51"/>
          <p:cNvSpPr txBox="1"/>
          <p:nvPr/>
        </p:nvSpPr>
        <p:spPr>
          <a:xfrm>
            <a:off x="737362" y="1540373"/>
            <a:ext cx="974231" cy="1890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88"/>
              </a:lnSpc>
            </a:pPr>
            <a:r>
              <a:rPr lang="en-US" altLang="zh-CN" sz="7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→      Allows   for   sharing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461973" y="94438"/>
            <a:ext cx="1900161" cy="184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Data upload - de-identification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359994" y="999827"/>
            <a:ext cx="3869655" cy="207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29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De-identification</a:t>
            </a:r>
          </a:p>
          <a:p>
            <a:pPr indent="277101">
              <a:lnSpc>
                <a:spcPts val="1269"/>
              </a:lnSpc>
            </a:pPr>
            <a:r>
              <a:rPr lang="en-US" altLang="zh-CN" sz="7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Remove identifiers that could be used to identify an individual</a:t>
            </a:r>
          </a:p>
          <a:p>
            <a:pPr indent="277101">
              <a:lnSpc>
                <a:spcPts val="1494"/>
              </a:lnSpc>
            </a:pPr>
            <a:r>
              <a:rPr lang="en-US" altLang="zh-CN" sz="7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Generally, privacy rules do not apply on de-identified data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54189">
              <a:lnSpc>
                <a:spcPts val="1092"/>
              </a:lnSpc>
            </a:pPr>
            <a:r>
              <a:rPr lang="en-US" altLang="zh-CN" sz="7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Check with your regulatory authority as applicable, e.g., Health Insurance</a:t>
            </a:r>
          </a:p>
          <a:p>
            <a:pPr indent="554189">
              <a:lnSpc>
                <a:spcPts val="946"/>
              </a:lnSpc>
            </a:pPr>
            <a:r>
              <a:rPr lang="en-US" altLang="zh-CN" sz="7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Portability and Accountability Act (HIPAA)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37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Implementation in FlowRepository</a:t>
            </a:r>
          </a:p>
          <a:p>
            <a:pPr indent="277101">
              <a:lnSpc>
                <a:spcPts val="1331"/>
              </a:lnSpc>
            </a:pPr>
            <a:r>
              <a:rPr lang="en-US" altLang="zh-CN" sz="7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Automated removal of all keyword values unless in our safe    list</a:t>
            </a:r>
          </a:p>
          <a:p>
            <a:pPr indent="554189">
              <a:lnSpc>
                <a:spcPts val="1145"/>
              </a:lnSpc>
            </a:pPr>
            <a:r>
              <a:rPr lang="en-US" altLang="zh-CN" sz="7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Safe list:    Over 220 keywords identified from a few hundred FCS data files</a:t>
            </a:r>
          </a:p>
          <a:p>
            <a:pPr indent="554189">
              <a:lnSpc>
                <a:spcPts val="946"/>
              </a:lnSpc>
            </a:pPr>
            <a:r>
              <a:rPr lang="en-US" altLang="zh-CN" sz="7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produced by dozens of instruments from several vendors</a:t>
            </a:r>
          </a:p>
          <a:p>
            <a:pPr indent="277101">
              <a:lnSpc>
                <a:spcPts val="1494"/>
              </a:lnSpc>
            </a:pPr>
            <a:r>
              <a:rPr lang="en-US" altLang="zh-CN" sz="7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Integrated in the upload process</a:t>
            </a:r>
          </a:p>
          <a:p>
            <a:pPr indent="554189">
              <a:lnSpc>
                <a:spcPts val="1651"/>
              </a:lnSpc>
            </a:pPr>
            <a:r>
              <a:rPr lang="en-US" altLang="zh-CN" sz="7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Performed locally → no sensitive information leaves your computer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1920" y="3272110"/>
            <a:ext cx="1936598" cy="1906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1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3388517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57"/>
          <p:cNvSpPr txBox="1"/>
          <p:nvPr/>
        </p:nvSpPr>
        <p:spPr>
          <a:xfrm>
            <a:off x="3387966" y="1355162"/>
            <a:ext cx="877573" cy="10655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1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The “Improve”</a:t>
            </a:r>
          </a:p>
          <a:p>
            <a:pPr indent="0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column will</a:t>
            </a:r>
          </a:p>
          <a:p>
            <a:pPr indent="0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show direct links</a:t>
            </a:r>
          </a:p>
          <a:p>
            <a:pPr indent="0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to pages/forms</a:t>
            </a:r>
          </a:p>
          <a:p>
            <a:pPr indent="0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in case some</a:t>
            </a:r>
          </a:p>
          <a:p>
            <a:pPr indent="0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information is</a:t>
            </a:r>
          </a:p>
          <a:p>
            <a:pPr indent="0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still missing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59"/>
          <p:cNvSpPr txBox="1"/>
          <p:nvPr/>
        </p:nvSpPr>
        <p:spPr>
          <a:xfrm>
            <a:off x="1805393" y="94438"/>
            <a:ext cx="1213429" cy="184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Analyze data online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71920" y="442756"/>
            <a:ext cx="1936598" cy="30200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65175">
              <a:lnSpc>
                <a:spcPts val="121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Draw your gates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62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3388517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63"/>
          <p:cNvSpPr txBox="1"/>
          <p:nvPr/>
        </p:nvSpPr>
        <p:spPr>
          <a:xfrm>
            <a:off x="71920" y="94438"/>
            <a:ext cx="2734485" cy="33683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45728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Data sharing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74775">
              <a:lnSpc>
                <a:spcPts val="1801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You can share with other</a:t>
            </a:r>
          </a:p>
          <a:p>
            <a:pPr indent="574775">
              <a:lnSpc>
                <a:spcPts val="1195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FlowRepository users</a:t>
            </a:r>
          </a:p>
          <a:p>
            <a:pPr indent="851864">
              <a:lnSpc>
                <a:spcPts val="136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This will grant full access</a:t>
            </a:r>
          </a:p>
          <a:p>
            <a:pPr indent="574775">
              <a:lnSpc>
                <a:spcPts val="1524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You can make your</a:t>
            </a:r>
          </a:p>
          <a:p>
            <a:pPr indent="574775">
              <a:lnSpc>
                <a:spcPts val="1195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experiment public</a:t>
            </a:r>
          </a:p>
          <a:p>
            <a:pPr indent="851864">
              <a:lnSpc>
                <a:spcPts val="136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This will grant read access</a:t>
            </a:r>
          </a:p>
          <a:p>
            <a:pPr indent="851864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to everyone, including</a:t>
            </a:r>
          </a:p>
          <a:p>
            <a:pPr indent="851864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anonymous visitors</a:t>
            </a:r>
          </a:p>
          <a:p>
            <a:pPr indent="574775">
              <a:lnSpc>
                <a:spcPts val="1524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You can share with reviewers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51864">
              <a:lnSpc>
                <a:spcPts val="155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This will lock your</a:t>
            </a:r>
          </a:p>
          <a:p>
            <a:pPr indent="851864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experiment and create a</a:t>
            </a:r>
          </a:p>
          <a:p>
            <a:pPr indent="851864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secret access code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56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3388518" y="3271505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66"/>
          <p:cNvSpPr txBox="1"/>
          <p:nvPr/>
        </p:nvSpPr>
        <p:spPr>
          <a:xfrm>
            <a:off x="71920" y="94438"/>
            <a:ext cx="2922927" cy="33683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57476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FlowRepository.org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68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3388517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3"/>
          <p:cNvSpPr txBox="1"/>
          <p:nvPr/>
        </p:nvSpPr>
        <p:spPr>
          <a:xfrm>
            <a:off x="71920" y="3240221"/>
            <a:ext cx="1793726" cy="1906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1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5: 1D Autogating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388449" y="3271503"/>
            <a:ext cx="1112834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69"/>
          <p:cNvSpPr txBox="1"/>
          <p:nvPr/>
        </p:nvSpPr>
        <p:spPr>
          <a:xfrm>
            <a:off x="1348079" y="94438"/>
            <a:ext cx="2900004" cy="3197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Future of Computational Analysis</a:t>
            </a:r>
          </a:p>
          <a:p>
            <a:pPr indent="646074">
              <a:lnSpc>
                <a:spcPts val="999"/>
              </a:lnSpc>
            </a:pP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Visualization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62633">
              <a:lnSpc>
                <a:spcPts val="1724"/>
              </a:lnSpc>
            </a:pP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Bendall et al.    Science    (2011)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1920" y="3272110"/>
            <a:ext cx="1936598" cy="1906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1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3388517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73"/>
          <p:cNvSpPr txBox="1"/>
          <p:nvPr/>
        </p:nvSpPr>
        <p:spPr>
          <a:xfrm>
            <a:off x="1348079" y="94438"/>
            <a:ext cx="2078563" cy="3116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Future of Computational Analysis</a:t>
            </a:r>
          </a:p>
          <a:p>
            <a:pPr indent="646074">
              <a:lnSpc>
                <a:spcPts val="999"/>
              </a:lnSpc>
            </a:pP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Visualization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71920" y="3086131"/>
            <a:ext cx="1936598" cy="3766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28019">
              <a:lnSpc>
                <a:spcPts val="871"/>
              </a:lnSpc>
            </a:pPr>
            <a:r>
              <a:rPr lang="en-US" altLang="zh-CN" sz="78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SPADE</a:t>
            </a:r>
          </a:p>
          <a:p>
            <a:pPr indent="0">
              <a:lnSpc>
                <a:spcPts val="2094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3102382" y="3086131"/>
            <a:ext cx="1398900" cy="3766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71"/>
              </a:lnSpc>
            </a:pPr>
            <a:r>
              <a:rPr lang="en-US" altLang="zh-CN" sz="78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RchyOptimyx</a:t>
            </a:r>
          </a:p>
          <a:p>
            <a:pPr indent="286134">
              <a:lnSpc>
                <a:spcPts val="2094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77"/>
          <p:cNvSpPr txBox="1"/>
          <p:nvPr/>
        </p:nvSpPr>
        <p:spPr>
          <a:xfrm>
            <a:off x="483958" y="94438"/>
            <a:ext cx="3746312" cy="28082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89850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Visualization - Seeing is Believing</a:t>
            </a:r>
          </a:p>
          <a:p>
            <a:pPr indent="957897">
              <a:lnSpc>
                <a:spcPts val="999"/>
              </a:lnSpc>
            </a:pP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Analysis Example:    MRD in T-ALL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11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             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Transform using Logicle (bi-exponential)</a:t>
            </a:r>
          </a:p>
          <a:p>
            <a:pPr indent="0">
              <a:lnSpc>
                <a:spcPts val="1494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             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Find a threshold for each marker using consistent static gating</a:t>
            </a:r>
          </a:p>
          <a:p>
            <a:pPr indent="153136">
              <a:lnSpc>
                <a:spcPts val="1195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after normalization of data</a:t>
            </a:r>
          </a:p>
          <a:p>
            <a:pPr indent="430225">
              <a:lnSpc>
                <a:spcPts val="136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Combine each MRD+ sample type (pre &amp; post therapy) &amp;</a:t>
            </a:r>
          </a:p>
          <a:p>
            <a:pPr indent="430225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partition each channel to a positive/negative cell population</a:t>
            </a:r>
          </a:p>
          <a:p>
            <a:pPr indent="430225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using 2D</a:t>
            </a:r>
          </a:p>
          <a:p>
            <a:pPr indent="0">
              <a:lnSpc>
                <a:spcPts val="1684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3             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Use the threshold to generate a set of multi-dimensional</a:t>
            </a:r>
          </a:p>
          <a:p>
            <a:pPr indent="153136">
              <a:lnSpc>
                <a:spcPts val="1354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phenotypes using flowType</a:t>
            </a:r>
          </a:p>
          <a:p>
            <a:pPr indent="0">
              <a:lnSpc>
                <a:spcPts val="1653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4             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Find the cell proportions and for RchyOptimyx</a:t>
            </a:r>
          </a:p>
          <a:p>
            <a:pPr indent="0">
              <a:lnSpc>
                <a:spcPts val="1653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5             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Use AUC to select phenotypes that are statistically significant</a:t>
            </a:r>
          </a:p>
          <a:p>
            <a:pPr indent="153136">
              <a:lnSpc>
                <a:spcPts val="1354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between MRD-, MRD+ patients.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71920" y="3272110"/>
            <a:ext cx="1936598" cy="1906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1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3388517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81"/>
          <p:cNvSpPr txBox="1"/>
          <p:nvPr/>
        </p:nvSpPr>
        <p:spPr>
          <a:xfrm rot="5400000">
            <a:off x="3447848" y="2011804"/>
            <a:ext cx="172685" cy="603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75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AUROC</a:t>
            </a:r>
          </a:p>
        </p:txBody>
      </p:sp>
      <p:sp>
        <p:nvSpPr>
          <p:cNvPr id="82" name="TextBox 82"/>
          <p:cNvSpPr txBox="1"/>
          <p:nvPr/>
        </p:nvSpPr>
        <p:spPr>
          <a:xfrm rot="5400000">
            <a:off x="3608418" y="3099762"/>
            <a:ext cx="27112" cy="603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75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0</a:t>
            </a:r>
          </a:p>
        </p:txBody>
      </p:sp>
      <p:sp>
        <p:nvSpPr>
          <p:cNvPr id="83" name="TextBox 83"/>
          <p:cNvSpPr txBox="1"/>
          <p:nvPr/>
        </p:nvSpPr>
        <p:spPr>
          <a:xfrm rot="5400000">
            <a:off x="3608418" y="2736538"/>
            <a:ext cx="27112" cy="603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75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84" name="TextBox 84"/>
          <p:cNvSpPr txBox="1"/>
          <p:nvPr/>
        </p:nvSpPr>
        <p:spPr>
          <a:xfrm rot="5400000">
            <a:off x="3608418" y="2373322"/>
            <a:ext cx="27112" cy="603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75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</a:t>
            </a:r>
          </a:p>
        </p:txBody>
      </p:sp>
      <p:sp>
        <p:nvSpPr>
          <p:cNvPr id="85" name="TextBox 85"/>
          <p:cNvSpPr txBox="1"/>
          <p:nvPr/>
        </p:nvSpPr>
        <p:spPr>
          <a:xfrm rot="5400000">
            <a:off x="3608418" y="2010098"/>
            <a:ext cx="27112" cy="603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75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3</a:t>
            </a:r>
          </a:p>
        </p:txBody>
      </p:sp>
      <p:sp>
        <p:nvSpPr>
          <p:cNvPr id="86" name="TextBox 86"/>
          <p:cNvSpPr txBox="1"/>
          <p:nvPr/>
        </p:nvSpPr>
        <p:spPr>
          <a:xfrm rot="5400000">
            <a:off x="3608418" y="1646840"/>
            <a:ext cx="27112" cy="603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75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4</a:t>
            </a:r>
          </a:p>
        </p:txBody>
      </p:sp>
      <p:sp>
        <p:nvSpPr>
          <p:cNvPr id="87" name="TextBox 87"/>
          <p:cNvSpPr txBox="1"/>
          <p:nvPr/>
        </p:nvSpPr>
        <p:spPr>
          <a:xfrm rot="5400000">
            <a:off x="3608418" y="1283616"/>
            <a:ext cx="27112" cy="603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75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5</a:t>
            </a:r>
          </a:p>
        </p:txBody>
      </p:sp>
      <p:sp>
        <p:nvSpPr>
          <p:cNvPr id="88" name="TextBox 88"/>
          <p:cNvSpPr txBox="1"/>
          <p:nvPr/>
        </p:nvSpPr>
        <p:spPr>
          <a:xfrm rot="5400000">
            <a:off x="3608418" y="920401"/>
            <a:ext cx="27112" cy="603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75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6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1027087" y="94438"/>
            <a:ext cx="2554630" cy="931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20992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Future of Computational Analysis</a:t>
            </a:r>
          </a:p>
          <a:p>
            <a:pPr indent="0">
              <a:lnSpc>
                <a:spcPts val="999"/>
              </a:lnSpc>
            </a:pP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FSC-SSC+CD44-CD3-CD8+ significantly correlated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86466">
              <a:lnSpc>
                <a:spcPts val="884"/>
              </a:lnSpc>
            </a:pPr>
            <a:r>
              <a:rPr lang="en-US" altLang="zh-CN" sz="500" dirty="0" smtClean="0">
                <a:solidFill>
                  <a:srgbClr val="EAFEFE"/>
                </a:solidFill>
                <a:latin typeface="Times New Roman" charset="0"/>
                <a:cs typeface="Times New Roman" charset="0"/>
              </a:rPr>
              <a:t>All Cells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2089066" y="1382314"/>
            <a:ext cx="76564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CD44−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2185817" y="1124940"/>
            <a:ext cx="210379" cy="2875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7542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CD8+CD3− CD45−</a:t>
            </a:r>
          </a:p>
          <a:p>
            <a:pPr indent="0">
              <a:lnSpc>
                <a:spcPts val="1013"/>
              </a:lnSpc>
            </a:pPr>
            <a:r>
              <a:rPr lang="en-US" altLang="zh-CN" sz="500" dirty="0" smtClean="0">
                <a:solidFill>
                  <a:srgbClr val="EAFEFE"/>
                </a:solidFill>
                <a:latin typeface="Times New Roman" charset="0"/>
                <a:cs typeface="Times New Roman" charset="0"/>
              </a:rPr>
              <a:t>CD8+&gt;        </a:t>
            </a: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CD3−&lt;         </a:t>
            </a:r>
            <a:r>
              <a:rPr lang="en-US" altLang="zh-CN" sz="500" dirty="0" smtClean="0">
                <a:solidFill>
                  <a:srgbClr val="EAFEFE"/>
                </a:solidFill>
                <a:latin typeface="Times New Roman" charset="0"/>
                <a:cs typeface="Times New Roman" charset="0"/>
              </a:rPr>
              <a:t>CD45−&gt;</a:t>
            </a:r>
          </a:p>
          <a:p>
            <a:pPr indent="21669">
              <a:lnSpc>
                <a:spcPts val="1013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CD3− CD8+               CD16+56+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2611769" y="1382314"/>
            <a:ext cx="63007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CD8+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1908937" y="1511021"/>
            <a:ext cx="153813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EAFEFE"/>
                </a:solidFill>
                <a:latin typeface="Times New Roman" charset="0"/>
                <a:cs typeface="Times New Roman" charset="0"/>
              </a:rPr>
              <a:t>CD44−CD8+&lt;</a:t>
            </a:r>
          </a:p>
        </p:txBody>
      </p:sp>
      <p:sp>
        <p:nvSpPr>
          <p:cNvPr id="94" name="TextBox 94"/>
          <p:cNvSpPr txBox="1"/>
          <p:nvPr/>
        </p:nvSpPr>
        <p:spPr>
          <a:xfrm>
            <a:off x="2179266" y="1511021"/>
            <a:ext cx="140255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EAFEFE"/>
                </a:solidFill>
                <a:latin typeface="Times New Roman" charset="0"/>
                <a:cs typeface="Times New Roman" charset="0"/>
              </a:rPr>
              <a:t>CD3−CD8+&lt;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2398828" y="1511021"/>
            <a:ext cx="208725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EAFEFE"/>
                </a:solidFill>
                <a:latin typeface="Times New Roman" charset="0"/>
                <a:cs typeface="Times New Roman" charset="0"/>
              </a:rPr>
              <a:t>CD16+56+CD45−&lt;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2663459" y="1511021"/>
            <a:ext cx="153813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EAFEFE"/>
                </a:solidFill>
                <a:latin typeface="Times New Roman" charset="0"/>
                <a:cs typeface="Times New Roman" charset="0"/>
              </a:rPr>
              <a:t>CD8+CD45−&gt;</a:t>
            </a:r>
          </a:p>
        </p:txBody>
      </p:sp>
      <p:sp>
        <p:nvSpPr>
          <p:cNvPr id="97" name="TextBox 97"/>
          <p:cNvSpPr txBox="1"/>
          <p:nvPr/>
        </p:nvSpPr>
        <p:spPr>
          <a:xfrm>
            <a:off x="1842706" y="1639687"/>
            <a:ext cx="64372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SSC+</a:t>
            </a:r>
          </a:p>
        </p:txBody>
      </p:sp>
      <p:sp>
        <p:nvSpPr>
          <p:cNvPr id="98" name="TextBox 98"/>
          <p:cNvSpPr txBox="1"/>
          <p:nvPr/>
        </p:nvSpPr>
        <p:spPr>
          <a:xfrm>
            <a:off x="1953645" y="1639687"/>
            <a:ext cx="63007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CD3−</a:t>
            </a:r>
          </a:p>
        </p:txBody>
      </p:sp>
      <p:sp>
        <p:nvSpPr>
          <p:cNvPr id="99" name="TextBox 99"/>
          <p:cNvSpPr txBox="1"/>
          <p:nvPr/>
        </p:nvSpPr>
        <p:spPr>
          <a:xfrm>
            <a:off x="2217204" y="1639687"/>
            <a:ext cx="64372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SSC+</a:t>
            </a:r>
          </a:p>
        </p:txBody>
      </p:sp>
      <p:sp>
        <p:nvSpPr>
          <p:cNvPr id="100" name="TextBox 100"/>
          <p:cNvSpPr txBox="1"/>
          <p:nvPr/>
        </p:nvSpPr>
        <p:spPr>
          <a:xfrm>
            <a:off x="2496677" y="1639687"/>
            <a:ext cx="63007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CD8+</a:t>
            </a:r>
          </a:p>
        </p:txBody>
      </p:sp>
      <p:sp>
        <p:nvSpPr>
          <p:cNvPr id="101" name="TextBox 101"/>
          <p:cNvSpPr txBox="1"/>
          <p:nvPr/>
        </p:nvSpPr>
        <p:spPr>
          <a:xfrm>
            <a:off x="2600289" y="1639687"/>
            <a:ext cx="117919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CD16+56+</a:t>
            </a:r>
          </a:p>
        </p:txBody>
      </p:sp>
      <p:sp>
        <p:nvSpPr>
          <p:cNvPr id="102" name="TextBox 102"/>
          <p:cNvSpPr txBox="1"/>
          <p:nvPr/>
        </p:nvSpPr>
        <p:spPr>
          <a:xfrm>
            <a:off x="2765888" y="1639687"/>
            <a:ext cx="76564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CD34−</a:t>
            </a:r>
          </a:p>
        </p:txBody>
      </p:sp>
      <p:sp>
        <p:nvSpPr>
          <p:cNvPr id="103" name="TextBox 103"/>
          <p:cNvSpPr txBox="1"/>
          <p:nvPr/>
        </p:nvSpPr>
        <p:spPr>
          <a:xfrm>
            <a:off x="1606291" y="1768394"/>
            <a:ext cx="218186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SSC+CD44−CD8+&lt;</a:t>
            </a:r>
          </a:p>
        </p:txBody>
      </p:sp>
      <p:sp>
        <p:nvSpPr>
          <p:cNvPr id="104" name="TextBox 104"/>
          <p:cNvSpPr txBox="1"/>
          <p:nvPr/>
        </p:nvSpPr>
        <p:spPr>
          <a:xfrm>
            <a:off x="1877433" y="1768394"/>
            <a:ext cx="216821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EAFEFE"/>
                </a:solidFill>
                <a:latin typeface="Times New Roman" charset="0"/>
                <a:cs typeface="Times New Roman" charset="0"/>
              </a:rPr>
              <a:t>CD44−CD3−CD8+&lt;</a:t>
            </a:r>
          </a:p>
        </p:txBody>
      </p:sp>
      <p:sp>
        <p:nvSpPr>
          <p:cNvPr id="105" name="TextBox 105"/>
          <p:cNvSpPr txBox="1"/>
          <p:nvPr/>
        </p:nvSpPr>
        <p:spPr>
          <a:xfrm>
            <a:off x="2147079" y="1768394"/>
            <a:ext cx="204629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EAFEFE"/>
                </a:solidFill>
                <a:latin typeface="Times New Roman" charset="0"/>
                <a:cs typeface="Times New Roman" charset="0"/>
              </a:rPr>
              <a:t>SSC+CD3−CD8+&lt;</a:t>
            </a:r>
          </a:p>
        </p:txBody>
      </p:sp>
      <p:sp>
        <p:nvSpPr>
          <p:cNvPr id="106" name="TextBox 106"/>
          <p:cNvSpPr txBox="1"/>
          <p:nvPr/>
        </p:nvSpPr>
        <p:spPr>
          <a:xfrm>
            <a:off x="2407558" y="1768394"/>
            <a:ext cx="271734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EAFEFE"/>
                </a:solidFill>
                <a:latin typeface="Times New Roman" charset="0"/>
                <a:cs typeface="Times New Roman" charset="0"/>
              </a:rPr>
              <a:t>CD16+56+CD8+CD45−&lt;</a:t>
            </a:r>
          </a:p>
        </p:txBody>
      </p:sp>
      <p:sp>
        <p:nvSpPr>
          <p:cNvPr id="107" name="TextBox 107"/>
          <p:cNvSpPr txBox="1"/>
          <p:nvPr/>
        </p:nvSpPr>
        <p:spPr>
          <a:xfrm>
            <a:off x="2734742" y="1768394"/>
            <a:ext cx="230378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EAFEFE"/>
                </a:solidFill>
                <a:latin typeface="Times New Roman" charset="0"/>
                <a:cs typeface="Times New Roman" charset="0"/>
              </a:rPr>
              <a:t>CD34−CD8+CD45−&lt;</a:t>
            </a:r>
          </a:p>
        </p:txBody>
      </p:sp>
      <p:sp>
        <p:nvSpPr>
          <p:cNvPr id="108" name="TextBox 108"/>
          <p:cNvSpPr txBox="1"/>
          <p:nvPr/>
        </p:nvSpPr>
        <p:spPr>
          <a:xfrm>
            <a:off x="1633280" y="1897101"/>
            <a:ext cx="63007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FSC−</a:t>
            </a:r>
          </a:p>
        </p:txBody>
      </p:sp>
      <p:sp>
        <p:nvSpPr>
          <p:cNvPr id="109" name="TextBox 109"/>
          <p:cNvSpPr txBox="1"/>
          <p:nvPr/>
        </p:nvSpPr>
        <p:spPr>
          <a:xfrm>
            <a:off x="1867651" y="1897101"/>
            <a:ext cx="122666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CD3−FSC−</a:t>
            </a:r>
          </a:p>
        </p:txBody>
      </p:sp>
      <p:sp>
        <p:nvSpPr>
          <p:cNvPr id="110" name="TextBox 110"/>
          <p:cNvSpPr txBox="1"/>
          <p:nvPr/>
        </p:nvSpPr>
        <p:spPr>
          <a:xfrm>
            <a:off x="2110402" y="1897101"/>
            <a:ext cx="64372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SSC+</a:t>
            </a:r>
          </a:p>
        </p:txBody>
      </p:sp>
      <p:sp>
        <p:nvSpPr>
          <p:cNvPr id="111" name="TextBox 111"/>
          <p:cNvSpPr txBox="1"/>
          <p:nvPr/>
        </p:nvSpPr>
        <p:spPr>
          <a:xfrm>
            <a:off x="2211108" y="1897101"/>
            <a:ext cx="76564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CD44−</a:t>
            </a:r>
          </a:p>
        </p:txBody>
      </p:sp>
      <p:sp>
        <p:nvSpPr>
          <p:cNvPr id="112" name="TextBox 112"/>
          <p:cNvSpPr txBox="1"/>
          <p:nvPr/>
        </p:nvSpPr>
        <p:spPr>
          <a:xfrm>
            <a:off x="2617471" y="1897101"/>
            <a:ext cx="76564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CD34−</a:t>
            </a:r>
          </a:p>
        </p:txBody>
      </p:sp>
      <p:sp>
        <p:nvSpPr>
          <p:cNvPr id="113" name="TextBox 113"/>
          <p:cNvSpPr txBox="1"/>
          <p:nvPr/>
        </p:nvSpPr>
        <p:spPr>
          <a:xfrm>
            <a:off x="2741756" y="1897101"/>
            <a:ext cx="117919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CD16+56+</a:t>
            </a:r>
          </a:p>
        </p:txBody>
      </p:sp>
      <p:sp>
        <p:nvSpPr>
          <p:cNvPr id="114" name="TextBox 114"/>
          <p:cNvSpPr txBox="1"/>
          <p:nvPr/>
        </p:nvSpPr>
        <p:spPr>
          <a:xfrm>
            <a:off x="1452749" y="2025767"/>
            <a:ext cx="281195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FSC−SSC+CD44−CD8+&lt;</a:t>
            </a:r>
          </a:p>
        </p:txBody>
      </p:sp>
      <p:sp>
        <p:nvSpPr>
          <p:cNvPr id="115" name="TextBox 115"/>
          <p:cNvSpPr txBox="1"/>
          <p:nvPr/>
        </p:nvSpPr>
        <p:spPr>
          <a:xfrm>
            <a:off x="1780746" y="2025767"/>
            <a:ext cx="279829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FSC−CD44−CD3−CD8+&lt;</a:t>
            </a:r>
          </a:p>
        </p:txBody>
      </p:sp>
      <p:sp>
        <p:nvSpPr>
          <p:cNvPr id="116" name="TextBox 116"/>
          <p:cNvSpPr txBox="1"/>
          <p:nvPr/>
        </p:nvSpPr>
        <p:spPr>
          <a:xfrm>
            <a:off x="2108801" y="2025767"/>
            <a:ext cx="281194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SSC+CD44−CD3−CD8+&lt;</a:t>
            </a:r>
          </a:p>
        </p:txBody>
      </p:sp>
      <p:sp>
        <p:nvSpPr>
          <p:cNvPr id="117" name="TextBox 117"/>
          <p:cNvSpPr txBox="1"/>
          <p:nvPr/>
        </p:nvSpPr>
        <p:spPr>
          <a:xfrm>
            <a:off x="2559311" y="2025767"/>
            <a:ext cx="348299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CD34−CD16+56+CD8+CD45−&lt;</a:t>
            </a:r>
          </a:p>
        </p:txBody>
      </p:sp>
      <p:sp>
        <p:nvSpPr>
          <p:cNvPr id="118" name="TextBox 118"/>
          <p:cNvSpPr txBox="1"/>
          <p:nvPr/>
        </p:nvSpPr>
        <p:spPr>
          <a:xfrm>
            <a:off x="1755322" y="2154474"/>
            <a:ext cx="63007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CD3−</a:t>
            </a:r>
          </a:p>
        </p:txBody>
      </p:sp>
      <p:sp>
        <p:nvSpPr>
          <p:cNvPr id="119" name="TextBox 119"/>
          <p:cNvSpPr txBox="1"/>
          <p:nvPr/>
        </p:nvSpPr>
        <p:spPr>
          <a:xfrm>
            <a:off x="1888467" y="2154474"/>
            <a:ext cx="64372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SSC+</a:t>
            </a:r>
          </a:p>
        </p:txBody>
      </p:sp>
      <p:sp>
        <p:nvSpPr>
          <p:cNvPr id="120" name="TextBox 120"/>
          <p:cNvSpPr txBox="1"/>
          <p:nvPr/>
        </p:nvSpPr>
        <p:spPr>
          <a:xfrm>
            <a:off x="2082636" y="2154474"/>
            <a:ext cx="63007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FSC−</a:t>
            </a:r>
          </a:p>
        </p:txBody>
      </p:sp>
      <p:sp>
        <p:nvSpPr>
          <p:cNvPr id="121" name="TextBox 121"/>
          <p:cNvSpPr txBox="1"/>
          <p:nvPr/>
        </p:nvSpPr>
        <p:spPr>
          <a:xfrm>
            <a:off x="2616646" y="2154474"/>
            <a:ext cx="63007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CD3−</a:t>
            </a:r>
          </a:p>
        </p:txBody>
      </p:sp>
      <p:sp>
        <p:nvSpPr>
          <p:cNvPr id="122" name="TextBox 122"/>
          <p:cNvSpPr txBox="1"/>
          <p:nvPr/>
        </p:nvSpPr>
        <p:spPr>
          <a:xfrm>
            <a:off x="2887235" y="2154474"/>
            <a:ext cx="76564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CD1a−</a:t>
            </a:r>
          </a:p>
        </p:txBody>
      </p:sp>
      <p:sp>
        <p:nvSpPr>
          <p:cNvPr id="123" name="TextBox 123"/>
          <p:cNvSpPr txBox="1"/>
          <p:nvPr/>
        </p:nvSpPr>
        <p:spPr>
          <a:xfrm>
            <a:off x="1748559" y="2283181"/>
            <a:ext cx="344203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EAFEFE"/>
                </a:solidFill>
                <a:latin typeface="Times New Roman" charset="0"/>
                <a:cs typeface="Times New Roman" charset="0"/>
              </a:rPr>
              <a:t>FSC−SSC+CD44−CD3−CD8+&lt;</a:t>
            </a:r>
          </a:p>
        </p:txBody>
      </p:sp>
      <p:sp>
        <p:nvSpPr>
          <p:cNvPr id="124" name="TextBox 124"/>
          <p:cNvSpPr txBox="1"/>
          <p:nvPr/>
        </p:nvSpPr>
        <p:spPr>
          <a:xfrm>
            <a:off x="2321157" y="2283181"/>
            <a:ext cx="411308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CD34−CD16+56+CD3−CD8+CD45−&lt;</a:t>
            </a:r>
          </a:p>
        </p:txBody>
      </p:sp>
      <p:sp>
        <p:nvSpPr>
          <p:cNvPr id="125" name="TextBox 125"/>
          <p:cNvSpPr txBox="1"/>
          <p:nvPr/>
        </p:nvSpPr>
        <p:spPr>
          <a:xfrm>
            <a:off x="2848343" y="2283181"/>
            <a:ext cx="424865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CD1a−CD34−CD16+56+CD8+CD45−&lt;</a:t>
            </a:r>
          </a:p>
        </p:txBody>
      </p:sp>
      <p:sp>
        <p:nvSpPr>
          <p:cNvPr id="126" name="TextBox 126"/>
          <p:cNvSpPr txBox="1"/>
          <p:nvPr/>
        </p:nvSpPr>
        <p:spPr>
          <a:xfrm>
            <a:off x="1677923" y="2411847"/>
            <a:ext cx="117919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CD16+56−</a:t>
            </a:r>
          </a:p>
        </p:txBody>
      </p:sp>
      <p:sp>
        <p:nvSpPr>
          <p:cNvPr id="127" name="TextBox 127"/>
          <p:cNvSpPr txBox="1"/>
          <p:nvPr/>
        </p:nvSpPr>
        <p:spPr>
          <a:xfrm>
            <a:off x="1902492" y="2411847"/>
            <a:ext cx="76564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CD1a−</a:t>
            </a:r>
          </a:p>
        </p:txBody>
      </p:sp>
      <p:sp>
        <p:nvSpPr>
          <p:cNvPr id="128" name="TextBox 128"/>
          <p:cNvSpPr txBox="1"/>
          <p:nvPr/>
        </p:nvSpPr>
        <p:spPr>
          <a:xfrm>
            <a:off x="2471858" y="2411847"/>
            <a:ext cx="76564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CD44−</a:t>
            </a:r>
          </a:p>
        </p:txBody>
      </p:sp>
      <p:sp>
        <p:nvSpPr>
          <p:cNvPr id="129" name="TextBox 129"/>
          <p:cNvSpPr txBox="1"/>
          <p:nvPr/>
        </p:nvSpPr>
        <p:spPr>
          <a:xfrm>
            <a:off x="3039672" y="2411847"/>
            <a:ext cx="63006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CD3−</a:t>
            </a:r>
          </a:p>
        </p:txBody>
      </p:sp>
      <p:sp>
        <p:nvSpPr>
          <p:cNvPr id="130" name="TextBox 130"/>
          <p:cNvSpPr txBox="1"/>
          <p:nvPr/>
        </p:nvSpPr>
        <p:spPr>
          <a:xfrm>
            <a:off x="1241624" y="2540554"/>
            <a:ext cx="462124" cy="158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EAFEFE"/>
                </a:solidFill>
                <a:latin typeface="Times New Roman" charset="0"/>
                <a:cs typeface="Times New Roman" charset="0"/>
              </a:rPr>
              <a:t>FSC−SSC+CD44−CD16+56−CD3−CD8+&lt;</a:t>
            </a:r>
          </a:p>
          <a:p>
            <a:pPr indent="83206">
              <a:lnSpc>
                <a:spcPts val="1013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CD34−</a:t>
            </a:r>
          </a:p>
          <a:p>
            <a:pPr indent="389587">
              <a:lnSpc>
                <a:spcPts val="0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CD4+</a:t>
            </a:r>
          </a:p>
        </p:txBody>
      </p:sp>
      <p:sp>
        <p:nvSpPr>
          <p:cNvPr id="131" name="TextBox 131"/>
          <p:cNvSpPr txBox="1"/>
          <p:nvPr/>
        </p:nvSpPr>
        <p:spPr>
          <a:xfrm>
            <a:off x="1743601" y="2540554"/>
            <a:ext cx="420769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FSC−SSC+CD44−CD1a−CD3−CD8+&lt;</a:t>
            </a:r>
          </a:p>
        </p:txBody>
      </p:sp>
      <p:sp>
        <p:nvSpPr>
          <p:cNvPr id="132" name="TextBox 132"/>
          <p:cNvSpPr txBox="1"/>
          <p:nvPr/>
        </p:nvSpPr>
        <p:spPr>
          <a:xfrm>
            <a:off x="2241259" y="2540554"/>
            <a:ext cx="487873" cy="158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CD44−CD34−CD16+56+CD3−CD8+CD45−&lt;</a:t>
            </a:r>
          </a:p>
          <a:p>
            <a:pPr indent="210307">
              <a:lnSpc>
                <a:spcPts val="1013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CD4−</a:t>
            </a:r>
          </a:p>
        </p:txBody>
      </p:sp>
      <p:sp>
        <p:nvSpPr>
          <p:cNvPr id="133" name="TextBox 133"/>
          <p:cNvSpPr txBox="1"/>
          <p:nvPr/>
        </p:nvSpPr>
        <p:spPr>
          <a:xfrm>
            <a:off x="2836269" y="2540554"/>
            <a:ext cx="487873" cy="158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CD1a−CD34−CD16+56+CD3−CD8+CD45−&lt;</a:t>
            </a:r>
          </a:p>
          <a:p>
            <a:pPr indent="205642">
              <a:lnSpc>
                <a:spcPts val="1013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CD44−</a:t>
            </a:r>
          </a:p>
        </p:txBody>
      </p:sp>
      <p:sp>
        <p:nvSpPr>
          <p:cNvPr id="134" name="TextBox 134"/>
          <p:cNvSpPr txBox="1"/>
          <p:nvPr/>
        </p:nvSpPr>
        <p:spPr>
          <a:xfrm>
            <a:off x="875050" y="2797927"/>
            <a:ext cx="601698" cy="2876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599">
              <a:lnSpc>
                <a:spcPts val="237"/>
              </a:lnSpc>
            </a:pPr>
            <a:r>
              <a:rPr lang="en-US" altLang="zh-CN" sz="500" dirty="0" smtClean="0">
                <a:solidFill>
                  <a:srgbClr val="EAFEFE"/>
                </a:solidFill>
                <a:latin typeface="Times New Roman" charset="0"/>
                <a:cs typeface="Times New Roman" charset="0"/>
              </a:rPr>
              <a:t>FSC−SSC+CD44−CD34−CD16+56−CD3−CD8+&lt;</a:t>
            </a:r>
          </a:p>
          <a:p>
            <a:pPr indent="286645">
              <a:lnSpc>
                <a:spcPts val="1013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CD5−</a:t>
            </a:r>
          </a:p>
          <a:p>
            <a:pPr indent="0">
              <a:lnSpc>
                <a:spcPts val="1013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FSC−SSC+CD44−CD34−CD16+56−CD3−CD5−CD8+&lt;</a:t>
            </a:r>
          </a:p>
        </p:txBody>
      </p:sp>
      <p:sp>
        <p:nvSpPr>
          <p:cNvPr id="135" name="TextBox 135"/>
          <p:cNvSpPr txBox="1"/>
          <p:nvPr/>
        </p:nvSpPr>
        <p:spPr>
          <a:xfrm>
            <a:off x="1512888" y="2797927"/>
            <a:ext cx="588141" cy="2876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641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FSC−SSC+CD44−CD16+56−CD3−CD4+CD8+&lt;</a:t>
            </a:r>
          </a:p>
          <a:p>
            <a:pPr indent="256296">
              <a:lnSpc>
                <a:spcPts val="1013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CD5−</a:t>
            </a:r>
          </a:p>
          <a:p>
            <a:pPr indent="0">
              <a:lnSpc>
                <a:spcPts val="1013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FSC−SSC+CD44−CD16+56−CD3−CD5−CD4+CD8+&lt;</a:t>
            </a:r>
          </a:p>
        </p:txBody>
      </p:sp>
      <p:sp>
        <p:nvSpPr>
          <p:cNvPr id="136" name="TextBox 136"/>
          <p:cNvSpPr txBox="1"/>
          <p:nvPr/>
        </p:nvSpPr>
        <p:spPr>
          <a:xfrm>
            <a:off x="2205573" y="2797927"/>
            <a:ext cx="550881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CD44−CD34−CD16+56+CD3−CD4−CD8+CD45−&lt;</a:t>
            </a:r>
          </a:p>
        </p:txBody>
      </p:sp>
      <p:sp>
        <p:nvSpPr>
          <p:cNvPr id="137" name="TextBox 137"/>
          <p:cNvSpPr txBox="1"/>
          <p:nvPr/>
        </p:nvSpPr>
        <p:spPr>
          <a:xfrm>
            <a:off x="2799368" y="2797927"/>
            <a:ext cx="564439" cy="301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CD44−CD1a−CD34−CD16+56+CD3−CD8+CD45−&lt;</a:t>
            </a:r>
          </a:p>
        </p:txBody>
      </p:sp>
      <p:sp>
        <p:nvSpPr>
          <p:cNvPr id="138" name="TextBox 138"/>
          <p:cNvSpPr txBox="1"/>
          <p:nvPr/>
        </p:nvSpPr>
        <p:spPr>
          <a:xfrm>
            <a:off x="71920" y="3272110"/>
            <a:ext cx="1936598" cy="1906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1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139" name="TextBox 139"/>
          <p:cNvSpPr txBox="1"/>
          <p:nvPr/>
        </p:nvSpPr>
        <p:spPr>
          <a:xfrm>
            <a:off x="3388517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600075"/>
            <a:ext cx="3181350" cy="2857500"/>
          </a:xfrm>
          <a:prstGeom prst="rect">
            <a:avLst/>
          </a:prstGeom>
        </p:spPr>
      </p:pic>
      <p:sp>
        <p:nvSpPr>
          <p:cNvPr id="2" name="TextBox 141"/>
          <p:cNvSpPr txBox="1"/>
          <p:nvPr/>
        </p:nvSpPr>
        <p:spPr>
          <a:xfrm>
            <a:off x="1348079" y="94438"/>
            <a:ext cx="2078563" cy="3116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Future of Computational Analysis</a:t>
            </a:r>
          </a:p>
          <a:p>
            <a:pPr indent="646074">
              <a:lnSpc>
                <a:spcPts val="999"/>
              </a:lnSpc>
            </a:pP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Visualization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600075"/>
            <a:ext cx="2038350" cy="1409700"/>
          </a:xfrm>
          <a:prstGeom prst="rect">
            <a:avLst/>
          </a:prstGeom>
        </p:spPr>
      </p:pic>
      <p:pic>
        <p:nvPicPr>
          <p:cNvPr id="144" name="Picture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2009775"/>
            <a:ext cx="2038350" cy="1409700"/>
          </a:xfrm>
          <a:prstGeom prst="rect">
            <a:avLst/>
          </a:prstGeom>
        </p:spPr>
      </p:pic>
      <p:sp>
        <p:nvSpPr>
          <p:cNvPr id="2" name="TextBox 144"/>
          <p:cNvSpPr txBox="1"/>
          <p:nvPr/>
        </p:nvSpPr>
        <p:spPr>
          <a:xfrm>
            <a:off x="985177" y="94438"/>
            <a:ext cx="2638099" cy="3116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62902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Future of Computational Analysis</a:t>
            </a:r>
          </a:p>
          <a:p>
            <a:pPr indent="0">
              <a:lnSpc>
                <a:spcPts val="999"/>
              </a:lnSpc>
            </a:pP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Visualization (MRD+ vs.    MRD- for same population)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146"/>
          <p:cNvSpPr txBox="1"/>
          <p:nvPr/>
        </p:nvSpPr>
        <p:spPr>
          <a:xfrm>
            <a:off x="71920" y="3272110"/>
            <a:ext cx="1936598" cy="1906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1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147" name="TextBox 147"/>
          <p:cNvSpPr txBox="1"/>
          <p:nvPr/>
        </p:nvSpPr>
        <p:spPr>
          <a:xfrm>
            <a:off x="3388517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1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149"/>
          <p:cNvSpPr txBox="1"/>
          <p:nvPr/>
        </p:nvSpPr>
        <p:spPr>
          <a:xfrm>
            <a:off x="637095" y="1663415"/>
            <a:ext cx="556810" cy="1688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29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sampling)</a:t>
            </a:r>
          </a:p>
        </p:txBody>
      </p:sp>
      <p:sp>
        <p:nvSpPr>
          <p:cNvPr id="150" name="TextBox 150"/>
          <p:cNvSpPr txBox="1"/>
          <p:nvPr/>
        </p:nvSpPr>
        <p:spPr>
          <a:xfrm>
            <a:off x="637095" y="2217606"/>
            <a:ext cx="483383" cy="1688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29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samples.</a:t>
            </a:r>
          </a:p>
        </p:txBody>
      </p:sp>
      <p:sp>
        <p:nvSpPr>
          <p:cNvPr id="151" name="TextBox 151"/>
          <p:cNvSpPr txBox="1"/>
          <p:nvPr/>
        </p:nvSpPr>
        <p:spPr>
          <a:xfrm>
            <a:off x="483958" y="94438"/>
            <a:ext cx="3696021" cy="22085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89850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Visualization - Seeing is Believing</a:t>
            </a:r>
          </a:p>
          <a:p>
            <a:pPr indent="1638465">
              <a:lnSpc>
                <a:spcPts val="999"/>
              </a:lnSpc>
            </a:pP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SPADE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21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             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Analyze each sample individually using SPADE</a:t>
            </a:r>
          </a:p>
          <a:p>
            <a:pPr indent="0">
              <a:lnSpc>
                <a:spcPts val="2350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             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Build two FCM one from MRD+ and one from MRD− (via</a:t>
            </a:r>
          </a:p>
          <a:p>
            <a:pPr indent="0">
              <a:lnSpc>
                <a:spcPts val="2311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3              </a:t>
            </a: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Compare the minimum spanning tree of two sampled data for</a:t>
            </a:r>
          </a:p>
          <a:p>
            <a:pPr indent="153136">
              <a:lnSpc>
                <a:spcPts val="2051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each marker as a representative of MRD+ and MRD−</a:t>
            </a:r>
          </a:p>
        </p:txBody>
      </p:sp>
      <p:sp>
        <p:nvSpPr>
          <p:cNvPr id="152" name="TextBox 152"/>
          <p:cNvSpPr txBox="1"/>
          <p:nvPr/>
        </p:nvSpPr>
        <p:spPr>
          <a:xfrm>
            <a:off x="71920" y="3272110"/>
            <a:ext cx="1936598" cy="1906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1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153" name="TextBox 153"/>
          <p:cNvSpPr txBox="1"/>
          <p:nvPr/>
        </p:nvSpPr>
        <p:spPr>
          <a:xfrm>
            <a:off x="3388517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155"/>
          <p:cNvSpPr txBox="1"/>
          <p:nvPr/>
        </p:nvSpPr>
        <p:spPr>
          <a:xfrm>
            <a:off x="958138" y="94438"/>
            <a:ext cx="2908016" cy="2413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SPADE provides broad overview of populations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7982">
              <a:lnSpc>
                <a:spcPts val="1119"/>
              </a:lnSpc>
            </a:pPr>
            <a:r>
              <a:rPr lang="en-US" altLang="zh-CN" sz="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Normal Tissue (Sampled) CD8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99444">
              <a:lnSpc>
                <a:spcPts val="1181"/>
              </a:lnSpc>
            </a:pPr>
            <a:r>
              <a:rPr lang="en-US" altLang="zh-CN" sz="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Normal Tissue (MRD-) CD8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9735">
              <a:lnSpc>
                <a:spcPts val="1250"/>
              </a:lnSpc>
            </a:pPr>
            <a:r>
              <a:rPr lang="en-US" altLang="zh-CN" sz="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Normal Tissue (MRD+) CD8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71920" y="3272110"/>
            <a:ext cx="1936597" cy="1906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1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3388517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1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159"/>
          <p:cNvSpPr txBox="1"/>
          <p:nvPr/>
        </p:nvSpPr>
        <p:spPr>
          <a:xfrm rot="16200000">
            <a:off x="2102631" y="1222922"/>
            <a:ext cx="102159" cy="11429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999"/>
              </a:lnSpc>
            </a:pPr>
            <a:r>
              <a:rPr lang="en-US" altLang="zh-CN" sz="7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TumourTissue(MRD-)CD8</a:t>
            </a:r>
          </a:p>
        </p:txBody>
      </p:sp>
      <p:sp>
        <p:nvSpPr>
          <p:cNvPr id="160" name="TextBox 160"/>
          <p:cNvSpPr txBox="1"/>
          <p:nvPr/>
        </p:nvSpPr>
        <p:spPr>
          <a:xfrm rot="16200000">
            <a:off x="2179642" y="1932973"/>
            <a:ext cx="102159" cy="11658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180"/>
              </a:lnSpc>
            </a:pPr>
            <a:r>
              <a:rPr lang="en-US" altLang="zh-CN" sz="719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TumourTissue(MRD+)CD8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958138" y="94438"/>
            <a:ext cx="2908016" cy="59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SPADE provides broad overview of populations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83612">
              <a:lnSpc>
                <a:spcPts val="1266"/>
              </a:lnSpc>
            </a:pPr>
            <a:r>
              <a:rPr lang="en-US" altLang="zh-CN" sz="72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Tumor Tissue (Sampled) CD8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71920" y="3272110"/>
            <a:ext cx="1936598" cy="1906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1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3388517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6"/>
          <p:cNvSpPr txBox="1"/>
          <p:nvPr/>
        </p:nvSpPr>
        <p:spPr>
          <a:xfrm>
            <a:off x="612521" y="750619"/>
            <a:ext cx="3384365" cy="18641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949"/>
              </a:lnSpc>
            </a:pPr>
            <a:r>
              <a:rPr lang="en-US" altLang="zh-CN" sz="2478" dirty="0" smtClean="0">
                <a:solidFill>
                  <a:srgbClr val="C90000"/>
                </a:solidFill>
                <a:latin typeface="Times New Roman" charset="0"/>
                <a:cs typeface="Times New Roman" charset="0"/>
              </a:rPr>
              <a:t>Module 6 - Additional Tools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30236">
              <a:lnSpc>
                <a:spcPts val="2770"/>
              </a:lnSpc>
            </a:pPr>
            <a:r>
              <a:rPr lang="en-US" altLang="zh-CN" sz="1721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Ryan Brinkman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88974">
              <a:lnSpc>
                <a:spcPts val="1289"/>
              </a:lnSpc>
            </a:pPr>
            <a:r>
              <a:rPr lang="en-US" altLang="zh-CN" sz="7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Senior Scientist, BC Cancer Agency</a:t>
            </a:r>
          </a:p>
          <a:p>
            <a:pPr indent="359155">
              <a:lnSpc>
                <a:spcPts val="946"/>
              </a:lnSpc>
            </a:pPr>
            <a:r>
              <a:rPr lang="en-US" altLang="zh-CN" sz="7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Associate Professor, Department of Medical Genetics, UBC</a:t>
            </a:r>
          </a:p>
          <a:p>
            <a:pPr indent="848474">
              <a:lnSpc>
                <a:spcPts val="946"/>
              </a:lnSpc>
            </a:pPr>
            <a:r>
              <a:rPr lang="en-US" altLang="zh-CN" sz="7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Vancouver, British Columbia, Canada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5305">
              <a:lnSpc>
                <a:spcPts val="158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CBW: Flow Cytometry Data Analysis using R</a:t>
            </a:r>
          </a:p>
          <a:p>
            <a:pPr indent="1318666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June 17, 2013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165"/>
          <p:cNvSpPr txBox="1"/>
          <p:nvPr/>
        </p:nvSpPr>
        <p:spPr>
          <a:xfrm>
            <a:off x="1348079" y="94438"/>
            <a:ext cx="2078563" cy="3116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Future of Computational Analysis</a:t>
            </a:r>
          </a:p>
          <a:p>
            <a:pPr indent="679462">
              <a:lnSpc>
                <a:spcPts val="999"/>
              </a:lnSpc>
            </a:pP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Ease of use</a:t>
            </a:r>
          </a:p>
        </p:txBody>
      </p:sp>
      <p:sp>
        <p:nvSpPr>
          <p:cNvPr id="166" name="TextBox 166"/>
          <p:cNvSpPr txBox="1"/>
          <p:nvPr/>
        </p:nvSpPr>
        <p:spPr>
          <a:xfrm>
            <a:off x="71920" y="3272110"/>
            <a:ext cx="1936598" cy="1906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1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167" name="TextBox 167"/>
          <p:cNvSpPr txBox="1"/>
          <p:nvPr/>
        </p:nvSpPr>
        <p:spPr>
          <a:xfrm>
            <a:off x="3388517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169"/>
          <p:cNvSpPr txBox="1"/>
          <p:nvPr/>
        </p:nvSpPr>
        <p:spPr>
          <a:xfrm>
            <a:off x="637095" y="94438"/>
            <a:ext cx="3516559" cy="23990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97662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All the Fish Without the Mess:    GenePattern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12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Web-based genomic analysis platform</a:t>
            </a:r>
          </a:p>
          <a:p>
            <a:pPr indent="0">
              <a:lnSpc>
                <a:spcPts val="1653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Developed at Broad Institute of MIT &amp; Harvard (since 2003)</a:t>
            </a:r>
          </a:p>
          <a:p>
            <a:pPr indent="0">
              <a:lnSpc>
                <a:spcPts val="1653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Over 120 tools (modules) for analysis of gene expression,</a:t>
            </a:r>
          </a:p>
          <a:p>
            <a:pPr indent="0">
              <a:lnSpc>
                <a:spcPts val="1354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proteomics, and other data</a:t>
            </a:r>
          </a:p>
          <a:p>
            <a:pPr indent="0">
              <a:lnSpc>
                <a:spcPts val="1653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Over 10,000 users world wide</a:t>
            </a:r>
          </a:p>
          <a:p>
            <a:pPr indent="0">
              <a:lnSpc>
                <a:spcPts val="1653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Allows the creation of automated analysis pipelines</a:t>
            </a:r>
          </a:p>
          <a:p>
            <a:pPr indent="0">
              <a:lnSpc>
                <a:spcPts val="1653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Facilitates reproducible data analysis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71920" y="3272110"/>
            <a:ext cx="1936598" cy="1906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1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171" name="TextBox 171"/>
          <p:cNvSpPr txBox="1"/>
          <p:nvPr/>
        </p:nvSpPr>
        <p:spPr>
          <a:xfrm>
            <a:off x="3388517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1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173"/>
          <p:cNvSpPr txBox="1"/>
          <p:nvPr/>
        </p:nvSpPr>
        <p:spPr>
          <a:xfrm>
            <a:off x="544868" y="94438"/>
            <a:ext cx="3520021" cy="6200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82559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GenePattern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28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On-line biologist-accessible high throughput analysis platform</a:t>
            </a:r>
          </a:p>
        </p:txBody>
      </p:sp>
      <p:sp>
        <p:nvSpPr>
          <p:cNvPr id="174" name="TextBox 174"/>
          <p:cNvSpPr txBox="1"/>
          <p:nvPr/>
        </p:nvSpPr>
        <p:spPr>
          <a:xfrm>
            <a:off x="71920" y="3272110"/>
            <a:ext cx="1936598" cy="1906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1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175" name="TextBox 175"/>
          <p:cNvSpPr txBox="1"/>
          <p:nvPr/>
        </p:nvSpPr>
        <p:spPr>
          <a:xfrm>
            <a:off x="3388517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1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177"/>
          <p:cNvSpPr txBox="1"/>
          <p:nvPr/>
        </p:nvSpPr>
        <p:spPr>
          <a:xfrm>
            <a:off x="1205598" y="94438"/>
            <a:ext cx="2413198" cy="184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GenePattern:    Flow Data Preprocessing</a:t>
            </a:r>
          </a:p>
        </p:txBody>
      </p:sp>
      <p:sp>
        <p:nvSpPr>
          <p:cNvPr id="178" name="TextBox 178"/>
          <p:cNvSpPr txBox="1"/>
          <p:nvPr/>
        </p:nvSpPr>
        <p:spPr>
          <a:xfrm>
            <a:off x="71920" y="3272110"/>
            <a:ext cx="1936598" cy="1906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1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179" name="TextBox 179"/>
          <p:cNvSpPr txBox="1"/>
          <p:nvPr/>
        </p:nvSpPr>
        <p:spPr>
          <a:xfrm>
            <a:off x="3388517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181"/>
          <p:cNvSpPr txBox="1"/>
          <p:nvPr/>
        </p:nvSpPr>
        <p:spPr>
          <a:xfrm>
            <a:off x="1373898" y="94438"/>
            <a:ext cx="2076287" cy="184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GenePattern:    Quality Assessment</a:t>
            </a:r>
          </a:p>
        </p:txBody>
      </p:sp>
      <p:sp>
        <p:nvSpPr>
          <p:cNvPr id="182" name="TextBox 182"/>
          <p:cNvSpPr txBox="1"/>
          <p:nvPr/>
        </p:nvSpPr>
        <p:spPr>
          <a:xfrm>
            <a:off x="71920" y="3272110"/>
            <a:ext cx="1936598" cy="1906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1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183" name="TextBox 183"/>
          <p:cNvSpPr txBox="1"/>
          <p:nvPr/>
        </p:nvSpPr>
        <p:spPr>
          <a:xfrm>
            <a:off x="3388517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1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185"/>
          <p:cNvSpPr txBox="1"/>
          <p:nvPr/>
        </p:nvSpPr>
        <p:spPr>
          <a:xfrm>
            <a:off x="1400708" y="94438"/>
            <a:ext cx="2023145" cy="184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GenePattern:    Automated Gating</a:t>
            </a:r>
          </a:p>
        </p:txBody>
      </p:sp>
      <p:sp>
        <p:nvSpPr>
          <p:cNvPr id="186" name="TextBox 186"/>
          <p:cNvSpPr txBox="1"/>
          <p:nvPr/>
        </p:nvSpPr>
        <p:spPr>
          <a:xfrm>
            <a:off x="71920" y="3272110"/>
            <a:ext cx="1936598" cy="1906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1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187" name="TextBox 187"/>
          <p:cNvSpPr txBox="1"/>
          <p:nvPr/>
        </p:nvSpPr>
        <p:spPr>
          <a:xfrm>
            <a:off x="3388517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1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189"/>
          <p:cNvSpPr txBox="1"/>
          <p:nvPr/>
        </p:nvSpPr>
        <p:spPr>
          <a:xfrm>
            <a:off x="71920" y="94438"/>
            <a:ext cx="3053306" cy="33683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27009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Genepattern - Example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68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190" name="TextBox 190"/>
          <p:cNvSpPr txBox="1"/>
          <p:nvPr/>
        </p:nvSpPr>
        <p:spPr>
          <a:xfrm>
            <a:off x="3388517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192"/>
          <p:cNvSpPr txBox="1"/>
          <p:nvPr/>
        </p:nvSpPr>
        <p:spPr>
          <a:xfrm>
            <a:off x="359994" y="94438"/>
            <a:ext cx="3862380" cy="25972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36218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Improving ease of use:    openCyto</a:t>
            </a:r>
          </a:p>
          <a:p>
            <a:pPr indent="740511">
              <a:lnSpc>
                <a:spcPts val="999"/>
              </a:lnSpc>
            </a:pP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Goal:    Make the best algorithms available for use.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20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http://www.github.com/RGLab/openCyto</a:t>
            </a:r>
          </a:p>
          <a:p>
            <a:pPr indent="0">
              <a:lnSpc>
                <a:spcPts val="1354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Integrates R flow infrastructure with automated gating algorithms:</a:t>
            </a:r>
          </a:p>
          <a:p>
            <a:pPr indent="0">
              <a:lnSpc>
                <a:spcPts val="1354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(Bayesian flowClust, flowCore, flowDensity, DENSE)</a:t>
            </a:r>
          </a:p>
          <a:p>
            <a:pPr indent="277101">
              <a:lnSpc>
                <a:spcPts val="1952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Modular architecture:    plug-in any gating algorithms.</a:t>
            </a:r>
          </a:p>
          <a:p>
            <a:pPr indent="277101">
              <a:lnSpc>
                <a:spcPts val="1653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High-level description of gating schemes</a:t>
            </a:r>
          </a:p>
          <a:p>
            <a:pPr indent="277101">
              <a:lnSpc>
                <a:spcPts val="1653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User defines hierarchy of cell populations and relevant markers</a:t>
            </a:r>
          </a:p>
          <a:p>
            <a:pPr indent="277101">
              <a:lnSpc>
                <a:spcPts val="1653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Higher-dimensional gating (e.g.    &gt;2D) is available.</a:t>
            </a:r>
          </a:p>
          <a:p>
            <a:pPr indent="0">
              <a:lnSpc>
                <a:spcPts val="1952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Framework abstracts away most of the R-coding.</a:t>
            </a:r>
          </a:p>
        </p:txBody>
      </p:sp>
      <p:sp>
        <p:nvSpPr>
          <p:cNvPr id="193" name="TextBox 193"/>
          <p:cNvSpPr txBox="1"/>
          <p:nvPr/>
        </p:nvSpPr>
        <p:spPr>
          <a:xfrm>
            <a:off x="71920" y="3272110"/>
            <a:ext cx="1936598" cy="1906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1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194" name="TextBox 194"/>
          <p:cNvSpPr txBox="1"/>
          <p:nvPr/>
        </p:nvSpPr>
        <p:spPr>
          <a:xfrm>
            <a:off x="3388517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1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196"/>
          <p:cNvSpPr txBox="1"/>
          <p:nvPr/>
        </p:nvSpPr>
        <p:spPr>
          <a:xfrm>
            <a:off x="2010029" y="94438"/>
            <a:ext cx="587884" cy="184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openCyto</a:t>
            </a:r>
          </a:p>
        </p:txBody>
      </p:sp>
      <p:sp>
        <p:nvSpPr>
          <p:cNvPr id="197" name="TextBox 197"/>
          <p:cNvSpPr txBox="1"/>
          <p:nvPr/>
        </p:nvSpPr>
        <p:spPr>
          <a:xfrm>
            <a:off x="71920" y="3272110"/>
            <a:ext cx="1936598" cy="1906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1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198" name="TextBox 198"/>
          <p:cNvSpPr txBox="1"/>
          <p:nvPr/>
        </p:nvSpPr>
        <p:spPr>
          <a:xfrm>
            <a:off x="3388517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2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409575"/>
            <a:ext cx="4572000" cy="2409825"/>
          </a:xfrm>
          <a:prstGeom prst="rect">
            <a:avLst/>
          </a:prstGeom>
        </p:spPr>
      </p:pic>
      <p:sp>
        <p:nvSpPr>
          <p:cNvPr id="2" name="TextBox 200"/>
          <p:cNvSpPr txBox="1"/>
          <p:nvPr/>
        </p:nvSpPr>
        <p:spPr>
          <a:xfrm>
            <a:off x="1813572" y="94438"/>
            <a:ext cx="980975" cy="1846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FlowWorkSpace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8"/>
          <p:cNvSpPr txBox="1"/>
          <p:nvPr/>
        </p:nvSpPr>
        <p:spPr>
          <a:xfrm>
            <a:off x="481774" y="94438"/>
            <a:ext cx="3646100" cy="20468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56626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Module Objectives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39367">
              <a:lnSpc>
                <a:spcPts val="1402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Data Annotation</a:t>
            </a:r>
          </a:p>
          <a:p>
            <a:pPr indent="0">
              <a:lnSpc>
                <a:spcPts val="1354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(Perhaps the most painful / time consuming part of automated</a:t>
            </a:r>
          </a:p>
          <a:p>
            <a:pPr indent="1577314">
              <a:lnSpc>
                <a:spcPts val="1355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analysis)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31875">
              <a:lnSpc>
                <a:spcPts val="1550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Future Directions in Automated 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1920" y="3272110"/>
            <a:ext cx="1936598" cy="1906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1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88517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2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202"/>
          <p:cNvSpPr txBox="1"/>
          <p:nvPr/>
        </p:nvSpPr>
        <p:spPr>
          <a:xfrm>
            <a:off x="761504" y="94438"/>
            <a:ext cx="3486515" cy="29707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Labelling:    Algorithms don’t know what a T cell is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11427">
              <a:lnSpc>
                <a:spcPts val="138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...yet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59279">
              <a:lnSpc>
                <a:spcPts val="155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Slide courtesy Holden Maecker</a:t>
            </a:r>
          </a:p>
        </p:txBody>
      </p:sp>
      <p:sp>
        <p:nvSpPr>
          <p:cNvPr id="203" name="TextBox 203"/>
          <p:cNvSpPr txBox="1"/>
          <p:nvPr/>
        </p:nvSpPr>
        <p:spPr>
          <a:xfrm>
            <a:off x="71920" y="3272110"/>
            <a:ext cx="1936598" cy="1906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1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204" name="TextBox 204"/>
          <p:cNvSpPr txBox="1"/>
          <p:nvPr/>
        </p:nvSpPr>
        <p:spPr>
          <a:xfrm>
            <a:off x="3388517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2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206"/>
          <p:cNvSpPr txBox="1"/>
          <p:nvPr/>
        </p:nvSpPr>
        <p:spPr>
          <a:xfrm>
            <a:off x="359994" y="94438"/>
            <a:ext cx="3644576" cy="27502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66443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Semantic Labelling</a:t>
            </a:r>
          </a:p>
          <a:p>
            <a:pPr indent="1475663">
              <a:lnSpc>
                <a:spcPts val="999"/>
              </a:lnSpc>
            </a:pP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Cell Ontology (CL)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46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Use R-based SPARQL queries to RDF implementation of CL to</a:t>
            </a:r>
          </a:p>
          <a:p>
            <a:pPr indent="0">
              <a:lnSpc>
                <a:spcPts val="1354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label immunophenotypes</a:t>
            </a:r>
          </a:p>
        </p:txBody>
      </p:sp>
      <p:sp>
        <p:nvSpPr>
          <p:cNvPr id="207" name="TextBox 207"/>
          <p:cNvSpPr txBox="1"/>
          <p:nvPr/>
        </p:nvSpPr>
        <p:spPr>
          <a:xfrm>
            <a:off x="71920" y="3272110"/>
            <a:ext cx="1936598" cy="1906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1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208" name="TextBox 208"/>
          <p:cNvSpPr txBox="1"/>
          <p:nvPr/>
        </p:nvSpPr>
        <p:spPr>
          <a:xfrm>
            <a:off x="3388517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210"/>
          <p:cNvSpPr txBox="1"/>
          <p:nvPr/>
        </p:nvSpPr>
        <p:spPr>
          <a:xfrm>
            <a:off x="71920" y="94438"/>
            <a:ext cx="3149650" cy="33683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30680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What next?    BioC Courses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68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211" name="TextBox 211"/>
          <p:cNvSpPr txBox="1"/>
          <p:nvPr/>
        </p:nvSpPr>
        <p:spPr>
          <a:xfrm>
            <a:off x="3388517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icture 2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213"/>
          <p:cNvSpPr txBox="1"/>
          <p:nvPr/>
        </p:nvSpPr>
        <p:spPr>
          <a:xfrm>
            <a:off x="71920" y="94438"/>
            <a:ext cx="3149650" cy="33683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30680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What next?    BioC Courses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68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214" name="TextBox 214"/>
          <p:cNvSpPr txBox="1"/>
          <p:nvPr/>
        </p:nvSpPr>
        <p:spPr>
          <a:xfrm>
            <a:off x="3388517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icture 2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216"/>
          <p:cNvSpPr txBox="1"/>
          <p:nvPr/>
        </p:nvSpPr>
        <p:spPr>
          <a:xfrm>
            <a:off x="71920" y="94438"/>
            <a:ext cx="3100615" cy="33683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79422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What next?    Mailing List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68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217" name="TextBox 217"/>
          <p:cNvSpPr txBox="1"/>
          <p:nvPr/>
        </p:nvSpPr>
        <p:spPr>
          <a:xfrm>
            <a:off x="3388517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2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219"/>
          <p:cNvSpPr txBox="1"/>
          <p:nvPr/>
        </p:nvSpPr>
        <p:spPr>
          <a:xfrm>
            <a:off x="637095" y="94438"/>
            <a:ext cx="3477199" cy="31185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2847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Computation Analysis of High-D Flow Cytometry Data</a:t>
            </a:r>
          </a:p>
          <a:p>
            <a:pPr indent="1125943">
              <a:lnSpc>
                <a:spcPts val="999"/>
              </a:lnSpc>
            </a:pP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Data in, discovery out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90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Complete</a:t>
            </a:r>
          </a:p>
          <a:p>
            <a:pPr indent="277088">
              <a:lnSpc>
                <a:spcPts val="135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Thoroughly and objectively mines high dimensional data</a:t>
            </a:r>
          </a:p>
          <a:p>
            <a:pPr indent="277088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Finds correlations missed by manual analysis</a:t>
            </a:r>
          </a:p>
          <a:p>
            <a:pPr indent="277088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Informative, descriptive, interoperable results</a:t>
            </a:r>
          </a:p>
          <a:p>
            <a:pPr indent="0">
              <a:lnSpc>
                <a:spcPts val="2145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Fast</a:t>
            </a:r>
          </a:p>
          <a:p>
            <a:pPr indent="277088">
              <a:lnSpc>
                <a:spcPts val="135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Analysis takes hours (CPU time; works well with HPC)</a:t>
            </a:r>
          </a:p>
          <a:p>
            <a:pPr indent="277088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Frees time for interpretation &amp; snowboarding</a:t>
            </a:r>
          </a:p>
          <a:p>
            <a:pPr indent="0">
              <a:lnSpc>
                <a:spcPts val="2145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Founded on robust statistics</a:t>
            </a:r>
          </a:p>
          <a:p>
            <a:pPr indent="277088">
              <a:lnSpc>
                <a:spcPts val="135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Reproducible, exact, accurate</a:t>
            </a:r>
          </a:p>
          <a:p>
            <a:pPr indent="277088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Statistically based &amp; within the variability of manual gating</a:t>
            </a:r>
          </a:p>
          <a:p>
            <a:pPr indent="0">
              <a:lnSpc>
                <a:spcPts val="1536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But..</a:t>
            </a:r>
          </a:p>
          <a:p>
            <a:pPr indent="277088">
              <a:lnSpc>
                <a:spcPts val="135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Doesn’t handle poor compensation</a:t>
            </a:r>
          </a:p>
          <a:p>
            <a:pPr indent="277088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Continuously variable expression / antigen intensity tricky</a:t>
            </a:r>
          </a:p>
          <a:p>
            <a:pPr indent="277088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Difficult for biologists to use (requires collaboration)</a:t>
            </a:r>
          </a:p>
        </p:txBody>
      </p:sp>
      <p:sp>
        <p:nvSpPr>
          <p:cNvPr id="220" name="TextBox 220"/>
          <p:cNvSpPr txBox="1"/>
          <p:nvPr/>
        </p:nvSpPr>
        <p:spPr>
          <a:xfrm>
            <a:off x="71920" y="3272110"/>
            <a:ext cx="1936598" cy="1906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1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221" name="TextBox 221"/>
          <p:cNvSpPr txBox="1"/>
          <p:nvPr/>
        </p:nvSpPr>
        <p:spPr>
          <a:xfrm>
            <a:off x="3388517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2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223"/>
          <p:cNvSpPr txBox="1"/>
          <p:nvPr/>
        </p:nvSpPr>
        <p:spPr>
          <a:xfrm>
            <a:off x="71920" y="94438"/>
            <a:ext cx="3086711" cy="33683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93761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What next?    Collaborate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68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224" name="TextBox 224"/>
          <p:cNvSpPr txBox="1"/>
          <p:nvPr/>
        </p:nvSpPr>
        <p:spPr>
          <a:xfrm>
            <a:off x="3388517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12"/>
          <p:cNvSpPr txBox="1"/>
          <p:nvPr/>
        </p:nvSpPr>
        <p:spPr>
          <a:xfrm>
            <a:off x="1191158" y="94438"/>
            <a:ext cx="2225991" cy="3116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8920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Future of Computational Analysis</a:t>
            </a:r>
          </a:p>
          <a:p>
            <a:pPr indent="0">
              <a:lnSpc>
                <a:spcPts val="999"/>
              </a:lnSpc>
            </a:pP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Publicly Available High-Dimensional Datasets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35914" y="1394937"/>
            <a:ext cx="1016922" cy="9249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29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First publication :</a:t>
            </a:r>
          </a:p>
          <a:p>
            <a:pPr indent="0">
              <a:lnSpc>
                <a:spcPts val="1354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Public datasets: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98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Fruit: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09242" y="1048576"/>
            <a:ext cx="675958" cy="6873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59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Microarray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1510">
              <a:lnSpc>
                <a:spcPts val="1697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1995</a:t>
            </a:r>
          </a:p>
          <a:p>
            <a:pPr indent="113563">
              <a:lnSpc>
                <a:spcPts val="1354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879,722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44470" y="1048576"/>
            <a:ext cx="1014979" cy="6873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59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Flow Cytometry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70763">
              <a:lnSpc>
                <a:spcPts val="1697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1965</a:t>
            </a:r>
          </a:p>
          <a:p>
            <a:pPr indent="439597">
              <a:lnSpc>
                <a:spcPts val="1354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58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618217" y="1071298"/>
            <a:ext cx="879621" cy="12486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82016">
              <a:lnSpc>
                <a:spcPts val="1090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∆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17386">
              <a:lnSpc>
                <a:spcPts val="1787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+30</a:t>
            </a:r>
          </a:p>
          <a:p>
            <a:pPr indent="191186">
              <a:lnSpc>
                <a:spcPts val="1354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-879,644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98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xkcd.com/388/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78243" y="2473255"/>
            <a:ext cx="3051604" cy="6390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1754">
              <a:lnSpc>
                <a:spcPts val="1101"/>
              </a:lnSpc>
            </a:pP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Schena et.    al.    Science    (1995)      Fulwyler Science    (1965)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30"/>
              </a:lnSpc>
            </a:pP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 reason why this is important:    Kodamaa et al.    PNAS    (2012)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1920" y="3272110"/>
            <a:ext cx="1936598" cy="1906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1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388518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21"/>
          <p:cNvSpPr txBox="1"/>
          <p:nvPr/>
        </p:nvSpPr>
        <p:spPr>
          <a:xfrm>
            <a:off x="637095" y="94438"/>
            <a:ext cx="3356449" cy="22928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77200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Why Share ?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56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Promote open scientific inquiry and progress in the field</a:t>
            </a:r>
          </a:p>
          <a:p>
            <a:pPr indent="277088">
              <a:lnSpc>
                <a:spcPts val="136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Allow for re-exploration of existing datasets to test new or</a:t>
            </a:r>
          </a:p>
          <a:p>
            <a:pPr indent="277088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alternative hypotheses and methods of analysis</a:t>
            </a:r>
          </a:p>
          <a:p>
            <a:pPr indent="277088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Allow for independent validation and refutation of</a:t>
            </a:r>
          </a:p>
          <a:p>
            <a:pPr indent="277088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experimental findings</a:t>
            </a:r>
          </a:p>
          <a:p>
            <a:pPr indent="0">
              <a:lnSpc>
                <a:spcPts val="1684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Required or encouraged by many funding agencies and</a:t>
            </a:r>
          </a:p>
          <a:p>
            <a:pPr indent="0">
              <a:lnSpc>
                <a:spcPts val="1354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scientific journals</a:t>
            </a:r>
          </a:p>
          <a:p>
            <a:pPr indent="0">
              <a:lnSpc>
                <a:spcPts val="1653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Your mom told you to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1920" y="3272110"/>
            <a:ext cx="1936598" cy="1906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1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388517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25"/>
          <p:cNvSpPr txBox="1"/>
          <p:nvPr/>
        </p:nvSpPr>
        <p:spPr>
          <a:xfrm>
            <a:off x="359994" y="94438"/>
            <a:ext cx="3702762" cy="31494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74685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What to share?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7101">
              <a:lnSpc>
                <a:spcPts val="2147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 dump of FCS files is not enough</a:t>
            </a:r>
          </a:p>
          <a:p>
            <a:pPr indent="554189">
              <a:lnSpc>
                <a:spcPts val="136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Data without context are not understandable to others</a:t>
            </a:r>
          </a:p>
          <a:p>
            <a:pPr indent="277101">
              <a:lnSpc>
                <a:spcPts val="1524"/>
              </a:lnSpc>
            </a:pPr>
            <a:r>
              <a:rPr lang="en-US" altLang="zh-CN" sz="109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Minimum Information about a Flow Cytometry Experiment</a:t>
            </a:r>
          </a:p>
          <a:p>
            <a:pPr indent="554189">
              <a:lnSpc>
                <a:spcPts val="136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Outlines the minimum information required to report about</a:t>
            </a:r>
          </a:p>
          <a:p>
            <a:pPr indent="554189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flow cytometry experiments</a:t>
            </a:r>
          </a:p>
          <a:p>
            <a:pPr indent="554189">
              <a:lnSpc>
                <a:spcPts val="10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Represents the community consensus</a:t>
            </a:r>
          </a:p>
          <a:p>
            <a:pPr indent="831278">
              <a:lnSpc>
                <a:spcPts val="1263"/>
              </a:lnSpc>
            </a:pP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33 coauthors from 19 institutions</a:t>
            </a:r>
          </a:p>
          <a:p>
            <a:pPr indent="831278">
              <a:lnSpc>
                <a:spcPts val="1095"/>
              </a:lnSpc>
            </a:pP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ISAC Recommendation</a:t>
            </a:r>
          </a:p>
          <a:p>
            <a:pPr indent="554189">
              <a:lnSpc>
                <a:spcPts val="142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Required/recommended by Cytometry A and</a:t>
            </a:r>
          </a:p>
          <a:p>
            <a:pPr indent="554189">
              <a:lnSpc>
                <a:spcPts val="11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Nature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3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Lee et al., MIFlowCyt:    the Minimum Information about a Flow</a:t>
            </a:r>
          </a:p>
          <a:p>
            <a:pPr indent="0">
              <a:lnSpc>
                <a:spcPts val="143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Cytometry Experiment.    Cytometry A. 2008; 73(10):    926-930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1920" y="3272110"/>
            <a:ext cx="1936598" cy="1906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1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388517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29"/>
          <p:cNvSpPr txBox="1"/>
          <p:nvPr/>
        </p:nvSpPr>
        <p:spPr>
          <a:xfrm>
            <a:off x="369608" y="510460"/>
            <a:ext cx="1200598" cy="20977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1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Experiment overview</a:t>
            </a:r>
          </a:p>
          <a:p>
            <a:pPr indent="277088">
              <a:lnSpc>
                <a:spcPts val="1257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Purpose</a:t>
            </a:r>
          </a:p>
          <a:p>
            <a:pPr indent="277088">
              <a:lnSpc>
                <a:spcPts val="996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Keywords</a:t>
            </a:r>
          </a:p>
          <a:p>
            <a:pPr indent="277088">
              <a:lnSpc>
                <a:spcPts val="996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Experiment variables</a:t>
            </a:r>
          </a:p>
          <a:p>
            <a:pPr indent="277088">
              <a:lnSpc>
                <a:spcPts val="996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Date(s)</a:t>
            </a:r>
          </a:p>
          <a:p>
            <a:pPr indent="277088">
              <a:lnSpc>
                <a:spcPts val="996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Organization(s)</a:t>
            </a:r>
          </a:p>
          <a:p>
            <a:pPr indent="277088">
              <a:lnSpc>
                <a:spcPts val="996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Primary contact</a:t>
            </a:r>
          </a:p>
          <a:p>
            <a:pPr indent="277088">
              <a:lnSpc>
                <a:spcPts val="996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Quality control measures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1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Data analysis</a:t>
            </a:r>
          </a:p>
          <a:p>
            <a:pPr indent="277088">
              <a:lnSpc>
                <a:spcPts val="1257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FCS data files</a:t>
            </a:r>
          </a:p>
          <a:p>
            <a:pPr indent="277088">
              <a:lnSpc>
                <a:spcPts val="996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Compensation and other</a:t>
            </a:r>
          </a:p>
          <a:p>
            <a:pPr indent="277088">
              <a:lnSpc>
                <a:spcPts val="697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transformations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678038" y="94438"/>
            <a:ext cx="2472860" cy="25476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MIFlowCyt components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10769">
              <a:lnSpc>
                <a:spcPts val="206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Sample description</a:t>
            </a:r>
          </a:p>
          <a:p>
            <a:pPr indent="1087857">
              <a:lnSpc>
                <a:spcPts val="1257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Description</a:t>
            </a:r>
          </a:p>
          <a:p>
            <a:pPr indent="1087857">
              <a:lnSpc>
                <a:spcPts val="996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Sample material</a:t>
            </a:r>
          </a:p>
          <a:p>
            <a:pPr indent="1087857">
              <a:lnSpc>
                <a:spcPts val="996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Treatment</a:t>
            </a:r>
          </a:p>
          <a:p>
            <a:pPr indent="1087857">
              <a:lnSpc>
                <a:spcPts val="996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Fluorescent reagents</a:t>
            </a:r>
          </a:p>
          <a:p>
            <a:pPr indent="1087857">
              <a:lnSpc>
                <a:spcPts val="996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Source</a:t>
            </a:r>
          </a:p>
          <a:p>
            <a:pPr indent="1087857">
              <a:lnSpc>
                <a:spcPts val="996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Biological samples:     Organism with</a:t>
            </a:r>
          </a:p>
          <a:p>
            <a:pPr indent="1087857">
              <a:lnSpc>
                <a:spcPts val="697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taxonomy, phenotype, genotype, age,</a:t>
            </a:r>
          </a:p>
          <a:p>
            <a:pPr indent="1087857">
              <a:lnSpc>
                <a:spcPts val="697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gender, ...</a:t>
            </a:r>
          </a:p>
          <a:p>
            <a:pPr indent="1087857">
              <a:lnSpc>
                <a:spcPts val="996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Location for environmental samples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10769">
              <a:lnSpc>
                <a:spcPts val="170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Instrumentation details</a:t>
            </a:r>
          </a:p>
          <a:p>
            <a:pPr indent="1087857">
              <a:lnSpc>
                <a:spcPts val="1213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Make</a:t>
            </a:r>
          </a:p>
          <a:p>
            <a:pPr indent="1087857">
              <a:lnSpc>
                <a:spcPts val="996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Model</a:t>
            </a:r>
          </a:p>
          <a:p>
            <a:pPr indent="1087857">
              <a:lnSpc>
                <a:spcPts val="996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User-adjustable components (e.g.,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1920" y="2637980"/>
            <a:ext cx="2045712" cy="8248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74776">
              <a:lnSpc>
                <a:spcPts val="762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Gating details including gate</a:t>
            </a:r>
          </a:p>
          <a:p>
            <a:pPr indent="574776">
              <a:lnSpc>
                <a:spcPts val="697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description, statistics and boundaries or</a:t>
            </a:r>
          </a:p>
          <a:p>
            <a:pPr indent="574776">
              <a:lnSpc>
                <a:spcPts val="697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images or gate membership details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37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765896" y="2633904"/>
            <a:ext cx="1735387" cy="8289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62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detector voltages)</a:t>
            </a:r>
          </a:p>
          <a:p>
            <a:pPr indent="0">
              <a:lnSpc>
                <a:spcPts val="996"/>
              </a:lnSpc>
            </a:pPr>
            <a:r>
              <a:rPr lang="en-US" altLang="zh-CN" sz="5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Customized configurations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22621">
              <a:lnSpc>
                <a:spcPts val="1768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3457575"/>
          </a:xfrm>
          <a:prstGeom prst="rect">
            <a:avLst/>
          </a:prstGeom>
        </p:spPr>
      </p:pic>
      <p:sp>
        <p:nvSpPr>
          <p:cNvPr id="2" name="TextBox 34"/>
          <p:cNvSpPr txBox="1"/>
          <p:nvPr/>
        </p:nvSpPr>
        <p:spPr>
          <a:xfrm>
            <a:off x="71920" y="94438"/>
            <a:ext cx="3216483" cy="33683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17636">
              <a:lnSpc>
                <a:spcPts val="1453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How to Share</a:t>
            </a:r>
          </a:p>
          <a:p>
            <a:pPr indent="1209129">
              <a:lnSpc>
                <a:spcPts val="999"/>
              </a:lnSpc>
            </a:pP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Tri-Society supported FlowRepository.org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68"/>
              </a:lnSpc>
            </a:pPr>
            <a:r>
              <a:rPr lang="en-US" altLang="zh-CN" sz="1195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Module 6: Additional Tools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388517" y="3271503"/>
            <a:ext cx="1112765" cy="191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6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bioinformatics</a:t>
            </a:r>
            <a:r>
              <a:rPr lang="en-US" altLang="zh-CN" sz="8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.ca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1746</Words>
  <Application>Microsoft Macintosh PowerPoint</Application>
  <PresentationFormat>Custom</PresentationFormat>
  <Paragraphs>761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Times New Roman</vt:lpstr>
      <vt:lpstr>宋体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Lighten PDF to PowerPoint Converter</dc:creator>
  <cp:lastModifiedBy>Squires, Richard (NIH/NIAID) [C]</cp:lastModifiedBy>
  <cp:revision>1</cp:revision>
  <dcterms:created xsi:type="dcterms:W3CDTF">2012-06-15T16:23:20Z</dcterms:created>
  <dcterms:modified xsi:type="dcterms:W3CDTF">2017-07-13T03:37:23Z</dcterms:modified>
</cp:coreProperties>
</file>