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60" r:id="rId4"/>
    <p:sldId id="259" r:id="rId5"/>
    <p:sldId id="261" r:id="rId6"/>
    <p:sldId id="265" r:id="rId7"/>
    <p:sldId id="273" r:id="rId8"/>
    <p:sldId id="274" r:id="rId9"/>
    <p:sldId id="257" r:id="rId10"/>
    <p:sldId id="258" r:id="rId11"/>
    <p:sldId id="275" r:id="rId12"/>
    <p:sldId id="276" r:id="rId13"/>
    <p:sldId id="262" r:id="rId14"/>
    <p:sldId id="277" r:id="rId15"/>
    <p:sldId id="278" r:id="rId16"/>
    <p:sldId id="266" r:id="rId17"/>
    <p:sldId id="264" r:id="rId18"/>
    <p:sldId id="268" r:id="rId19"/>
    <p:sldId id="267" r:id="rId20"/>
    <p:sldId id="263" r:id="rId21"/>
    <p:sldId id="271" r:id="rId22"/>
    <p:sldId id="269"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82"/>
  </p:normalViewPr>
  <p:slideViewPr>
    <p:cSldViewPr snapToGrid="0" snapToObjects="1">
      <p:cViewPr varScale="1">
        <p:scale>
          <a:sx n="105" d="100"/>
          <a:sy n="105" d="100"/>
        </p:scale>
        <p:origin x="20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94046-D9FD-1E40-B0FD-0DE134EF1F04}"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208709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94046-D9FD-1E40-B0FD-0DE134EF1F04}"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139754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94046-D9FD-1E40-B0FD-0DE134EF1F04}"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152763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94046-D9FD-1E40-B0FD-0DE134EF1F04}"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72772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94046-D9FD-1E40-B0FD-0DE134EF1F04}"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92379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94046-D9FD-1E40-B0FD-0DE134EF1F04}"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210129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94046-D9FD-1E40-B0FD-0DE134EF1F04}" type="datetimeFigureOut">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115146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94046-D9FD-1E40-B0FD-0DE134EF1F04}" type="datetimeFigureOut">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171025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94046-D9FD-1E40-B0FD-0DE134EF1F04}" type="datetimeFigureOut">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18644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94046-D9FD-1E40-B0FD-0DE134EF1F04}"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43951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94046-D9FD-1E40-B0FD-0DE134EF1F04}"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1E4E6-E9AC-6742-87AA-E1A4B96BA8AA}" type="slidenum">
              <a:rPr lang="en-US" smtClean="0"/>
              <a:t>‹#›</a:t>
            </a:fld>
            <a:endParaRPr lang="en-US"/>
          </a:p>
        </p:txBody>
      </p:sp>
    </p:spTree>
    <p:extLst>
      <p:ext uri="{BB962C8B-B14F-4D97-AF65-F5344CB8AC3E}">
        <p14:creationId xmlns:p14="http://schemas.microsoft.com/office/powerpoint/2010/main" val="17601585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94046-D9FD-1E40-B0FD-0DE134EF1F04}" type="datetimeFigureOut">
              <a:rPr lang="en-US" smtClean="0"/>
              <a:t>6/26/17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1E4E6-E9AC-6742-87AA-E1A4B96BA8AA}" type="slidenum">
              <a:rPr lang="en-US" smtClean="0"/>
              <a:t>‹#›</a:t>
            </a:fld>
            <a:endParaRPr lang="en-US"/>
          </a:p>
        </p:txBody>
      </p:sp>
    </p:spTree>
    <p:extLst>
      <p:ext uri="{BB962C8B-B14F-4D97-AF65-F5344CB8AC3E}">
        <p14:creationId xmlns:p14="http://schemas.microsoft.com/office/powerpoint/2010/main" val="90514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ejm.org/doi/full/10.1056/NEJMe15165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0" Type="http://schemas.openxmlformats.org/officeDocument/2006/relationships/hyperlink" Target="http://www.oxfordjournals.org/nar/database/summary/173" TargetMode="External"/><Relationship Id="rId21" Type="http://schemas.openxmlformats.org/officeDocument/2006/relationships/hyperlink" Target="http://www.oxfordjournals.org/nar/database/summary/504" TargetMode="External"/><Relationship Id="rId22" Type="http://schemas.openxmlformats.org/officeDocument/2006/relationships/hyperlink" Target="http://www.oxfordjournals.org/nar/database/summary/1782" TargetMode="External"/><Relationship Id="rId23" Type="http://schemas.openxmlformats.org/officeDocument/2006/relationships/hyperlink" Target="http://www.oxfordjournals.org/nar/database/summary/1913" TargetMode="External"/><Relationship Id="rId24" Type="http://schemas.openxmlformats.org/officeDocument/2006/relationships/hyperlink" Target="http://www.oxfordjournals.org/nar/database/summary/1671" TargetMode="External"/><Relationship Id="rId25" Type="http://schemas.openxmlformats.org/officeDocument/2006/relationships/hyperlink" Target="http://www.oxfordjournals.org/nar/database/summary/16" TargetMode="External"/><Relationship Id="rId26" Type="http://schemas.openxmlformats.org/officeDocument/2006/relationships/hyperlink" Target="http://www.oxfordjournals.org/nar/database/summary/367" TargetMode="External"/><Relationship Id="rId27" Type="http://schemas.openxmlformats.org/officeDocument/2006/relationships/hyperlink" Target="http://www.oxfordjournals.org/nar/database/summary/692" TargetMode="External"/><Relationship Id="rId28" Type="http://schemas.openxmlformats.org/officeDocument/2006/relationships/hyperlink" Target="http://www.oxfordjournals.org/nar/database/summary/693" TargetMode="External"/><Relationship Id="rId29" Type="http://schemas.openxmlformats.org/officeDocument/2006/relationships/hyperlink" Target="http://www.oxfordjournals.org/nar/database/summary/694" TargetMode="External"/><Relationship Id="rId1" Type="http://schemas.openxmlformats.org/officeDocument/2006/relationships/slideLayout" Target="../slideLayouts/slideLayout2.xml"/><Relationship Id="rId2" Type="http://schemas.openxmlformats.org/officeDocument/2006/relationships/hyperlink" Target="http://www.oxfordjournals.org/nar/database/c" TargetMode="External"/><Relationship Id="rId3" Type="http://schemas.openxmlformats.org/officeDocument/2006/relationships/hyperlink" Target="http://www.oxfordjournals.org/nar/database/summary/1963" TargetMode="External"/><Relationship Id="rId4" Type="http://schemas.openxmlformats.org/officeDocument/2006/relationships/hyperlink" Target="http://www.oxfordjournals.org/nar/database/summary/768" TargetMode="External"/><Relationship Id="rId5" Type="http://schemas.openxmlformats.org/officeDocument/2006/relationships/hyperlink" Target="http://www.oxfordjournals.org/nar/database/summary/1390" TargetMode="External"/><Relationship Id="rId30" Type="http://schemas.openxmlformats.org/officeDocument/2006/relationships/hyperlink" Target="http://www.oxfordjournals.org/nar/database/summary/691" TargetMode="External"/><Relationship Id="rId31" Type="http://schemas.openxmlformats.org/officeDocument/2006/relationships/hyperlink" Target="http://www.oxfordjournals.org/nar/database/summary/702" TargetMode="External"/><Relationship Id="rId32" Type="http://schemas.openxmlformats.org/officeDocument/2006/relationships/hyperlink" Target="http://www.oxfordjournals.org/nar/database/summary/181" TargetMode="External"/><Relationship Id="rId9" Type="http://schemas.openxmlformats.org/officeDocument/2006/relationships/hyperlink" Target="http://www.oxfordjournals.org/nar/database/summary/604" TargetMode="External"/><Relationship Id="rId6" Type="http://schemas.openxmlformats.org/officeDocument/2006/relationships/hyperlink" Target="http://www.oxfordjournals.org/nar/database/summary/799" TargetMode="External"/><Relationship Id="rId7" Type="http://schemas.openxmlformats.org/officeDocument/2006/relationships/hyperlink" Target="http://www.oxfordjournals.org/nar/database/summary/642" TargetMode="External"/><Relationship Id="rId8" Type="http://schemas.openxmlformats.org/officeDocument/2006/relationships/hyperlink" Target="http://www.oxfordjournals.org/nar/database/summary/1747" TargetMode="External"/><Relationship Id="rId33" Type="http://schemas.openxmlformats.org/officeDocument/2006/relationships/hyperlink" Target="http://www.oxfordjournals.org/nar/database/summary/107" TargetMode="External"/><Relationship Id="rId34" Type="http://schemas.openxmlformats.org/officeDocument/2006/relationships/hyperlink" Target="http://www.oxfordjournals.org/nar/database/summary/1101" TargetMode="External"/><Relationship Id="rId35" Type="http://schemas.openxmlformats.org/officeDocument/2006/relationships/hyperlink" Target="http://www.oxfordjournals.org/nar/database/summary/1328" TargetMode="External"/><Relationship Id="rId36" Type="http://schemas.openxmlformats.org/officeDocument/2006/relationships/hyperlink" Target="http://www.oxfordjournals.org/nar/database/summary/1748" TargetMode="External"/><Relationship Id="rId10" Type="http://schemas.openxmlformats.org/officeDocument/2006/relationships/hyperlink" Target="http://www.oxfordjournals.org/nar/database/summary/1556" TargetMode="External"/><Relationship Id="rId11" Type="http://schemas.openxmlformats.org/officeDocument/2006/relationships/hyperlink" Target="http://www.oxfordjournals.org/nar/database/summary/813" TargetMode="External"/><Relationship Id="rId12" Type="http://schemas.openxmlformats.org/officeDocument/2006/relationships/hyperlink" Target="http://www.oxfordjournals.org/nar/database/summary/891" TargetMode="External"/><Relationship Id="rId13" Type="http://schemas.openxmlformats.org/officeDocument/2006/relationships/hyperlink" Target="http://www.oxfordjournals.org/nar/database/summary/682" TargetMode="External"/><Relationship Id="rId14" Type="http://schemas.openxmlformats.org/officeDocument/2006/relationships/hyperlink" Target="http://www.oxfordjournals.org/nar/database/summary/822" TargetMode="External"/><Relationship Id="rId15" Type="http://schemas.openxmlformats.org/officeDocument/2006/relationships/hyperlink" Target="http://www.oxfordjournals.org/nar/database/summary/779" TargetMode="External"/><Relationship Id="rId16" Type="http://schemas.openxmlformats.org/officeDocument/2006/relationships/hyperlink" Target="http://www.oxfordjournals.org/nar/database/summary/1315" TargetMode="External"/><Relationship Id="rId17" Type="http://schemas.openxmlformats.org/officeDocument/2006/relationships/hyperlink" Target="http://www.oxfordjournals.org/nar/database/summary/501" TargetMode="External"/><Relationship Id="rId18" Type="http://schemas.openxmlformats.org/officeDocument/2006/relationships/hyperlink" Target="http://www.oxfordjournals.org/nar/database/summary/172" TargetMode="External"/><Relationship Id="rId19" Type="http://schemas.openxmlformats.org/officeDocument/2006/relationships/hyperlink" Target="http://www.oxfordjournals.org/nar/database/summary/503" TargetMode="External"/><Relationship Id="rId37" Type="http://schemas.openxmlformats.org/officeDocument/2006/relationships/hyperlink" Target="http://www.oxfordjournals.org/nar/database/summary/967" TargetMode="External"/><Relationship Id="rId38" Type="http://schemas.openxmlformats.org/officeDocument/2006/relationships/hyperlink" Target="http://www.oxfordjournals.org/nar/database/summary/62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abworm.com/tool/antigend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edb.or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ikiwand.com/en/RNA-Seq" TargetMode="External"/><Relationship Id="rId4" Type="http://schemas.openxmlformats.org/officeDocument/2006/relationships/hyperlink" Target="http://www.wikiwand.com/en/Immunology" TargetMode="External"/><Relationship Id="rId5" Type="http://schemas.openxmlformats.org/officeDocument/2006/relationships/hyperlink" Target="http://www.wikiwand.com/en/Computational_biology" TargetMode="External"/><Relationship Id="rId6" Type="http://schemas.openxmlformats.org/officeDocument/2006/relationships/hyperlink" Target="http://www.immgen.org/" TargetMode="External"/><Relationship Id="rId1" Type="http://schemas.openxmlformats.org/officeDocument/2006/relationships/slideLayout" Target="../slideLayouts/slideLayout2.xml"/><Relationship Id="rId2" Type="http://schemas.openxmlformats.org/officeDocument/2006/relationships/hyperlink" Target="https://www.immge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92037worshop@iedb.orgwww.iedb.orgwww.lji.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fged.org/projects/minseqe/" TargetMode="External"/><Relationship Id="rId4" Type="http://schemas.openxmlformats.org/officeDocument/2006/relationships/hyperlink" Target="http://fged.org/projects/mage-tab/" TargetMode="External"/><Relationship Id="rId5" Type="http://schemas.openxmlformats.org/officeDocument/2006/relationships/hyperlink" Target="http://fged.org/projects/mage/" TargetMode="External"/><Relationship Id="rId6" Type="http://schemas.openxmlformats.org/officeDocument/2006/relationships/hyperlink" Target="http://fged.org/projects/annotare/" TargetMode="External"/><Relationship Id="rId7" Type="http://schemas.openxmlformats.org/officeDocument/2006/relationships/hyperlink" Target="http://fged.org/projects/ontology/" TargetMode="External"/><Relationship Id="rId8" Type="http://schemas.openxmlformats.org/officeDocument/2006/relationships/hyperlink" Target="http://fged.org/projects/collaborative-standards/" TargetMode="External"/><Relationship Id="rId1" Type="http://schemas.openxmlformats.org/officeDocument/2006/relationships/slideLayout" Target="../slideLayouts/slideLayout2.xml"/><Relationship Id="rId2" Type="http://schemas.openxmlformats.org/officeDocument/2006/relationships/hyperlink" Target="http://fged.org/projects/mia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Immunology Data and Repositories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434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ImmPort</a:t>
            </a:r>
            <a:endParaRPr lang="en-US"/>
          </a:p>
        </p:txBody>
      </p:sp>
      <p:sp>
        <p:nvSpPr>
          <p:cNvPr id="3" name="Content Placeholder 2"/>
          <p:cNvSpPr>
            <a:spLocks noGrp="1"/>
          </p:cNvSpPr>
          <p:nvPr>
            <p:ph idx="1"/>
          </p:nvPr>
        </p:nvSpPr>
        <p:spPr/>
        <p:txBody>
          <a:bodyPr/>
          <a:lstStyle/>
          <a:p>
            <a:r>
              <a:rPr lang="en-US" dirty="0" smtClean="0"/>
              <a:t>http://</a:t>
            </a:r>
            <a:r>
              <a:rPr lang="en-US" dirty="0" err="1" smtClean="0"/>
              <a:t>www.immport.org</a:t>
            </a:r>
            <a:r>
              <a:rPr lang="en-US" dirty="0" smtClean="0"/>
              <a:t>/</a:t>
            </a:r>
            <a:r>
              <a:rPr lang="en-US" dirty="0" err="1" smtClean="0"/>
              <a:t>immport</a:t>
            </a:r>
            <a:r>
              <a:rPr lang="en-US" dirty="0" smtClean="0"/>
              <a:t>-open/public/home/home</a:t>
            </a:r>
            <a:endParaRPr lang="en-US" dirty="0"/>
          </a:p>
        </p:txBody>
      </p:sp>
    </p:spTree>
    <p:extLst>
      <p:ext uri="{BB962C8B-B14F-4D97-AF65-F5344CB8AC3E}">
        <p14:creationId xmlns:p14="http://schemas.microsoft.com/office/powerpoint/2010/main" val="33596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Reuse</a:t>
            </a:r>
            <a:endParaRPr lang="en-US" dirty="0"/>
          </a:p>
        </p:txBody>
      </p:sp>
      <p:sp>
        <p:nvSpPr>
          <p:cNvPr id="3" name="Content Placeholder 2"/>
          <p:cNvSpPr>
            <a:spLocks noGrp="1"/>
          </p:cNvSpPr>
          <p:nvPr>
            <p:ph idx="1"/>
          </p:nvPr>
        </p:nvSpPr>
        <p:spPr/>
        <p:txBody>
          <a:bodyPr/>
          <a:lstStyle/>
          <a:p>
            <a:r>
              <a:rPr lang="en-US" dirty="0"/>
              <a:t>On January 21, 2016, the Editors of the New England Journal of Medicine, Dan L. Longo, M.D., and Jeffrey M. </a:t>
            </a:r>
            <a:r>
              <a:rPr lang="en-US" dirty="0" err="1"/>
              <a:t>Drazen</a:t>
            </a:r>
            <a:r>
              <a:rPr lang="en-US" dirty="0"/>
              <a:t>, M.D., published an editorial that characterized scientists who re-analyzed published data sets as </a:t>
            </a:r>
            <a:r>
              <a:rPr lang="en-US" b="1" dirty="0"/>
              <a:t>"</a:t>
            </a:r>
            <a:r>
              <a:rPr lang="en-US" b="1" i="1" dirty="0"/>
              <a:t>research parasites</a:t>
            </a:r>
            <a:r>
              <a:rPr lang="en-US" b="1" dirty="0"/>
              <a:t>"</a:t>
            </a:r>
            <a:r>
              <a:rPr lang="en-US" dirty="0"/>
              <a:t> (</a:t>
            </a:r>
            <a:r>
              <a:rPr lang="en-US" dirty="0">
                <a:hlinkClick r:id="rId2"/>
              </a:rPr>
              <a:t>N Engl J Med 2016; 374:276-277</a:t>
            </a:r>
            <a:r>
              <a:rPr lang="en-US" dirty="0"/>
              <a:t>). </a:t>
            </a:r>
            <a:endParaRPr lang="en-US" dirty="0"/>
          </a:p>
        </p:txBody>
      </p:sp>
    </p:spTree>
    <p:extLst>
      <p:ext uri="{BB962C8B-B14F-4D97-AF65-F5344CB8AC3E}">
        <p14:creationId xmlns:p14="http://schemas.microsoft.com/office/powerpoint/2010/main" val="7784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a primary resource (instead of a manuscript)</a:t>
            </a:r>
            <a:endParaRPr lang="en-US" dirty="0"/>
          </a:p>
        </p:txBody>
      </p:sp>
      <p:sp>
        <p:nvSpPr>
          <p:cNvPr id="3" name="Content Placeholder 2"/>
          <p:cNvSpPr>
            <a:spLocks noGrp="1"/>
          </p:cNvSpPr>
          <p:nvPr>
            <p:ph idx="1"/>
          </p:nvPr>
        </p:nvSpPr>
        <p:spPr/>
        <p:txBody>
          <a:bodyPr>
            <a:normAutofit/>
          </a:bodyPr>
          <a:lstStyle/>
          <a:p>
            <a:r>
              <a:rPr lang="en-US" dirty="0" smtClean="0"/>
              <a:t>It gets it’s own journal – from Nature Publishing Group!</a:t>
            </a:r>
          </a:p>
          <a:p>
            <a:pPr lvl="1"/>
            <a:r>
              <a:rPr lang="en-US" b="1" i="1" dirty="0"/>
              <a:t>Scientific Data</a:t>
            </a:r>
            <a:r>
              <a:rPr lang="en-US" b="1" dirty="0"/>
              <a:t>, and why has it been launched?</a:t>
            </a:r>
            <a:endParaRPr lang="en-US" dirty="0"/>
          </a:p>
          <a:p>
            <a:pPr lvl="1"/>
            <a:r>
              <a:rPr lang="en-US" i="1" dirty="0"/>
              <a:t>Scientific Data</a:t>
            </a:r>
            <a:r>
              <a:rPr lang="en-US" dirty="0"/>
              <a:t> is a peer-reviewed, open-access journal for descriptions of scientifically valuable datasets, and research that advances the sharing and reuse of scientific data. It was launched by Nature Research to enable the discoverability, reproducibility and reuse of valuable data. </a:t>
            </a:r>
            <a:r>
              <a:rPr lang="en-US" i="1" dirty="0"/>
              <a:t>Scientific Data</a:t>
            </a:r>
            <a:r>
              <a:rPr lang="en-US" dirty="0"/>
              <a:t> primarily publishes Data Descriptors, a new type of publication that combines the narrative content characteristic of traditional journal articles with structured, curated metadata that outline experimental workflows and point to publicly archived data records.</a:t>
            </a:r>
          </a:p>
          <a:p>
            <a:pPr lvl="1"/>
            <a:endParaRPr lang="en-US" dirty="0"/>
          </a:p>
        </p:txBody>
      </p:sp>
    </p:spTree>
    <p:extLst>
      <p:ext uri="{BB962C8B-B14F-4D97-AF65-F5344CB8AC3E}">
        <p14:creationId xmlns:p14="http://schemas.microsoft.com/office/powerpoint/2010/main" val="48512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Repositories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043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find data</a:t>
            </a:r>
            <a:endParaRPr lang="en-US" dirty="0"/>
          </a:p>
        </p:txBody>
      </p:sp>
      <p:sp>
        <p:nvSpPr>
          <p:cNvPr id="3" name="Content Placeholder 2"/>
          <p:cNvSpPr>
            <a:spLocks noGrp="1"/>
          </p:cNvSpPr>
          <p:nvPr>
            <p:ph idx="1"/>
          </p:nvPr>
        </p:nvSpPr>
        <p:spPr/>
        <p:txBody>
          <a:bodyPr/>
          <a:lstStyle/>
          <a:p>
            <a:r>
              <a:rPr lang="en-US" dirty="0" smtClean="0"/>
              <a:t>Meta-resources</a:t>
            </a:r>
          </a:p>
          <a:p>
            <a:pPr lvl="1"/>
            <a:r>
              <a:rPr lang="en-US" dirty="0" err="1" smtClean="0"/>
              <a:t>LabWorm</a:t>
            </a:r>
            <a:endParaRPr lang="en-US" dirty="0" smtClean="0"/>
          </a:p>
          <a:p>
            <a:pPr lvl="1"/>
            <a:r>
              <a:rPr lang="en-US" dirty="0" smtClean="0"/>
              <a:t>NAR Database Issue</a:t>
            </a:r>
          </a:p>
          <a:p>
            <a:r>
              <a:rPr lang="en-US" dirty="0" smtClean="0"/>
              <a:t>Search Engine</a:t>
            </a:r>
          </a:p>
          <a:p>
            <a:pPr lvl="1"/>
            <a:r>
              <a:rPr lang="en-US" dirty="0" err="1" smtClean="0"/>
              <a:t>DataMed</a:t>
            </a:r>
            <a:r>
              <a:rPr lang="en-US" dirty="0" smtClean="0"/>
              <a:t> – data search engine</a:t>
            </a:r>
            <a:endParaRPr lang="en-US" dirty="0"/>
          </a:p>
        </p:txBody>
      </p:sp>
    </p:spTree>
    <p:extLst>
      <p:ext uri="{BB962C8B-B14F-4D97-AF65-F5344CB8AC3E}">
        <p14:creationId xmlns:p14="http://schemas.microsoft.com/office/powerpoint/2010/main" val="55380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DataMed</a:t>
            </a:r>
            <a:endParaRPr lang="en-US" dirty="0"/>
          </a:p>
        </p:txBody>
      </p:sp>
      <p:sp>
        <p:nvSpPr>
          <p:cNvPr id="3" name="Content Placeholder 2"/>
          <p:cNvSpPr>
            <a:spLocks noGrp="1"/>
          </p:cNvSpPr>
          <p:nvPr>
            <p:ph idx="1"/>
          </p:nvPr>
        </p:nvSpPr>
        <p:spPr/>
        <p:txBody>
          <a:bodyPr/>
          <a:lstStyle/>
          <a:p>
            <a:r>
              <a:rPr lang="en-US" dirty="0" err="1" smtClean="0"/>
              <a:t>Ohno</a:t>
            </a:r>
            <a:r>
              <a:rPr lang="en-US" dirty="0" smtClean="0"/>
              <a:t>-Machado</a:t>
            </a:r>
            <a:r>
              <a:rPr lang="en-US" dirty="0"/>
              <a:t>, L. </a:t>
            </a:r>
            <a:r>
              <a:rPr lang="en-US" i="1" dirty="0"/>
              <a:t>et al.</a:t>
            </a:r>
            <a:r>
              <a:rPr lang="en-US" dirty="0"/>
              <a:t> Finding useful data across multiple biomedical data repositories using </a:t>
            </a:r>
            <a:r>
              <a:rPr lang="en-US" dirty="0" err="1"/>
              <a:t>DataMed</a:t>
            </a:r>
            <a:r>
              <a:rPr lang="en-US" dirty="0"/>
              <a:t>. </a:t>
            </a:r>
            <a:r>
              <a:rPr lang="en-US" i="1" dirty="0"/>
              <a:t>Nat Genet</a:t>
            </a:r>
            <a:r>
              <a:rPr lang="en-US" dirty="0"/>
              <a:t> </a:t>
            </a:r>
            <a:r>
              <a:rPr lang="en-US" b="1" dirty="0"/>
              <a:t>49,</a:t>
            </a:r>
            <a:r>
              <a:rPr lang="en-US" dirty="0"/>
              <a:t> 816–819 (2017).</a:t>
            </a:r>
          </a:p>
          <a:p>
            <a:endParaRPr lang="en-US" dirty="0"/>
          </a:p>
        </p:txBody>
      </p:sp>
    </p:spTree>
    <p:extLst>
      <p:ext uri="{BB962C8B-B14F-4D97-AF65-F5344CB8AC3E}">
        <p14:creationId xmlns:p14="http://schemas.microsoft.com/office/powerpoint/2010/main" val="86178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Immunological </a:t>
            </a:r>
            <a:r>
              <a:rPr lang="en-US" dirty="0" smtClean="0"/>
              <a:t>Databases</a:t>
            </a:r>
            <a:r>
              <a:rPr lang="en-US" dirty="0">
                <a:hlinkClick r:id="rId2"/>
              </a:rPr>
              <a:t> </a:t>
            </a:r>
            <a:r>
              <a:rPr lang="en-US" dirty="0" smtClean="0"/>
              <a:t>(NAR)</a:t>
            </a:r>
            <a:r>
              <a:rPr lang="en-US" dirty="0"/>
              <a:t/>
            </a:r>
            <a:br>
              <a:rPr lang="en-US" dirty="0"/>
            </a:br>
            <a:r>
              <a:rPr lang="en-US" sz="4000" dirty="0" smtClean="0"/>
              <a:t>http</a:t>
            </a:r>
            <a:r>
              <a:rPr lang="en-US" sz="4000" dirty="0"/>
              <a:t>://</a:t>
            </a:r>
            <a:r>
              <a:rPr lang="en-US" sz="4000" dirty="0" err="1"/>
              <a:t>www.oxfordjournals.org</a:t>
            </a:r>
            <a:r>
              <a:rPr lang="en-US" sz="4000" dirty="0"/>
              <a:t>/</a:t>
            </a:r>
            <a:r>
              <a:rPr lang="en-US" sz="4000" dirty="0" err="1"/>
              <a:t>nar</a:t>
            </a:r>
            <a:r>
              <a:rPr lang="en-US" sz="4000" dirty="0"/>
              <a:t>/database/cat/14</a:t>
            </a:r>
          </a:p>
        </p:txBody>
      </p:sp>
      <p:sp>
        <p:nvSpPr>
          <p:cNvPr id="5" name="Content Placeholder 4"/>
          <p:cNvSpPr>
            <a:spLocks noGrp="1"/>
          </p:cNvSpPr>
          <p:nvPr>
            <p:ph idx="1"/>
          </p:nvPr>
        </p:nvSpPr>
        <p:spPr/>
        <p:txBody>
          <a:bodyPr numCol="3">
            <a:normAutofit fontScale="62500" lnSpcReduction="20000"/>
          </a:bodyPr>
          <a:lstStyle/>
          <a:p>
            <a:r>
              <a:rPr lang="en-US" dirty="0">
                <a:hlinkClick r:id="rId3"/>
              </a:rPr>
              <a:t>AAgAtlas </a:t>
            </a:r>
            <a:endParaRPr lang="en-US" dirty="0"/>
          </a:p>
          <a:p>
            <a:r>
              <a:rPr lang="en-US" dirty="0">
                <a:hlinkClick r:id="rId4"/>
              </a:rPr>
              <a:t>ALPSbase </a:t>
            </a:r>
            <a:endParaRPr lang="en-US" dirty="0"/>
          </a:p>
          <a:p>
            <a:r>
              <a:rPr lang="en-US" dirty="0">
                <a:hlinkClick r:id="rId5"/>
              </a:rPr>
              <a:t>AntigenDB </a:t>
            </a:r>
            <a:endParaRPr lang="en-US" dirty="0"/>
          </a:p>
          <a:p>
            <a:r>
              <a:rPr lang="en-US" dirty="0">
                <a:hlinkClick r:id="rId6"/>
              </a:rPr>
              <a:t>AntiJen </a:t>
            </a:r>
            <a:endParaRPr lang="en-US" dirty="0"/>
          </a:p>
          <a:p>
            <a:r>
              <a:rPr lang="en-US" dirty="0">
                <a:hlinkClick r:id="rId7"/>
              </a:rPr>
              <a:t>BCIpep </a:t>
            </a:r>
            <a:endParaRPr lang="en-US" dirty="0"/>
          </a:p>
          <a:p>
            <a:r>
              <a:rPr lang="en-US" dirty="0">
                <a:hlinkClick r:id="rId8"/>
              </a:rPr>
              <a:t>bNAber </a:t>
            </a:r>
            <a:endParaRPr lang="en-US" dirty="0"/>
          </a:p>
          <a:p>
            <a:r>
              <a:rPr lang="en-US" dirty="0">
                <a:hlinkClick r:id="rId9"/>
              </a:rPr>
              <a:t>dbMHC </a:t>
            </a:r>
            <a:endParaRPr lang="en-US" dirty="0"/>
          </a:p>
          <a:p>
            <a:r>
              <a:rPr lang="en-US" dirty="0">
                <a:hlinkClick r:id="rId10"/>
              </a:rPr>
              <a:t>DIGIT </a:t>
            </a:r>
            <a:endParaRPr lang="en-US" dirty="0"/>
          </a:p>
          <a:p>
            <a:r>
              <a:rPr lang="en-US" dirty="0">
                <a:hlinkClick r:id="rId11"/>
              </a:rPr>
              <a:t>Epitome </a:t>
            </a:r>
            <a:endParaRPr lang="en-US" dirty="0"/>
          </a:p>
          <a:p>
            <a:r>
              <a:rPr lang="en-US" dirty="0">
                <a:hlinkClick r:id="rId12"/>
              </a:rPr>
              <a:t>GPX-Macrophage Expression Atlas </a:t>
            </a:r>
            <a:endParaRPr lang="en-US" dirty="0"/>
          </a:p>
          <a:p>
            <a:r>
              <a:rPr lang="en-US" dirty="0">
                <a:hlinkClick r:id="rId13"/>
              </a:rPr>
              <a:t>HaptenDB </a:t>
            </a:r>
            <a:endParaRPr lang="en-US" dirty="0"/>
          </a:p>
          <a:p>
            <a:r>
              <a:rPr lang="en-US" dirty="0">
                <a:hlinkClick r:id="rId14"/>
              </a:rPr>
              <a:t>HPTAA </a:t>
            </a:r>
            <a:endParaRPr lang="en-US" dirty="0"/>
          </a:p>
          <a:p>
            <a:r>
              <a:rPr lang="en-US" dirty="0">
                <a:hlinkClick r:id="rId15"/>
              </a:rPr>
              <a:t>IEDB </a:t>
            </a:r>
            <a:endParaRPr lang="en-US" dirty="0"/>
          </a:p>
          <a:p>
            <a:r>
              <a:rPr lang="en-US" dirty="0">
                <a:hlinkClick r:id="rId16"/>
              </a:rPr>
              <a:t>IEDB-3D </a:t>
            </a:r>
            <a:endParaRPr lang="en-US" dirty="0"/>
          </a:p>
          <a:p>
            <a:r>
              <a:rPr lang="en-US" dirty="0">
                <a:hlinkClick r:id="rId17"/>
              </a:rPr>
              <a:t>IL2Rgbase </a:t>
            </a:r>
            <a:endParaRPr lang="en-US" dirty="0"/>
          </a:p>
          <a:p>
            <a:r>
              <a:rPr lang="en-US" dirty="0">
                <a:hlinkClick r:id="rId18"/>
              </a:rPr>
              <a:t>IMGT </a:t>
            </a:r>
            <a:endParaRPr lang="en-US" dirty="0"/>
          </a:p>
          <a:p>
            <a:r>
              <a:rPr lang="en-US" dirty="0">
                <a:hlinkClick r:id="rId19"/>
              </a:rPr>
              <a:t>IMGT/GENE-DB </a:t>
            </a:r>
            <a:endParaRPr lang="en-US" dirty="0"/>
          </a:p>
          <a:p>
            <a:r>
              <a:rPr lang="en-US" dirty="0">
                <a:hlinkClick r:id="rId20"/>
              </a:rPr>
              <a:t>IMGT/HLA </a:t>
            </a:r>
            <a:endParaRPr lang="en-US" dirty="0"/>
          </a:p>
          <a:p>
            <a:r>
              <a:rPr lang="en-US" dirty="0">
                <a:hlinkClick r:id="rId21"/>
              </a:rPr>
              <a:t>IMGT/LIGM-DB </a:t>
            </a:r>
            <a:endParaRPr lang="en-US" dirty="0"/>
          </a:p>
          <a:p>
            <a:r>
              <a:rPr lang="en-US" dirty="0">
                <a:hlinkClick r:id="rId22"/>
              </a:rPr>
              <a:t>IMGT/mAb-DB </a:t>
            </a:r>
            <a:endParaRPr lang="en-US" dirty="0"/>
          </a:p>
          <a:p>
            <a:r>
              <a:rPr lang="en-US" dirty="0">
                <a:hlinkClick r:id="rId23"/>
              </a:rPr>
              <a:t>ImmuNet </a:t>
            </a:r>
            <a:endParaRPr lang="en-US" dirty="0"/>
          </a:p>
          <a:p>
            <a:r>
              <a:rPr lang="en-US" dirty="0">
                <a:hlinkClick r:id="rId24"/>
              </a:rPr>
              <a:t>InnateDB </a:t>
            </a:r>
            <a:endParaRPr lang="en-US" dirty="0"/>
          </a:p>
          <a:p>
            <a:r>
              <a:rPr lang="en-US" dirty="0">
                <a:hlinkClick r:id="rId25"/>
              </a:rPr>
              <a:t>Interferon Stimulated Gene Database </a:t>
            </a:r>
            <a:endParaRPr lang="en-US" dirty="0"/>
          </a:p>
          <a:p>
            <a:r>
              <a:rPr lang="en-US" dirty="0">
                <a:hlinkClick r:id="rId26"/>
              </a:rPr>
              <a:t>IPD - Immuno Polymorphism Database </a:t>
            </a:r>
            <a:endParaRPr lang="en-US" dirty="0"/>
          </a:p>
          <a:p>
            <a:r>
              <a:rPr lang="en-US" dirty="0">
                <a:hlinkClick r:id="rId27"/>
              </a:rPr>
              <a:t>IPD-ESTDAB </a:t>
            </a:r>
            <a:endParaRPr lang="en-US" dirty="0"/>
          </a:p>
          <a:p>
            <a:r>
              <a:rPr lang="en-US" dirty="0">
                <a:hlinkClick r:id="rId28"/>
              </a:rPr>
              <a:t>IPD-HPA - Human Platelet Antigens </a:t>
            </a:r>
            <a:endParaRPr lang="en-US" dirty="0"/>
          </a:p>
          <a:p>
            <a:r>
              <a:rPr lang="en-US" dirty="0">
                <a:hlinkClick r:id="rId29"/>
              </a:rPr>
              <a:t>IPD-KIR - Killer-cell Immunoglobulin-like Receptors </a:t>
            </a:r>
            <a:endParaRPr lang="en-US" dirty="0"/>
          </a:p>
          <a:p>
            <a:r>
              <a:rPr lang="en-US" dirty="0">
                <a:hlinkClick r:id="rId30"/>
              </a:rPr>
              <a:t>IPD-MHC </a:t>
            </a:r>
            <a:endParaRPr lang="en-US" dirty="0"/>
          </a:p>
          <a:p>
            <a:r>
              <a:rPr lang="en-US" dirty="0">
                <a:hlinkClick r:id="rId31"/>
              </a:rPr>
              <a:t>MHCBN </a:t>
            </a:r>
            <a:endParaRPr lang="en-US" dirty="0"/>
          </a:p>
          <a:p>
            <a:r>
              <a:rPr lang="en-US" dirty="0">
                <a:hlinkClick r:id="rId32"/>
              </a:rPr>
              <a:t>MHCPEP </a:t>
            </a:r>
            <a:endParaRPr lang="en-US" dirty="0"/>
          </a:p>
          <a:p>
            <a:r>
              <a:rPr lang="en-US" dirty="0">
                <a:hlinkClick r:id="rId33"/>
              </a:rPr>
              <a:t>MPID-T2 </a:t>
            </a:r>
            <a:endParaRPr lang="en-US" dirty="0"/>
          </a:p>
          <a:p>
            <a:r>
              <a:rPr lang="en-US" dirty="0">
                <a:hlinkClick r:id="rId34"/>
              </a:rPr>
              <a:t>MUGEN Mouse Database </a:t>
            </a:r>
            <a:endParaRPr lang="en-US" dirty="0"/>
          </a:p>
          <a:p>
            <a:r>
              <a:rPr lang="en-US" dirty="0">
                <a:hlinkClick r:id="rId35"/>
              </a:rPr>
              <a:t>Protegen </a:t>
            </a:r>
            <a:endParaRPr lang="en-US" dirty="0"/>
          </a:p>
          <a:p>
            <a:r>
              <a:rPr lang="en-US" dirty="0">
                <a:hlinkClick r:id="rId36"/>
              </a:rPr>
              <a:t>SAbDab </a:t>
            </a:r>
            <a:endParaRPr lang="en-US" dirty="0"/>
          </a:p>
          <a:p>
            <a:r>
              <a:rPr lang="en-US" dirty="0">
                <a:hlinkClick r:id="rId37"/>
              </a:rPr>
              <a:t>SuperHapten </a:t>
            </a:r>
            <a:endParaRPr lang="en-US" dirty="0"/>
          </a:p>
          <a:p>
            <a:r>
              <a:rPr lang="en-US" dirty="0">
                <a:hlinkClick r:id="rId38"/>
              </a:rPr>
              <a:t>VBASE2</a:t>
            </a:r>
            <a:endParaRPr lang="en-US" dirty="0"/>
          </a:p>
        </p:txBody>
      </p:sp>
    </p:spTree>
    <p:extLst>
      <p:ext uri="{BB962C8B-B14F-4D97-AF65-F5344CB8AC3E}">
        <p14:creationId xmlns:p14="http://schemas.microsoft.com/office/powerpoint/2010/main" val="8984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hlinkClick r:id="rId2"/>
              </a:rPr>
              <a:t>AntigenDB</a:t>
            </a:r>
            <a:endParaRPr lang="en-US" dirty="0"/>
          </a:p>
          <a:p>
            <a:r>
              <a:rPr lang="en-US" dirty="0" err="1"/>
              <a:t>Immunoinformatics</a:t>
            </a:r>
            <a:r>
              <a:rPr lang="en-US" dirty="0"/>
              <a:t> database of pathogen antigens</a:t>
            </a:r>
          </a:p>
          <a:p>
            <a:endParaRPr lang="en-US" dirty="0"/>
          </a:p>
        </p:txBody>
      </p:sp>
    </p:spTree>
    <p:extLst>
      <p:ext uri="{BB962C8B-B14F-4D97-AF65-F5344CB8AC3E}">
        <p14:creationId xmlns:p14="http://schemas.microsoft.com/office/powerpoint/2010/main" val="107918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Immune Epitope Database (IEDB)</a:t>
            </a:r>
            <a:br>
              <a:rPr lang="en-US" dirty="0" smtClean="0"/>
            </a:br>
            <a:r>
              <a:rPr lang="en-US" dirty="0">
                <a:hlinkClick r:id="rId2"/>
              </a:rPr>
              <a:t> http://www.iedb.org/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24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Immunological Genome Project (</a:t>
            </a:r>
            <a:r>
              <a:rPr lang="en-US" dirty="0" err="1" smtClean="0"/>
              <a:t>ImmGen</a:t>
            </a:r>
            <a:r>
              <a:rPr lang="en-US" dirty="0" smtClean="0"/>
              <a:t>) </a:t>
            </a:r>
            <a:r>
              <a:rPr lang="en-US" dirty="0" smtClean="0">
                <a:hlinkClick r:id="rId2"/>
              </a:rPr>
              <a:t>https://</a:t>
            </a:r>
            <a:r>
              <a:rPr lang="en-US" dirty="0" err="1" smtClean="0">
                <a:hlinkClick r:id="rId2"/>
              </a:rPr>
              <a:t>www.immgen.org</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 collaborative scientific research project that is building a gene-expression database for all characterized immune cells in the mouse. The overarching goal of the project is to computationally reconstruct the gene regulatory network in immune cells. All data generated as part of </a:t>
            </a:r>
            <a:r>
              <a:rPr lang="en-US" dirty="0" err="1" smtClean="0"/>
              <a:t>ImmGen</a:t>
            </a:r>
            <a:r>
              <a:rPr lang="en-US" dirty="0" smtClean="0"/>
              <a:t> are made freely and publicly available at the </a:t>
            </a:r>
            <a:r>
              <a:rPr lang="en-US" dirty="0" err="1" smtClean="0"/>
              <a:t>ImmGen</a:t>
            </a:r>
            <a:r>
              <a:rPr lang="en-US" dirty="0" smtClean="0"/>
              <a:t> portal.</a:t>
            </a:r>
          </a:p>
          <a:p>
            <a:r>
              <a:rPr lang="en-US" dirty="0" smtClean="0"/>
              <a:t>First </a:t>
            </a:r>
            <a:r>
              <a:rPr lang="en-US" dirty="0"/>
              <a:t>aim </a:t>
            </a:r>
            <a:r>
              <a:rPr lang="en-US" dirty="0" smtClean="0"/>
              <a:t>- Generate </a:t>
            </a:r>
            <a:r>
              <a:rPr lang="en-US" dirty="0"/>
              <a:t>a compendium of whole-genome transcriptional profiles (initially by microarray, now mostly by </a:t>
            </a:r>
            <a:r>
              <a:rPr lang="en-US" dirty="0">
                <a:hlinkClick r:id="rId3"/>
              </a:rPr>
              <a:t>RNA-sequencing</a:t>
            </a:r>
            <a:r>
              <a:rPr lang="en-US" dirty="0"/>
              <a:t>) for nearly all characterized cell populations of the adaptive and innate immune systems in the mouse, at major stages of differentiation and activation. </a:t>
            </a:r>
            <a:endParaRPr lang="en-US" dirty="0" smtClean="0"/>
          </a:p>
          <a:p>
            <a:r>
              <a:rPr lang="en-US" dirty="0" smtClean="0"/>
              <a:t>The </a:t>
            </a:r>
            <a:r>
              <a:rPr lang="en-US" dirty="0"/>
              <a:t>compendium of microarray data currently include over 250 immunologically relevant cell types, from all lymphoid organs and other tissues which are monitored by immune cells</a:t>
            </a:r>
            <a:r>
              <a:rPr lang="en-US" dirty="0" smtClean="0"/>
              <a:t>.</a:t>
            </a:r>
          </a:p>
          <a:p>
            <a:r>
              <a:rPr lang="en-US" dirty="0"/>
              <a:t>The </a:t>
            </a:r>
            <a:r>
              <a:rPr lang="en-US" dirty="0" err="1"/>
              <a:t>ImmGen</a:t>
            </a:r>
            <a:r>
              <a:rPr lang="en-US" dirty="0"/>
              <a:t> project began in 2008 as a collaboration between several </a:t>
            </a:r>
            <a:r>
              <a:rPr lang="en-US" dirty="0">
                <a:hlinkClick r:id="rId4" tooltip="Immunology"/>
              </a:rPr>
              <a:t>immunology</a:t>
            </a:r>
            <a:r>
              <a:rPr lang="en-US" dirty="0"/>
              <a:t> and </a:t>
            </a:r>
            <a:r>
              <a:rPr lang="en-US" dirty="0">
                <a:hlinkClick r:id="rId5"/>
              </a:rPr>
              <a:t>computational biology</a:t>
            </a:r>
            <a:r>
              <a:rPr lang="en-US" dirty="0"/>
              <a:t> laboratories across the United States, and will be completing its second phase on 2017. Currently, raw data and specialized data browsers from the first and second phases are on </a:t>
            </a:r>
            <a:r>
              <a:rPr lang="en-US" dirty="0">
                <a:hlinkClick r:id="rId6"/>
              </a:rPr>
              <a:t>www.ImmGen.org</a:t>
            </a:r>
            <a:r>
              <a:rPr lang="en-US" dirty="0"/>
              <a:t>.</a:t>
            </a:r>
          </a:p>
          <a:p>
            <a:endParaRPr lang="en-US" dirty="0"/>
          </a:p>
        </p:txBody>
      </p:sp>
      <p:sp>
        <p:nvSpPr>
          <p:cNvPr id="8" name="Rectangle 7"/>
          <p:cNvSpPr/>
          <p:nvPr/>
        </p:nvSpPr>
        <p:spPr>
          <a:xfrm>
            <a:off x="0" y="6488668"/>
            <a:ext cx="6973824" cy="369332"/>
          </a:xfrm>
          <a:prstGeom prst="rect">
            <a:avLst/>
          </a:prstGeom>
        </p:spPr>
        <p:txBody>
          <a:bodyPr wrap="square">
            <a:spAutoFit/>
          </a:bodyPr>
          <a:lstStyle/>
          <a:p>
            <a:r>
              <a:rPr lang="en-US" dirty="0"/>
              <a:t>http://</a:t>
            </a:r>
            <a:r>
              <a:rPr lang="en-US" dirty="0" err="1"/>
              <a:t>www.wikiwand.com</a:t>
            </a:r>
            <a:r>
              <a:rPr lang="en-US" dirty="0"/>
              <a:t>/</a:t>
            </a:r>
            <a:r>
              <a:rPr lang="en-US" dirty="0" err="1"/>
              <a:t>en</a:t>
            </a:r>
            <a:r>
              <a:rPr lang="en-US" dirty="0"/>
              <a:t>/</a:t>
            </a:r>
            <a:r>
              <a:rPr lang="en-US" dirty="0" err="1"/>
              <a:t>Immunological_Genome_Project</a:t>
            </a:r>
            <a:endParaRPr lang="en-US" dirty="0"/>
          </a:p>
        </p:txBody>
      </p:sp>
    </p:spTree>
    <p:extLst>
      <p:ext uri="{BB962C8B-B14F-4D97-AF65-F5344CB8AC3E}">
        <p14:creationId xmlns:p14="http://schemas.microsoft.com/office/powerpoint/2010/main" val="120963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Immunology Data and Repositories</a:t>
            </a:r>
            <a:endParaRPr lang="en-US" dirty="0"/>
          </a:p>
        </p:txBody>
      </p:sp>
      <p:sp>
        <p:nvSpPr>
          <p:cNvPr id="3" name="Subtitle 2"/>
          <p:cNvSpPr>
            <a:spLocks noGrp="1"/>
          </p:cNvSpPr>
          <p:nvPr>
            <p:ph type="subTitle" idx="1"/>
          </p:nvPr>
        </p:nvSpPr>
        <p:spPr/>
        <p:txBody>
          <a:bodyPr/>
          <a:lstStyle/>
          <a:p>
            <a:r>
              <a:rPr lang="en-US" dirty="0" smtClean="0"/>
              <a:t>a.k.a. Where can I get </a:t>
            </a:r>
            <a:r>
              <a:rPr lang="en-US" dirty="0" err="1" smtClean="0"/>
              <a:t>imunological</a:t>
            </a:r>
            <a:r>
              <a:rPr lang="en-US" dirty="0" smtClean="0"/>
              <a:t> data and where can I put my data</a:t>
            </a:r>
            <a:endParaRPr lang="en-US" dirty="0"/>
          </a:p>
        </p:txBody>
      </p:sp>
    </p:spTree>
    <p:extLst>
      <p:ext uri="{BB962C8B-B14F-4D97-AF65-F5344CB8AC3E}">
        <p14:creationId xmlns:p14="http://schemas.microsoft.com/office/powerpoint/2010/main" val="176722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xCell</a:t>
            </a:r>
            <a:endParaRPr lang="en-US" dirty="0"/>
          </a:p>
        </p:txBody>
      </p:sp>
      <p:sp>
        <p:nvSpPr>
          <p:cNvPr id="3" name="Content Placeholder 2"/>
          <p:cNvSpPr>
            <a:spLocks noGrp="1"/>
          </p:cNvSpPr>
          <p:nvPr>
            <p:ph idx="1"/>
          </p:nvPr>
        </p:nvSpPr>
        <p:spPr/>
        <p:txBody>
          <a:bodyPr/>
          <a:lstStyle/>
          <a:p>
            <a:r>
              <a:rPr lang="en-US" dirty="0" smtClean="0"/>
              <a:t>Digitally </a:t>
            </a:r>
            <a:r>
              <a:rPr lang="en-US" dirty="0"/>
              <a:t> portraying the tissue cellular heterogeneity </a:t>
            </a:r>
            <a:r>
              <a:rPr lang="en-US" dirty="0" smtClean="0"/>
              <a:t>landscape</a:t>
            </a:r>
          </a:p>
          <a:p>
            <a:r>
              <a:rPr lang="en-US" dirty="0" smtClean="0"/>
              <a:t>URL</a:t>
            </a:r>
          </a:p>
        </p:txBody>
      </p:sp>
    </p:spTree>
    <p:extLst>
      <p:ext uri="{BB962C8B-B14F-4D97-AF65-F5344CB8AC3E}">
        <p14:creationId xmlns:p14="http://schemas.microsoft.com/office/powerpoint/2010/main" val="116413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4794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Immune Epitope Database User </a:t>
            </a:r>
            <a:r>
              <a:rPr lang="en-US" dirty="0" smtClean="0"/>
              <a:t>Workshop</a:t>
            </a:r>
            <a:br>
              <a:rPr lang="en-US" dirty="0" smtClean="0"/>
            </a:br>
            <a:r>
              <a:rPr lang="en-US" dirty="0" smtClean="0"/>
              <a:t>October </a:t>
            </a:r>
            <a:r>
              <a:rPr lang="en-US" dirty="0"/>
              <a:t>25 - 26, </a:t>
            </a:r>
            <a:r>
              <a:rPr lang="en-US" dirty="0" smtClean="0"/>
              <a:t>2017, Rockville, MD</a:t>
            </a:r>
            <a:endParaRPr lang="en-US" dirty="0"/>
          </a:p>
        </p:txBody>
      </p:sp>
      <p:sp>
        <p:nvSpPr>
          <p:cNvPr id="3" name="Content Placeholder 2"/>
          <p:cNvSpPr>
            <a:spLocks noGrp="1"/>
          </p:cNvSpPr>
          <p:nvPr>
            <p:ph idx="1"/>
          </p:nvPr>
        </p:nvSpPr>
        <p:spPr/>
        <p:txBody>
          <a:bodyPr>
            <a:normAutofit fontScale="62500" lnSpcReduction="20000"/>
          </a:bodyPr>
          <a:lstStyle/>
          <a:p>
            <a:r>
              <a:rPr lang="en-US" dirty="0"/>
              <a:t>Immune Epitope Database User </a:t>
            </a:r>
            <a:r>
              <a:rPr lang="en-US" dirty="0" err="1"/>
              <a:t>WorkshopOctober</a:t>
            </a:r>
            <a:r>
              <a:rPr lang="en-US" dirty="0"/>
              <a:t> 25 - 26, 2017The IEDB is an NIH-supported, freely available resource that provides access to published data related to antibody and T cell epitopes, as well as online tools for prediction and further analysis of immune epitopes.  The IEDB has data for infectious and autoimmune diseases, allergens, and </a:t>
            </a:r>
            <a:r>
              <a:rPr lang="en-US" dirty="0" err="1"/>
              <a:t>alloantigens.Who</a:t>
            </a:r>
            <a:r>
              <a:rPr lang="en-US" dirty="0"/>
              <a:t> should </a:t>
            </a:r>
            <a:r>
              <a:rPr lang="en-US" dirty="0" err="1"/>
              <a:t>attend?Researchers</a:t>
            </a:r>
            <a:r>
              <a:rPr lang="en-US" dirty="0"/>
              <a:t> studying T cell and antibody </a:t>
            </a:r>
            <a:r>
              <a:rPr lang="en-US" dirty="0" err="1"/>
              <a:t>epitopesBioinformaticiansThose</a:t>
            </a:r>
            <a:r>
              <a:rPr lang="en-US" dirty="0"/>
              <a:t> new to the </a:t>
            </a:r>
            <a:r>
              <a:rPr lang="en-US" dirty="0" err="1"/>
              <a:t>IEDBThose</a:t>
            </a:r>
            <a:r>
              <a:rPr lang="en-US" dirty="0"/>
              <a:t> wanting to better understand and use the many features of the </a:t>
            </a:r>
            <a:r>
              <a:rPr lang="en-US" dirty="0" err="1"/>
              <a:t>resourceDate</a:t>
            </a:r>
            <a:r>
              <a:rPr lang="en-US" dirty="0"/>
              <a:t>:    Wednesday, Oct. 25 – Thursday, Oct. 26, 2017 Place:  National Institute of Allergy and Infectious Diseases            5601 Fishers Lane            Rockville, Maryland, 20852, USA Program: Day 1   IEDB staff will describe the IEDB curation process, data structure, and data content.  The different query features will be demonstrated.  Staff will be available to provide individualized help to participants. LANL staff will present the HIV Immunology Database. Day 2   Presenters will describe the features of the Analysis Resource, a collection of epitope analysis and prediction tools.  The use and interpretation of results will be covered.  LANL staff will present the HIV Sequence Database.  Space is limited Applications must be submitted by 8 September 2017 and can be requested at </a:t>
            </a:r>
            <a:r>
              <a:rPr lang="en-US" dirty="0" err="1"/>
              <a:t>workshop@iedb.orgLimited</a:t>
            </a:r>
            <a:r>
              <a:rPr lang="en-US" dirty="0"/>
              <a:t> funds are available for travel fellowships to help defray transportation and lodging expenses only, and must be received by 1 August 2017.La Jolla Institute for Allergy and Immunology9420 Athena </a:t>
            </a:r>
            <a:r>
              <a:rPr lang="en-US" dirty="0" err="1"/>
              <a:t>CircleLa</a:t>
            </a:r>
            <a:r>
              <a:rPr lang="en-US" dirty="0"/>
              <a:t> Jolla, CA </a:t>
            </a:r>
            <a:r>
              <a:rPr lang="en-US" dirty="0" smtClean="0">
                <a:hlinkClick r:id="rId2"/>
              </a:rPr>
              <a:t>92037</a:t>
            </a:r>
          </a:p>
          <a:p>
            <a:r>
              <a:rPr lang="en-US" dirty="0" smtClean="0">
                <a:hlinkClick r:id="rId2"/>
              </a:rPr>
              <a:t>worshop@iedb.org</a:t>
            </a:r>
          </a:p>
          <a:p>
            <a:r>
              <a:rPr lang="en-US" dirty="0" smtClean="0">
                <a:hlinkClick r:id="rId2"/>
              </a:rPr>
              <a:t>www.iedb.org</a:t>
            </a:r>
          </a:p>
          <a:p>
            <a:r>
              <a:rPr lang="en-US" dirty="0" smtClean="0">
                <a:hlinkClick r:id="rId2"/>
              </a:rPr>
              <a:t>www.lji.org</a:t>
            </a:r>
            <a:endParaRPr lang="en-US" dirty="0" smtClean="0"/>
          </a:p>
          <a:p>
            <a:r>
              <a:rPr lang="en-US" dirty="0"/>
              <a:t>http://</a:t>
            </a:r>
            <a:r>
              <a:rPr lang="en-US" dirty="0" err="1"/>
              <a:t>workshop.iedb.org</a:t>
            </a:r>
            <a:endParaRPr lang="en-US" dirty="0"/>
          </a:p>
          <a:p>
            <a:endParaRPr lang="en-US" dirty="0"/>
          </a:p>
        </p:txBody>
      </p:sp>
    </p:spTree>
    <p:extLst>
      <p:ext uri="{BB962C8B-B14F-4D97-AF65-F5344CB8AC3E}">
        <p14:creationId xmlns:p14="http://schemas.microsoft.com/office/powerpoint/2010/main" val="752397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Papers of Interest</a:t>
            </a:r>
            <a:endParaRPr lang="en-US" dirty="0"/>
          </a:p>
        </p:txBody>
      </p:sp>
      <p:sp>
        <p:nvSpPr>
          <p:cNvPr id="3" name="Content Placeholder 2"/>
          <p:cNvSpPr>
            <a:spLocks noGrp="1"/>
          </p:cNvSpPr>
          <p:nvPr>
            <p:ph idx="1"/>
          </p:nvPr>
        </p:nvSpPr>
        <p:spPr/>
        <p:txBody>
          <a:bodyPr>
            <a:normAutofit/>
          </a:bodyPr>
          <a:lstStyle/>
          <a:p>
            <a:r>
              <a:rPr lang="en-US" dirty="0" err="1" smtClean="0"/>
              <a:t>Genser</a:t>
            </a:r>
            <a:r>
              <a:rPr lang="en-US" dirty="0"/>
              <a:t>, B., Cooper, P. J., </a:t>
            </a:r>
            <a:r>
              <a:rPr lang="en-US" dirty="0" err="1"/>
              <a:t>Yazdanbakhsh</a:t>
            </a:r>
            <a:r>
              <a:rPr lang="en-US" dirty="0"/>
              <a:t>, M., </a:t>
            </a:r>
            <a:r>
              <a:rPr lang="en-US" dirty="0" err="1"/>
              <a:t>Barreto</a:t>
            </a:r>
            <a:r>
              <a:rPr lang="en-US" dirty="0"/>
              <a:t>, M. L. &amp; Rodrigues, L. C. A guide to modern statistical analysis of immunological data. </a:t>
            </a:r>
            <a:r>
              <a:rPr lang="en-US" i="1" dirty="0"/>
              <a:t>BMC Immunology 2007 8:1</a:t>
            </a:r>
            <a:r>
              <a:rPr lang="en-US" dirty="0"/>
              <a:t> </a:t>
            </a:r>
            <a:r>
              <a:rPr lang="en-US" b="1" dirty="0"/>
              <a:t>8,</a:t>
            </a:r>
            <a:r>
              <a:rPr lang="en-US" dirty="0"/>
              <a:t> 27 (2007).</a:t>
            </a:r>
          </a:p>
          <a:p>
            <a:pPr lvl="1"/>
            <a:r>
              <a:rPr lang="en-US" dirty="0" smtClean="0"/>
              <a:t>“This </a:t>
            </a:r>
            <a:r>
              <a:rPr lang="en-US" dirty="0"/>
              <a:t>paper will help the immunologist to choose the correct statistical approach for a particular research question</a:t>
            </a:r>
            <a:r>
              <a:rPr lang="en-US" dirty="0" smtClean="0"/>
              <a:t>.”</a:t>
            </a:r>
          </a:p>
          <a:p>
            <a:r>
              <a:rPr lang="en-US" smtClean="0"/>
              <a:t>Zhang</a:t>
            </a:r>
            <a:r>
              <a:rPr lang="en-US" dirty="0"/>
              <a:t>, G. L., Sun, J., </a:t>
            </a:r>
            <a:r>
              <a:rPr lang="en-US" dirty="0" err="1"/>
              <a:t>Chitkushev</a:t>
            </a:r>
            <a:r>
              <a:rPr lang="en-US" dirty="0"/>
              <a:t>, L. &amp; </a:t>
            </a:r>
            <a:r>
              <a:rPr lang="en-US" dirty="0" err="1"/>
              <a:t>Brusic</a:t>
            </a:r>
            <a:r>
              <a:rPr lang="en-US" dirty="0"/>
              <a:t>, V. Big Data Analytics in Immunology: A Knowledge-Based Approach. </a:t>
            </a:r>
            <a:r>
              <a:rPr lang="en-US" i="1" dirty="0" err="1"/>
              <a:t>BioMed</a:t>
            </a:r>
            <a:r>
              <a:rPr lang="en-US" i="1" dirty="0"/>
              <a:t> Research International</a:t>
            </a:r>
            <a:r>
              <a:rPr lang="en-US" dirty="0"/>
              <a:t> </a:t>
            </a:r>
            <a:r>
              <a:rPr lang="en-US" b="1" dirty="0"/>
              <a:t>2014,</a:t>
            </a:r>
            <a:r>
              <a:rPr lang="en-US" dirty="0"/>
              <a:t> 1–9 (2014).</a:t>
            </a:r>
          </a:p>
          <a:p>
            <a:endParaRPr lang="en-US" dirty="0"/>
          </a:p>
          <a:p>
            <a:pPr lvl="1"/>
            <a:endParaRPr lang="en-US" dirty="0"/>
          </a:p>
        </p:txBody>
      </p:sp>
    </p:spTree>
    <p:extLst>
      <p:ext uri="{BB962C8B-B14F-4D97-AF65-F5344CB8AC3E}">
        <p14:creationId xmlns:p14="http://schemas.microsoft.com/office/powerpoint/2010/main" val="91683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Standards</a:t>
            </a:r>
          </a:p>
          <a:p>
            <a:pPr lvl="1"/>
            <a:r>
              <a:rPr lang="en-US" dirty="0" smtClean="0"/>
              <a:t>What do I mean by standards?</a:t>
            </a:r>
          </a:p>
          <a:p>
            <a:pPr lvl="1"/>
            <a:r>
              <a:rPr lang="en-US" dirty="0" smtClean="0"/>
              <a:t>Why have standards</a:t>
            </a:r>
          </a:p>
          <a:p>
            <a:pPr lvl="1"/>
            <a:r>
              <a:rPr lang="en-US" dirty="0" smtClean="0"/>
              <a:t>How do data standards benefit you?</a:t>
            </a:r>
          </a:p>
          <a:p>
            <a:pPr lvl="1"/>
            <a:r>
              <a:rPr lang="en-US" dirty="0" smtClean="0"/>
              <a:t>Reproducible science</a:t>
            </a:r>
          </a:p>
          <a:p>
            <a:r>
              <a:rPr lang="en-US" dirty="0" smtClean="0"/>
              <a:t>Data Repositories</a:t>
            </a:r>
          </a:p>
          <a:p>
            <a:pPr lvl="1"/>
            <a:r>
              <a:rPr lang="en-US" dirty="0" smtClean="0"/>
              <a:t>What are data repositories?</a:t>
            </a:r>
          </a:p>
          <a:p>
            <a:pPr lvl="1"/>
            <a:r>
              <a:rPr lang="en-US" dirty="0" smtClean="0"/>
              <a:t>Why have them</a:t>
            </a:r>
          </a:p>
          <a:p>
            <a:pPr lvl="1"/>
            <a:r>
              <a:rPr lang="en-US" dirty="0" smtClean="0"/>
              <a:t>How do they benefit you?</a:t>
            </a:r>
          </a:p>
          <a:p>
            <a:pPr lvl="1"/>
            <a:r>
              <a:rPr lang="en-US" dirty="0" smtClean="0"/>
              <a:t>How can you contribute data?</a:t>
            </a:r>
          </a:p>
          <a:p>
            <a:pPr lvl="1"/>
            <a:r>
              <a:rPr lang="en-US" dirty="0" smtClean="0"/>
              <a:t>How can you find them?</a:t>
            </a:r>
          </a:p>
          <a:p>
            <a:pPr lvl="2"/>
            <a:r>
              <a:rPr lang="en-US" dirty="0"/>
              <a:t>Resource </a:t>
            </a:r>
            <a:r>
              <a:rPr lang="en-US" dirty="0" err="1"/>
              <a:t>reposotories</a:t>
            </a:r>
            <a:endParaRPr lang="en-US" dirty="0"/>
          </a:p>
          <a:p>
            <a:pPr lvl="2"/>
            <a:endParaRPr lang="en-US" dirty="0"/>
          </a:p>
        </p:txBody>
      </p:sp>
    </p:spTree>
    <p:extLst>
      <p:ext uri="{BB962C8B-B14F-4D97-AF65-F5344CB8AC3E}">
        <p14:creationId xmlns:p14="http://schemas.microsoft.com/office/powerpoint/2010/main" val="135441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Labworm</a:t>
            </a:r>
            <a:endParaRPr lang="en-US" dirty="0" smtClean="0"/>
          </a:p>
          <a:p>
            <a:pPr lvl="1"/>
            <a:endParaRPr lang="en-US" dirty="0" smtClean="0"/>
          </a:p>
          <a:p>
            <a:r>
              <a:rPr lang="en-US" dirty="0" smtClean="0"/>
              <a:t>Nucleic Acid Research Database Summary Paper Category List: Immunological Databases</a:t>
            </a:r>
          </a:p>
          <a:p>
            <a:pPr lvl="1"/>
            <a:r>
              <a:rPr lang="en-US" dirty="0"/>
              <a:t>http://</a:t>
            </a:r>
            <a:r>
              <a:rPr lang="en-US" dirty="0" err="1"/>
              <a:t>www.oxfordjournals.org</a:t>
            </a:r>
            <a:r>
              <a:rPr lang="en-US" dirty="0"/>
              <a:t>/</a:t>
            </a:r>
            <a:r>
              <a:rPr lang="en-US" dirty="0" err="1"/>
              <a:t>nar</a:t>
            </a:r>
            <a:r>
              <a:rPr lang="en-US" dirty="0"/>
              <a:t>/database/cat/14</a:t>
            </a:r>
            <a:endParaRPr lang="en-US" dirty="0" smtClean="0"/>
          </a:p>
          <a:p>
            <a:endParaRPr lang="en-US" dirty="0"/>
          </a:p>
        </p:txBody>
      </p:sp>
    </p:spTree>
    <p:extLst>
      <p:ext uri="{BB962C8B-B14F-4D97-AF65-F5344CB8AC3E}">
        <p14:creationId xmlns:p14="http://schemas.microsoft.com/office/powerpoint/2010/main" val="25408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24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Standards</a:t>
            </a:r>
            <a:endParaRPr lang="en-US" dirty="0"/>
          </a:p>
        </p:txBody>
      </p:sp>
      <p:sp>
        <p:nvSpPr>
          <p:cNvPr id="5" name="Content Placeholder 4"/>
          <p:cNvSpPr>
            <a:spLocks noGrp="1"/>
          </p:cNvSpPr>
          <p:nvPr>
            <p:ph idx="1"/>
          </p:nvPr>
        </p:nvSpPr>
        <p:spPr/>
        <p:txBody>
          <a:bodyPr/>
          <a:lstStyle/>
          <a:p>
            <a:r>
              <a:rPr lang="en-US" dirty="0" smtClean="0"/>
              <a:t>Why have them?</a:t>
            </a:r>
          </a:p>
          <a:p>
            <a:r>
              <a:rPr lang="en-US" dirty="0" smtClean="0"/>
              <a:t>What is meant by minimal information?</a:t>
            </a:r>
          </a:p>
          <a:p>
            <a:r>
              <a:rPr lang="en-US" dirty="0" smtClean="0"/>
              <a:t>Where can I find data standards?</a:t>
            </a:r>
          </a:p>
          <a:p>
            <a:pPr lvl="1"/>
            <a:r>
              <a:rPr lang="en-US" dirty="0"/>
              <a:t>Functional Genomics Data Society (FGED) </a:t>
            </a:r>
            <a:endParaRPr lang="en-US" dirty="0"/>
          </a:p>
        </p:txBody>
      </p:sp>
    </p:spTree>
    <p:extLst>
      <p:ext uri="{BB962C8B-B14F-4D97-AF65-F5344CB8AC3E}">
        <p14:creationId xmlns:p14="http://schemas.microsoft.com/office/powerpoint/2010/main" val="114665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Standards</a:t>
            </a:r>
            <a:endParaRPr lang="en-US" dirty="0"/>
          </a:p>
        </p:txBody>
      </p:sp>
      <p:sp>
        <p:nvSpPr>
          <p:cNvPr id="5" name="Content Placeholder 4"/>
          <p:cNvSpPr>
            <a:spLocks noGrp="1"/>
          </p:cNvSpPr>
          <p:nvPr>
            <p:ph idx="1"/>
          </p:nvPr>
        </p:nvSpPr>
        <p:spPr/>
        <p:txBody>
          <a:bodyPr/>
          <a:lstStyle/>
          <a:p>
            <a:pPr fontAlgn="base"/>
            <a:r>
              <a:rPr lang="en-US" b="1" dirty="0"/>
              <a:t>MIAME</a:t>
            </a:r>
          </a:p>
          <a:p>
            <a:pPr lvl="1" fontAlgn="base"/>
            <a:r>
              <a:rPr lang="en-US" b="1" dirty="0"/>
              <a:t>Minimum Information About a Microarray </a:t>
            </a:r>
            <a:r>
              <a:rPr lang="en-US" b="1" dirty="0" smtClean="0"/>
              <a:t>Experiment</a:t>
            </a:r>
          </a:p>
          <a:p>
            <a:pPr lvl="1" fontAlgn="base"/>
            <a:endParaRPr lang="en-US" b="1" dirty="0"/>
          </a:p>
          <a:p>
            <a:pPr fontAlgn="base"/>
            <a:r>
              <a:rPr lang="en-US" b="1" dirty="0" smtClean="0"/>
              <a:t>Check out </a:t>
            </a:r>
            <a:r>
              <a:rPr lang="en-US" dirty="0"/>
              <a:t>1. </a:t>
            </a:r>
            <a:r>
              <a:rPr lang="en-US" i="1" dirty="0" err="1"/>
              <a:t>researchgate.net</a:t>
            </a:r>
            <a:r>
              <a:rPr lang="en-US" dirty="0"/>
              <a:t> Available at: https://</a:t>
            </a:r>
            <a:r>
              <a:rPr lang="en-US" dirty="0" err="1"/>
              <a:t>www.researchgate.net</a:t>
            </a:r>
            <a:r>
              <a:rPr lang="en-US" dirty="0"/>
              <a:t>/profile/</a:t>
            </a:r>
            <a:r>
              <a:rPr lang="en-US" dirty="0" err="1"/>
              <a:t>Syed_Ahmad_Chan_Bukhari</a:t>
            </a:r>
            <a:r>
              <a:rPr lang="en-US" dirty="0"/>
              <a:t>/publication/303471125_Towards_Ontological_Mapping_of_Immunological_Data_Standards/links/5744659208ae9f741b3e2815.pdf?origin=</a:t>
            </a:r>
            <a:r>
              <a:rPr lang="en-US" dirty="0" err="1"/>
              <a:t>publication_list</a:t>
            </a:r>
            <a:r>
              <a:rPr lang="en-US" dirty="0"/>
              <a:t>. (Accessed: 27 June 2017)</a:t>
            </a:r>
          </a:p>
          <a:p>
            <a:pPr fontAlgn="base"/>
            <a:endParaRPr lang="en-US" b="1" dirty="0"/>
          </a:p>
          <a:p>
            <a:endParaRPr lang="en-US" dirty="0"/>
          </a:p>
        </p:txBody>
      </p:sp>
    </p:spTree>
    <p:extLst>
      <p:ext uri="{BB962C8B-B14F-4D97-AF65-F5344CB8AC3E}">
        <p14:creationId xmlns:p14="http://schemas.microsoft.com/office/powerpoint/2010/main" val="57199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FGED Projects</a:t>
            </a:r>
            <a:endParaRPr lang="en-US" dirty="0"/>
          </a:p>
        </p:txBody>
      </p:sp>
      <p:sp>
        <p:nvSpPr>
          <p:cNvPr id="5" name="Content Placeholder 4"/>
          <p:cNvSpPr>
            <a:spLocks noGrp="1"/>
          </p:cNvSpPr>
          <p:nvPr>
            <p:ph idx="1"/>
          </p:nvPr>
        </p:nvSpPr>
        <p:spPr/>
        <p:txBody>
          <a:bodyPr>
            <a:normAutofit fontScale="92500" lnSpcReduction="20000"/>
          </a:bodyPr>
          <a:lstStyle/>
          <a:p>
            <a:pPr fontAlgn="base"/>
            <a:r>
              <a:rPr lang="en-US" dirty="0" smtClean="0"/>
              <a:t>The </a:t>
            </a:r>
            <a:r>
              <a:rPr lang="en-US" dirty="0"/>
              <a:t>major standardization projects being pursued by the FGED Society include:</a:t>
            </a:r>
          </a:p>
          <a:p>
            <a:pPr lvl="1" fontAlgn="base"/>
            <a:r>
              <a:rPr lang="en-US" b="1" dirty="0">
                <a:hlinkClick r:id="rId2"/>
              </a:rPr>
              <a:t>MIAME</a:t>
            </a:r>
            <a:r>
              <a:rPr lang="en-US" dirty="0"/>
              <a:t> - The formulation of the minimum information about a microarray experiment required to interpret and verify the results.</a:t>
            </a:r>
          </a:p>
          <a:p>
            <a:pPr lvl="1" fontAlgn="base"/>
            <a:r>
              <a:rPr lang="en-US" b="1" dirty="0">
                <a:hlinkClick r:id="rId3"/>
              </a:rPr>
              <a:t>MINSEQE</a:t>
            </a:r>
            <a:r>
              <a:rPr lang="en-US" dirty="0"/>
              <a:t> - The development of the Minimum Information about a high-throughput </a:t>
            </a:r>
            <a:r>
              <a:rPr lang="en-US" dirty="0" err="1"/>
              <a:t>SEQuencing</a:t>
            </a:r>
            <a:r>
              <a:rPr lang="en-US" dirty="0"/>
              <a:t> Experiment standard for Ultra High-</a:t>
            </a:r>
            <a:r>
              <a:rPr lang="en-US" dirty="0" err="1"/>
              <a:t>Throughtput</a:t>
            </a:r>
            <a:r>
              <a:rPr lang="en-US" dirty="0"/>
              <a:t> Sequencing experiments.</a:t>
            </a:r>
          </a:p>
          <a:p>
            <a:pPr lvl="1" fontAlgn="base"/>
            <a:r>
              <a:rPr lang="en-US" b="1" dirty="0">
                <a:hlinkClick r:id="rId4"/>
              </a:rPr>
              <a:t>MAGE-TAB</a:t>
            </a:r>
            <a:r>
              <a:rPr lang="en-US" dirty="0"/>
              <a:t> -  A simple spreadsheet-based, MIAME-supportive format for microarray experimental data called MAGE-TAB, based on a richer a data exchange and object modeling format known as </a:t>
            </a:r>
            <a:r>
              <a:rPr lang="en-US" dirty="0">
                <a:hlinkClick r:id="rId5"/>
              </a:rPr>
              <a:t>MAGE</a:t>
            </a:r>
            <a:r>
              <a:rPr lang="en-US" dirty="0"/>
              <a:t>.</a:t>
            </a:r>
          </a:p>
          <a:p>
            <a:pPr lvl="1" fontAlgn="base"/>
            <a:r>
              <a:rPr lang="en-US" b="1" dirty="0">
                <a:hlinkClick r:id="rId6"/>
              </a:rPr>
              <a:t>Annotare</a:t>
            </a:r>
            <a:r>
              <a:rPr lang="en-US" dirty="0"/>
              <a:t> - A stand-alone desktop application to help bench biologists annotate biomedical investigations and their resulting data.</a:t>
            </a:r>
          </a:p>
          <a:p>
            <a:pPr lvl="1" fontAlgn="base"/>
            <a:r>
              <a:rPr lang="en-US" b="1" dirty="0">
                <a:hlinkClick r:id="rId7"/>
              </a:rPr>
              <a:t>Ontology</a:t>
            </a:r>
            <a:r>
              <a:rPr lang="en-US" dirty="0"/>
              <a:t> - The development of ontologies for microarray experiment description and biological material (biomaterial) annotation in particular.</a:t>
            </a:r>
          </a:p>
          <a:p>
            <a:pPr lvl="1" fontAlgn="base"/>
            <a:r>
              <a:rPr lang="en-US" b="1" dirty="0">
                <a:hlinkClick r:id="rId8"/>
              </a:rPr>
              <a:t>Collaborative standards</a:t>
            </a:r>
            <a:r>
              <a:rPr lang="en-US" dirty="0"/>
              <a:t> - Engaging with and supporting the efforts of other relevant standards organizations.</a:t>
            </a:r>
          </a:p>
        </p:txBody>
      </p:sp>
    </p:spTree>
    <p:extLst>
      <p:ext uri="{BB962C8B-B14F-4D97-AF65-F5344CB8AC3E}">
        <p14:creationId xmlns:p14="http://schemas.microsoft.com/office/powerpoint/2010/main" val="17696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ImmPort</a:t>
            </a:r>
            <a:endParaRPr lang="en-US" dirty="0"/>
          </a:p>
        </p:txBody>
      </p:sp>
      <p:sp>
        <p:nvSpPr>
          <p:cNvPr id="3" name="Content Placeholder 2"/>
          <p:cNvSpPr>
            <a:spLocks noGrp="1"/>
          </p:cNvSpPr>
          <p:nvPr>
            <p:ph idx="1"/>
          </p:nvPr>
        </p:nvSpPr>
        <p:spPr/>
        <p:txBody>
          <a:bodyPr/>
          <a:lstStyle/>
          <a:p>
            <a:r>
              <a:rPr lang="en-US" dirty="0" smtClean="0"/>
              <a:t>http://</a:t>
            </a:r>
            <a:r>
              <a:rPr lang="en-US" dirty="0" err="1" smtClean="0"/>
              <a:t>www.immport.org</a:t>
            </a:r>
            <a:r>
              <a:rPr lang="en-US" smtClean="0"/>
              <a:t>/</a:t>
            </a:r>
            <a:endParaRPr lang="en-US" dirty="0"/>
          </a:p>
        </p:txBody>
      </p:sp>
    </p:spTree>
    <p:extLst>
      <p:ext uri="{BB962C8B-B14F-4D97-AF65-F5344CB8AC3E}">
        <p14:creationId xmlns:p14="http://schemas.microsoft.com/office/powerpoint/2010/main" val="17391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742</Words>
  <Application>Microsoft Macintosh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Arial</vt:lpstr>
      <vt:lpstr>Office Theme</vt:lpstr>
      <vt:lpstr>Immunology Data and Repositories</vt:lpstr>
      <vt:lpstr>Immunology Data and Repositories</vt:lpstr>
      <vt:lpstr>Outline</vt:lpstr>
      <vt:lpstr>Resources</vt:lpstr>
      <vt:lpstr>Data Standards</vt:lpstr>
      <vt:lpstr>Data Standards</vt:lpstr>
      <vt:lpstr>Data Standards</vt:lpstr>
      <vt:lpstr>FGED Projects</vt:lpstr>
      <vt:lpstr>ImmPort</vt:lpstr>
      <vt:lpstr>Open ImmPort</vt:lpstr>
      <vt:lpstr>Data Reuse</vt:lpstr>
      <vt:lpstr>Data as a primary resource (instead of a manuscript)</vt:lpstr>
      <vt:lpstr>Data Repositories</vt:lpstr>
      <vt:lpstr>Where to find data</vt:lpstr>
      <vt:lpstr>DataMed</vt:lpstr>
      <vt:lpstr>Immunological Databases (NAR) http://www.oxfordjournals.org/nar/database/cat/14</vt:lpstr>
      <vt:lpstr>PowerPoint Presentation</vt:lpstr>
      <vt:lpstr>Immune Epitope Database (IEDB)  http://www.iedb.org/</vt:lpstr>
      <vt:lpstr>Immunological Genome Project (ImmGen) https://www.immgen.org</vt:lpstr>
      <vt:lpstr>xCell</vt:lpstr>
      <vt:lpstr>Additional Resources</vt:lpstr>
      <vt:lpstr>Immune Epitope Database User Workshop October 25 - 26, 2017, Rockville, MD</vt:lpstr>
      <vt:lpstr>Papers of Interest</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Immunology Data and Repositories</dc:title>
  <dc:creator>R. Burke Squires</dc:creator>
  <cp:lastModifiedBy>Squires, Richard (NIH/NIAID) [C]</cp:lastModifiedBy>
  <cp:revision>49</cp:revision>
  <dcterms:created xsi:type="dcterms:W3CDTF">2016-12-03T02:31:19Z</dcterms:created>
  <dcterms:modified xsi:type="dcterms:W3CDTF">2017-06-28T02:16:15Z</dcterms:modified>
</cp:coreProperties>
</file>