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0" r:id="rId5"/>
    <p:sldId id="275" r:id="rId6"/>
    <p:sldId id="264" r:id="rId7"/>
    <p:sldId id="261" r:id="rId8"/>
    <p:sldId id="258" r:id="rId9"/>
    <p:sldId id="262" r:id="rId10"/>
    <p:sldId id="265" r:id="rId11"/>
    <p:sldId id="268" r:id="rId12"/>
    <p:sldId id="263" r:id="rId13"/>
    <p:sldId id="267" r:id="rId14"/>
    <p:sldId id="270" r:id="rId15"/>
    <p:sldId id="269" r:id="rId16"/>
    <p:sldId id="271" r:id="rId17"/>
    <p:sldId id="273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55" autoAdjust="0"/>
  </p:normalViewPr>
  <p:slideViewPr>
    <p:cSldViewPr>
      <p:cViewPr varScale="1">
        <p:scale>
          <a:sx n="127" d="100"/>
          <a:sy n="127" d="100"/>
        </p:scale>
        <p:origin x="-7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0DC4F-7F25-4887-B3B0-E2238FD5FD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15E60-303F-4883-83D4-CDD06CB4AB50}">
      <dgm:prSet custT="1"/>
      <dgm:spPr/>
      <dgm:t>
        <a:bodyPr/>
        <a:lstStyle/>
        <a:p>
          <a:pPr algn="ctr" rtl="0"/>
          <a:r>
            <a:rPr lang="en-US" sz="1200" dirty="0" smtClean="0"/>
            <a:t>Collimated Head-Up Display</a:t>
          </a:r>
        </a:p>
        <a:p>
          <a:pPr algn="ctr" rtl="0"/>
          <a:r>
            <a:rPr lang="en-US" sz="1200" dirty="0" smtClean="0"/>
            <a:t>( HUD/HMD )</a:t>
          </a:r>
          <a:endParaRPr lang="en-US" sz="1200" dirty="0"/>
        </a:p>
      </dgm:t>
    </dgm:pt>
    <dgm:pt modelId="{827808D9-2DA4-47EE-8B76-3DE7687FC27A}" type="parTrans" cxnId="{728F3487-4DFB-47CB-B822-05543E6B48FE}">
      <dgm:prSet/>
      <dgm:spPr/>
      <dgm:t>
        <a:bodyPr/>
        <a:lstStyle/>
        <a:p>
          <a:endParaRPr lang="en-US"/>
        </a:p>
      </dgm:t>
    </dgm:pt>
    <dgm:pt modelId="{8EA5D7D7-0D56-48BA-B9ED-583781C51B6F}" type="sibTrans" cxnId="{728F3487-4DFB-47CB-B822-05543E6B48FE}">
      <dgm:prSet/>
      <dgm:spPr/>
      <dgm:t>
        <a:bodyPr/>
        <a:lstStyle/>
        <a:p>
          <a:endParaRPr lang="en-US"/>
        </a:p>
      </dgm:t>
    </dgm:pt>
    <dgm:pt modelId="{74BA415B-12AC-4FE5-9A23-E00A2EECBDDF}" type="pres">
      <dgm:prSet presAssocID="{3810DC4F-7F25-4887-B3B0-E2238FD5FD3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1B56DB-3068-4BB1-BC70-44E87855C1C3}" type="pres">
      <dgm:prSet presAssocID="{35D15E60-303F-4883-83D4-CDD06CB4AB50}" presName="parentLin" presStyleCnt="0"/>
      <dgm:spPr/>
    </dgm:pt>
    <dgm:pt modelId="{F4385555-4B3E-4D16-A190-71A814C1BE65}" type="pres">
      <dgm:prSet presAssocID="{35D15E60-303F-4883-83D4-CDD06CB4AB5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4763CE53-F1BC-48E9-93A2-D574D4B33EAA}" type="pres">
      <dgm:prSet presAssocID="{35D15E60-303F-4883-83D4-CDD06CB4AB50}" presName="parentText" presStyleLbl="node1" presStyleIdx="0" presStyleCnt="1" custScaleY="1368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1D912-47FA-44A4-837A-32EB81F3EA55}" type="pres">
      <dgm:prSet presAssocID="{35D15E60-303F-4883-83D4-CDD06CB4AB50}" presName="negativeSpace" presStyleCnt="0"/>
      <dgm:spPr/>
    </dgm:pt>
    <dgm:pt modelId="{29F702FF-EB3D-40F9-98F8-201651979CCD}" type="pres">
      <dgm:prSet presAssocID="{35D15E60-303F-4883-83D4-CDD06CB4AB50}" presName="childText" presStyleLbl="conFgAcc1" presStyleIdx="0" presStyleCnt="1" custScaleY="1021361">
        <dgm:presLayoutVars>
          <dgm:bulletEnabled val="1"/>
        </dgm:presLayoutVars>
      </dgm:prSet>
      <dgm:spPr/>
    </dgm:pt>
  </dgm:ptLst>
  <dgm:cxnLst>
    <dgm:cxn modelId="{142669FE-6D7B-4A5C-919C-BC3A119AE7CC}" type="presOf" srcId="{35D15E60-303F-4883-83D4-CDD06CB4AB50}" destId="{F4385555-4B3E-4D16-A190-71A814C1BE65}" srcOrd="0" destOrd="0" presId="urn:microsoft.com/office/officeart/2005/8/layout/list1"/>
    <dgm:cxn modelId="{81C082CB-F24C-40A9-A8AB-254DA9C58B2B}" type="presOf" srcId="{3810DC4F-7F25-4887-B3B0-E2238FD5FD3E}" destId="{74BA415B-12AC-4FE5-9A23-E00A2EECBDDF}" srcOrd="0" destOrd="0" presId="urn:microsoft.com/office/officeart/2005/8/layout/list1"/>
    <dgm:cxn modelId="{728F3487-4DFB-47CB-B822-05543E6B48FE}" srcId="{3810DC4F-7F25-4887-B3B0-E2238FD5FD3E}" destId="{35D15E60-303F-4883-83D4-CDD06CB4AB50}" srcOrd="0" destOrd="0" parTransId="{827808D9-2DA4-47EE-8B76-3DE7687FC27A}" sibTransId="{8EA5D7D7-0D56-48BA-B9ED-583781C51B6F}"/>
    <dgm:cxn modelId="{A42A4B32-FC3A-4687-BCF3-F286EF8BCD2D}" type="presOf" srcId="{35D15E60-303F-4883-83D4-CDD06CB4AB50}" destId="{4763CE53-F1BC-48E9-93A2-D574D4B33EAA}" srcOrd="1" destOrd="0" presId="urn:microsoft.com/office/officeart/2005/8/layout/list1"/>
    <dgm:cxn modelId="{9CCC0F3C-4575-465B-B738-07EEBFE832B2}" type="presParOf" srcId="{74BA415B-12AC-4FE5-9A23-E00A2EECBDDF}" destId="{6E1B56DB-3068-4BB1-BC70-44E87855C1C3}" srcOrd="0" destOrd="0" presId="urn:microsoft.com/office/officeart/2005/8/layout/list1"/>
    <dgm:cxn modelId="{EF51D7EE-C7A8-4C5F-995E-3BF07515920A}" type="presParOf" srcId="{6E1B56DB-3068-4BB1-BC70-44E87855C1C3}" destId="{F4385555-4B3E-4D16-A190-71A814C1BE65}" srcOrd="0" destOrd="0" presId="urn:microsoft.com/office/officeart/2005/8/layout/list1"/>
    <dgm:cxn modelId="{43E55BA9-9BDC-4479-9239-33C87F8AF8E9}" type="presParOf" srcId="{6E1B56DB-3068-4BB1-BC70-44E87855C1C3}" destId="{4763CE53-F1BC-48E9-93A2-D574D4B33EAA}" srcOrd="1" destOrd="0" presId="urn:microsoft.com/office/officeart/2005/8/layout/list1"/>
    <dgm:cxn modelId="{A7D073D2-8501-47EF-B8B3-66B81AA32064}" type="presParOf" srcId="{74BA415B-12AC-4FE5-9A23-E00A2EECBDDF}" destId="{8661D912-47FA-44A4-837A-32EB81F3EA55}" srcOrd="1" destOrd="0" presId="urn:microsoft.com/office/officeart/2005/8/layout/list1"/>
    <dgm:cxn modelId="{F91815C6-84B5-46B0-901C-54EC5E5367EC}" type="presParOf" srcId="{74BA415B-12AC-4FE5-9A23-E00A2EECBDDF}" destId="{29F702FF-EB3D-40F9-98F8-201651979CCD}" srcOrd="2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F7D59-2958-479F-9547-E0B4383885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61F7C-D3CA-48BE-AC3C-122D72DD731B}">
      <dgm:prSet custT="1"/>
      <dgm:spPr/>
      <dgm:t>
        <a:bodyPr/>
        <a:lstStyle/>
        <a:p>
          <a:pPr algn="ctr" rtl="0"/>
          <a:r>
            <a:rPr lang="en-US" sz="1200" dirty="0" smtClean="0"/>
            <a:t>Touch Screen Head-Down Display</a:t>
          </a:r>
        </a:p>
        <a:p>
          <a:pPr algn="ctr" rtl="0"/>
          <a:r>
            <a:rPr lang="en-US" sz="1200" dirty="0" smtClean="0"/>
            <a:t>( HDD/DEC )</a:t>
          </a:r>
          <a:endParaRPr lang="en-US" sz="1200" dirty="0"/>
        </a:p>
      </dgm:t>
    </dgm:pt>
    <dgm:pt modelId="{A9035DE0-D76C-4393-91FC-6B0813763654}" type="parTrans" cxnId="{5F7D80B1-C292-45D4-BCDE-EEAB58D1A27A}">
      <dgm:prSet/>
      <dgm:spPr/>
      <dgm:t>
        <a:bodyPr/>
        <a:lstStyle/>
        <a:p>
          <a:endParaRPr lang="en-US"/>
        </a:p>
      </dgm:t>
    </dgm:pt>
    <dgm:pt modelId="{503B6A83-E32C-415F-AC85-606DC160D2C4}" type="sibTrans" cxnId="{5F7D80B1-C292-45D4-BCDE-EEAB58D1A27A}">
      <dgm:prSet/>
      <dgm:spPr/>
      <dgm:t>
        <a:bodyPr/>
        <a:lstStyle/>
        <a:p>
          <a:endParaRPr lang="en-US"/>
        </a:p>
      </dgm:t>
    </dgm:pt>
    <dgm:pt modelId="{DD982B30-4063-419E-9623-8D0CA7DBBF2C}" type="pres">
      <dgm:prSet presAssocID="{078F7D59-2958-479F-9547-E0B4383885C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83CD02-D0C7-4759-A7AA-4DBCACBA670E}" type="pres">
      <dgm:prSet presAssocID="{9F661F7C-D3CA-48BE-AC3C-122D72DD731B}" presName="parentLin" presStyleCnt="0"/>
      <dgm:spPr/>
    </dgm:pt>
    <dgm:pt modelId="{E99F0497-78D8-4450-8E42-B53156518F22}" type="pres">
      <dgm:prSet presAssocID="{9F661F7C-D3CA-48BE-AC3C-122D72DD731B}" presName="parentLeftMargin" presStyleLbl="node1" presStyleIdx="0" presStyleCnt="1" custScaleY="136875"/>
      <dgm:spPr/>
      <dgm:t>
        <a:bodyPr/>
        <a:lstStyle/>
        <a:p>
          <a:endParaRPr lang="en-US"/>
        </a:p>
      </dgm:t>
    </dgm:pt>
    <dgm:pt modelId="{9237DE0A-5B8B-429F-9350-64641EA1A2C5}" type="pres">
      <dgm:prSet presAssocID="{9F661F7C-D3CA-48BE-AC3C-122D72DD731B}" presName="parentText" presStyleLbl="node1" presStyleIdx="0" presStyleCnt="1" custScaleX="112506" custScaleY="205775" custLinFactNeighborY="36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E16AC-7E56-4BB4-84DB-56C21C53060E}" type="pres">
      <dgm:prSet presAssocID="{9F661F7C-D3CA-48BE-AC3C-122D72DD731B}" presName="negativeSpace" presStyleCnt="0"/>
      <dgm:spPr/>
    </dgm:pt>
    <dgm:pt modelId="{CA258EB4-812B-45BA-8A79-3E78E9EECF5B}" type="pres">
      <dgm:prSet presAssocID="{9F661F7C-D3CA-48BE-AC3C-122D72DD731B}" presName="childText" presStyleLbl="conFgAcc1" presStyleIdx="0" presStyleCnt="1" custScaleY="1586313" custLinFactNeighborY="-47207">
        <dgm:presLayoutVars>
          <dgm:bulletEnabled val="1"/>
        </dgm:presLayoutVars>
      </dgm:prSet>
      <dgm:spPr/>
    </dgm:pt>
  </dgm:ptLst>
  <dgm:cxnLst>
    <dgm:cxn modelId="{FB538661-A3A0-41C8-9647-37A3D6B19856}" type="presOf" srcId="{9F661F7C-D3CA-48BE-AC3C-122D72DD731B}" destId="{9237DE0A-5B8B-429F-9350-64641EA1A2C5}" srcOrd="1" destOrd="0" presId="urn:microsoft.com/office/officeart/2005/8/layout/list1"/>
    <dgm:cxn modelId="{FD95765B-9A59-46A4-AC5F-D7537CDEA1F5}" type="presOf" srcId="{078F7D59-2958-479F-9547-E0B4383885CE}" destId="{DD982B30-4063-419E-9623-8D0CA7DBBF2C}" srcOrd="0" destOrd="0" presId="urn:microsoft.com/office/officeart/2005/8/layout/list1"/>
    <dgm:cxn modelId="{5F7D80B1-C292-45D4-BCDE-EEAB58D1A27A}" srcId="{078F7D59-2958-479F-9547-E0B4383885CE}" destId="{9F661F7C-D3CA-48BE-AC3C-122D72DD731B}" srcOrd="0" destOrd="0" parTransId="{A9035DE0-D76C-4393-91FC-6B0813763654}" sibTransId="{503B6A83-E32C-415F-AC85-606DC160D2C4}"/>
    <dgm:cxn modelId="{E408A13F-8773-4AC0-A590-AC72D1115D1B}" type="presOf" srcId="{9F661F7C-D3CA-48BE-AC3C-122D72DD731B}" destId="{E99F0497-78D8-4450-8E42-B53156518F22}" srcOrd="0" destOrd="0" presId="urn:microsoft.com/office/officeart/2005/8/layout/list1"/>
    <dgm:cxn modelId="{42B51541-EFA8-4E77-8F0F-37DEC5B99714}" type="presParOf" srcId="{DD982B30-4063-419E-9623-8D0CA7DBBF2C}" destId="{9283CD02-D0C7-4759-A7AA-4DBCACBA670E}" srcOrd="0" destOrd="0" presId="urn:microsoft.com/office/officeart/2005/8/layout/list1"/>
    <dgm:cxn modelId="{3F1C6423-3D67-47A7-A471-A93ADA5C89AB}" type="presParOf" srcId="{9283CD02-D0C7-4759-A7AA-4DBCACBA670E}" destId="{E99F0497-78D8-4450-8E42-B53156518F22}" srcOrd="0" destOrd="0" presId="urn:microsoft.com/office/officeart/2005/8/layout/list1"/>
    <dgm:cxn modelId="{3CFB034A-5940-4853-A035-BA34D1E358CC}" type="presParOf" srcId="{9283CD02-D0C7-4759-A7AA-4DBCACBA670E}" destId="{9237DE0A-5B8B-429F-9350-64641EA1A2C5}" srcOrd="1" destOrd="0" presId="urn:microsoft.com/office/officeart/2005/8/layout/list1"/>
    <dgm:cxn modelId="{B431FA4A-9AFB-4E3C-B831-9F24C884BA13}" type="presParOf" srcId="{DD982B30-4063-419E-9623-8D0CA7DBBF2C}" destId="{6C4E16AC-7E56-4BB4-84DB-56C21C53060E}" srcOrd="1" destOrd="0" presId="urn:microsoft.com/office/officeart/2005/8/layout/list1"/>
    <dgm:cxn modelId="{F0F5F72E-C7FB-4393-A692-CD5A4E828CCC}" type="presParOf" srcId="{DD982B30-4063-419E-9623-8D0CA7DBBF2C}" destId="{CA258EB4-812B-45BA-8A79-3E78E9EECF5B}" srcOrd="2" destOrd="0" presId="urn:microsoft.com/office/officeart/2005/8/layout/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2F6474-02A8-409D-A350-25D67A345B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0CFB1-0EED-4AF7-AECE-3FE9FE94E5F0}">
      <dgm:prSet phldrT="[Text]" custT="1"/>
      <dgm:spPr/>
      <dgm:t>
        <a:bodyPr/>
        <a:lstStyle/>
        <a:p>
          <a:pPr algn="l"/>
          <a:r>
            <a:rPr lang="en-US" sz="1400" dirty="0" smtClean="0"/>
            <a:t>SMS (External model) and HDD console</a:t>
          </a:r>
          <a:endParaRPr lang="en-US" sz="1400" dirty="0"/>
        </a:p>
      </dgm:t>
    </dgm:pt>
    <dgm:pt modelId="{F2239D6D-8BC1-439C-B8D8-7349D6E83B36}" type="parTrans" cxnId="{076A06F9-19E9-4315-BDBA-9C6D53DF6822}">
      <dgm:prSet/>
      <dgm:spPr/>
      <dgm:t>
        <a:bodyPr/>
        <a:lstStyle/>
        <a:p>
          <a:endParaRPr lang="en-US"/>
        </a:p>
      </dgm:t>
    </dgm:pt>
    <dgm:pt modelId="{C2389B5E-76B9-4199-A0C3-407642235C95}" type="sibTrans" cxnId="{076A06F9-19E9-4315-BDBA-9C6D53DF6822}">
      <dgm:prSet/>
      <dgm:spPr/>
      <dgm:t>
        <a:bodyPr/>
        <a:lstStyle/>
        <a:p>
          <a:endParaRPr lang="en-US"/>
        </a:p>
      </dgm:t>
    </dgm:pt>
    <dgm:pt modelId="{DD75ADE3-5714-4469-BBB2-567F1454DDAD}" type="pres">
      <dgm:prSet presAssocID="{272F6474-02A8-409D-A350-25D67A345B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35DC17-C05D-4A74-BFC5-4A88B791E755}" type="pres">
      <dgm:prSet presAssocID="{78C0CFB1-0EED-4AF7-AECE-3FE9FE94E5F0}" presName="parentLin" presStyleCnt="0"/>
      <dgm:spPr/>
    </dgm:pt>
    <dgm:pt modelId="{E1FECEEE-9EC8-4678-89DF-69B6E5FF17AB}" type="pres">
      <dgm:prSet presAssocID="{78C0CFB1-0EED-4AF7-AECE-3FE9FE94E5F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9C27EFA-A8EE-4CD7-B549-6D482D42C732}" type="pres">
      <dgm:prSet presAssocID="{78C0CFB1-0EED-4AF7-AECE-3FE9FE94E5F0}" presName="parentText" presStyleLbl="node1" presStyleIdx="0" presStyleCnt="1" custScaleX="114286" custScaleY="27423" custLinFactNeighborX="-25000" custLinFactNeighborY="-41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23F46-440E-4367-BD1C-BECA85D91209}" type="pres">
      <dgm:prSet presAssocID="{78C0CFB1-0EED-4AF7-AECE-3FE9FE94E5F0}" presName="negativeSpace" presStyleCnt="0"/>
      <dgm:spPr/>
    </dgm:pt>
    <dgm:pt modelId="{2AB0A551-06FC-4395-BDE9-79AD11C0D705}" type="pres">
      <dgm:prSet presAssocID="{78C0CFB1-0EED-4AF7-AECE-3FE9FE94E5F0}" presName="childText" presStyleLbl="conFgAcc1" presStyleIdx="0" presStyleCnt="1" custScaleX="100000" custScaleY="207636" custLinFactNeighborY="342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DFECC0-5185-4732-A8D5-448B022498B4}" type="presOf" srcId="{78C0CFB1-0EED-4AF7-AECE-3FE9FE94E5F0}" destId="{E1FECEEE-9EC8-4678-89DF-69B6E5FF17AB}" srcOrd="0" destOrd="0" presId="urn:microsoft.com/office/officeart/2005/8/layout/list1"/>
    <dgm:cxn modelId="{076A06F9-19E9-4315-BDBA-9C6D53DF6822}" srcId="{272F6474-02A8-409D-A350-25D67A345BB3}" destId="{78C0CFB1-0EED-4AF7-AECE-3FE9FE94E5F0}" srcOrd="0" destOrd="0" parTransId="{F2239D6D-8BC1-439C-B8D8-7349D6E83B36}" sibTransId="{C2389B5E-76B9-4199-A0C3-407642235C95}"/>
    <dgm:cxn modelId="{5681D3A2-B83A-417E-92F3-AFFC4FB181B3}" type="presOf" srcId="{78C0CFB1-0EED-4AF7-AECE-3FE9FE94E5F0}" destId="{79C27EFA-A8EE-4CD7-B549-6D482D42C732}" srcOrd="1" destOrd="0" presId="urn:microsoft.com/office/officeart/2005/8/layout/list1"/>
    <dgm:cxn modelId="{82B7A521-324C-4930-828B-AF425BC35D31}" type="presOf" srcId="{272F6474-02A8-409D-A350-25D67A345BB3}" destId="{DD75ADE3-5714-4469-BBB2-567F1454DDAD}" srcOrd="0" destOrd="0" presId="urn:microsoft.com/office/officeart/2005/8/layout/list1"/>
    <dgm:cxn modelId="{4B9B9E80-0920-4649-85C6-F3FAEF2A0EDA}" type="presParOf" srcId="{DD75ADE3-5714-4469-BBB2-567F1454DDAD}" destId="{F035DC17-C05D-4A74-BFC5-4A88B791E755}" srcOrd="0" destOrd="0" presId="urn:microsoft.com/office/officeart/2005/8/layout/list1"/>
    <dgm:cxn modelId="{893BA29D-4D28-4108-A15C-E7C2E1291D62}" type="presParOf" srcId="{F035DC17-C05D-4A74-BFC5-4A88B791E755}" destId="{E1FECEEE-9EC8-4678-89DF-69B6E5FF17AB}" srcOrd="0" destOrd="0" presId="urn:microsoft.com/office/officeart/2005/8/layout/list1"/>
    <dgm:cxn modelId="{FA7EC4BD-CC68-4647-BDE8-DD0A3EAEC1D5}" type="presParOf" srcId="{F035DC17-C05D-4A74-BFC5-4A88B791E755}" destId="{79C27EFA-A8EE-4CD7-B549-6D482D42C732}" srcOrd="1" destOrd="0" presId="urn:microsoft.com/office/officeart/2005/8/layout/list1"/>
    <dgm:cxn modelId="{3F9D980C-7AFA-4A0A-9B79-11566BD5C82F}" type="presParOf" srcId="{DD75ADE3-5714-4469-BBB2-567F1454DDAD}" destId="{A7F23F46-440E-4367-BD1C-BECA85D91209}" srcOrd="1" destOrd="0" presId="urn:microsoft.com/office/officeart/2005/8/layout/list1"/>
    <dgm:cxn modelId="{F85B58A3-0642-4894-9811-1EB27CC5C2A8}" type="presParOf" srcId="{DD75ADE3-5714-4469-BBB2-567F1454DDAD}" destId="{2AB0A551-06FC-4395-BDE9-79AD11C0D705}" srcOrd="2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2F6474-02A8-409D-A350-25D67A345B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0CFB1-0EED-4AF7-AECE-3FE9FE94E5F0}">
      <dgm:prSet phldrT="[Text]" custT="1"/>
      <dgm:spPr/>
      <dgm:t>
        <a:bodyPr/>
        <a:lstStyle/>
        <a:p>
          <a:pPr algn="l"/>
          <a:r>
            <a:rPr lang="en-US" sz="1400" dirty="0" smtClean="0"/>
            <a:t>HMD A-A mode and FCR gauge console </a:t>
          </a:r>
          <a:endParaRPr lang="en-US" sz="1400" dirty="0"/>
        </a:p>
      </dgm:t>
    </dgm:pt>
    <dgm:pt modelId="{F2239D6D-8BC1-439C-B8D8-7349D6E83B36}" type="parTrans" cxnId="{076A06F9-19E9-4315-BDBA-9C6D53DF6822}">
      <dgm:prSet/>
      <dgm:spPr/>
      <dgm:t>
        <a:bodyPr/>
        <a:lstStyle/>
        <a:p>
          <a:endParaRPr lang="en-US"/>
        </a:p>
      </dgm:t>
    </dgm:pt>
    <dgm:pt modelId="{C2389B5E-76B9-4199-A0C3-407642235C95}" type="sibTrans" cxnId="{076A06F9-19E9-4315-BDBA-9C6D53DF6822}">
      <dgm:prSet/>
      <dgm:spPr/>
      <dgm:t>
        <a:bodyPr/>
        <a:lstStyle/>
        <a:p>
          <a:endParaRPr lang="en-US"/>
        </a:p>
      </dgm:t>
    </dgm:pt>
    <dgm:pt modelId="{DD75ADE3-5714-4469-BBB2-567F1454DDAD}" type="pres">
      <dgm:prSet presAssocID="{272F6474-02A8-409D-A350-25D67A345B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35DC17-C05D-4A74-BFC5-4A88B791E755}" type="pres">
      <dgm:prSet presAssocID="{78C0CFB1-0EED-4AF7-AECE-3FE9FE94E5F0}" presName="parentLin" presStyleCnt="0"/>
      <dgm:spPr/>
    </dgm:pt>
    <dgm:pt modelId="{E1FECEEE-9EC8-4678-89DF-69B6E5FF17AB}" type="pres">
      <dgm:prSet presAssocID="{78C0CFB1-0EED-4AF7-AECE-3FE9FE94E5F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9C27EFA-A8EE-4CD7-B549-6D482D42C732}" type="pres">
      <dgm:prSet presAssocID="{78C0CFB1-0EED-4AF7-AECE-3FE9FE94E5F0}" presName="parentText" presStyleLbl="node1" presStyleIdx="0" presStyleCnt="1" custScaleX="114286" custScaleY="27423" custLinFactNeighborX="-25000" custLinFactNeighborY="-41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23F46-440E-4367-BD1C-BECA85D91209}" type="pres">
      <dgm:prSet presAssocID="{78C0CFB1-0EED-4AF7-AECE-3FE9FE94E5F0}" presName="negativeSpace" presStyleCnt="0"/>
      <dgm:spPr/>
    </dgm:pt>
    <dgm:pt modelId="{2AB0A551-06FC-4395-BDE9-79AD11C0D705}" type="pres">
      <dgm:prSet presAssocID="{78C0CFB1-0EED-4AF7-AECE-3FE9FE94E5F0}" presName="childText" presStyleLbl="conFgAcc1" presStyleIdx="0" presStyleCnt="1" custScaleX="100000" custScaleY="207636" custLinFactNeighborY="342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645B94-EC65-4E34-BB99-B4B993B29129}" type="presOf" srcId="{272F6474-02A8-409D-A350-25D67A345BB3}" destId="{DD75ADE3-5714-4469-BBB2-567F1454DDAD}" srcOrd="0" destOrd="0" presId="urn:microsoft.com/office/officeart/2005/8/layout/list1"/>
    <dgm:cxn modelId="{076A06F9-19E9-4315-BDBA-9C6D53DF6822}" srcId="{272F6474-02A8-409D-A350-25D67A345BB3}" destId="{78C0CFB1-0EED-4AF7-AECE-3FE9FE94E5F0}" srcOrd="0" destOrd="0" parTransId="{F2239D6D-8BC1-439C-B8D8-7349D6E83B36}" sibTransId="{C2389B5E-76B9-4199-A0C3-407642235C95}"/>
    <dgm:cxn modelId="{84611252-A4F2-403B-BA66-3650D85C1112}" type="presOf" srcId="{78C0CFB1-0EED-4AF7-AECE-3FE9FE94E5F0}" destId="{E1FECEEE-9EC8-4678-89DF-69B6E5FF17AB}" srcOrd="0" destOrd="0" presId="urn:microsoft.com/office/officeart/2005/8/layout/list1"/>
    <dgm:cxn modelId="{1A11EB8A-5BA9-4C6F-B47E-A209C6536F2E}" type="presOf" srcId="{78C0CFB1-0EED-4AF7-AECE-3FE9FE94E5F0}" destId="{79C27EFA-A8EE-4CD7-B549-6D482D42C732}" srcOrd="1" destOrd="0" presId="urn:microsoft.com/office/officeart/2005/8/layout/list1"/>
    <dgm:cxn modelId="{D6A3F43E-72D9-46F6-B9E0-6332AE1456C1}" type="presParOf" srcId="{DD75ADE3-5714-4469-BBB2-567F1454DDAD}" destId="{F035DC17-C05D-4A74-BFC5-4A88B791E755}" srcOrd="0" destOrd="0" presId="urn:microsoft.com/office/officeart/2005/8/layout/list1"/>
    <dgm:cxn modelId="{C80A81E6-8884-4E7B-96DD-E33A9B8BEEA6}" type="presParOf" srcId="{F035DC17-C05D-4A74-BFC5-4A88B791E755}" destId="{E1FECEEE-9EC8-4678-89DF-69B6E5FF17AB}" srcOrd="0" destOrd="0" presId="urn:microsoft.com/office/officeart/2005/8/layout/list1"/>
    <dgm:cxn modelId="{5B89ACC6-A054-4329-A1D2-AE165908ADAE}" type="presParOf" srcId="{F035DC17-C05D-4A74-BFC5-4A88B791E755}" destId="{79C27EFA-A8EE-4CD7-B549-6D482D42C732}" srcOrd="1" destOrd="0" presId="urn:microsoft.com/office/officeart/2005/8/layout/list1"/>
    <dgm:cxn modelId="{A55313B0-561F-4C98-B77D-AF0EF944D2E6}" type="presParOf" srcId="{DD75ADE3-5714-4469-BBB2-567F1454DDAD}" destId="{A7F23F46-440E-4367-BD1C-BECA85D91209}" srcOrd="1" destOrd="0" presId="urn:microsoft.com/office/officeart/2005/8/layout/list1"/>
    <dgm:cxn modelId="{5501CA9E-5368-4929-ACB6-67AF7C683C76}" type="presParOf" srcId="{DD75ADE3-5714-4469-BBB2-567F1454DDAD}" destId="{2AB0A551-06FC-4395-BDE9-79AD11C0D705}" srcOrd="2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6" y="329187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603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7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1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11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9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1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6" y="329187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603" y="434167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9"/>
            <a:ext cx="3931920" cy="792163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9"/>
            <a:ext cx="3931920" cy="792163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6" y="329187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5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7" y="930146"/>
            <a:ext cx="4626159" cy="472440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6" y="329187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7" y="434164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2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6" y="329187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603" y="434164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1" y="4985591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1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9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8/21/2011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9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9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picasaweb.google.com/108316655933367962737/VBCESTOVLSIMPrototype#5578708859728474722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ICTURES/SVSP_07.JPG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7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9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gif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PICTURES/SVSP_01.JP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2.xml"/><Relationship Id="rId11" Type="http://schemas.openxmlformats.org/officeDocument/2006/relationships/image" Target="../media/image8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jpeg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5"/>
            <a:ext cx="8153400" cy="1317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Scalable Visual Simulation Platform (SVSP)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Deployment of Microsoft Visual Simulation Platform™(ESP) in the area of professional flight training and system simulators</a:t>
            </a:r>
            <a:endParaRPr lang="en-US" dirty="0"/>
          </a:p>
        </p:txBody>
      </p:sp>
      <p:pic>
        <p:nvPicPr>
          <p:cNvPr id="1026" name="Picture 2" descr="E:\Program Files\FSX\SimObjects\Airplanes\TECH_DEMO_01\images\VBCE_DEMO_01_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642" y="3962403"/>
            <a:ext cx="2844165" cy="1782803"/>
          </a:xfrm>
          <a:prstGeom prst="rect">
            <a:avLst/>
          </a:prstGeom>
          <a:noFill/>
        </p:spPr>
      </p:pic>
      <p:pic>
        <p:nvPicPr>
          <p:cNvPr id="1028" name="Picture 4" descr="E:\Program Files\FSX\SimObjects\Airplanes\DEFAULT\F-35\images\f35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7" y="3962406"/>
            <a:ext cx="1371601" cy="1775047"/>
          </a:xfrm>
          <a:prstGeom prst="rect">
            <a:avLst/>
          </a:prstGeom>
          <a:noFill/>
        </p:spPr>
      </p:pic>
      <p:pic>
        <p:nvPicPr>
          <p:cNvPr id="1029" name="Picture 5" descr="E:\Program Files\FSX\SimObjects\Airplanes\TECH_DEMO_01\images\VBCE_DEMO_01_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38440" y="3962400"/>
            <a:ext cx="3548367" cy="1752600"/>
          </a:xfrm>
          <a:prstGeom prst="rect">
            <a:avLst/>
          </a:prstGeom>
          <a:noFill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33400" y="3048000"/>
            <a:ext cx="8153400" cy="457200"/>
          </a:xfrm>
          <a:prstGeom prst="rect">
            <a:avLst/>
          </a:prstGeom>
        </p:spPr>
        <p:txBody>
          <a:bodyPr vert="horz" lIns="182880" tIns="0">
            <a:normAutofit/>
          </a:bodyPr>
          <a:lstStyle/>
          <a:p>
            <a:pPr marL="36576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1100" noProof="0" dirty="0" smtClean="0"/>
              <a:t>Concept,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design and approval.</a:t>
            </a:r>
          </a:p>
          <a:p>
            <a:pPr marL="36576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1100" dirty="0" smtClean="0"/>
              <a:t>Valery </a:t>
            </a:r>
            <a:r>
              <a:rPr lang="en-US" sz="1100" dirty="0" err="1" smtClean="0"/>
              <a:t>Burkin</a:t>
            </a:r>
            <a:r>
              <a:rPr lang="en-US" sz="1100" dirty="0" smtClean="0"/>
              <a:t>. 2009.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457200"/>
            <a:ext cx="8183880" cy="5507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Head-Up Display features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914400"/>
            <a:ext cx="8229600" cy="18288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1400" noProof="0" dirty="0" smtClean="0"/>
              <a:t>Direct rendering in </a:t>
            </a:r>
            <a:r>
              <a:rPr lang="en-US" sz="1400" dirty="0" smtClean="0"/>
              <a:t>the</a:t>
            </a:r>
            <a:r>
              <a:rPr lang="en-US" sz="1400" noProof="0" dirty="0" smtClean="0"/>
              <a:t> ESP’s Framebuffer. No texture rendering.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1400" dirty="0" smtClean="0"/>
              <a:t>Collimated Projection (Two Pass Stencil rendering). </a:t>
            </a:r>
            <a:endParaRPr lang="en-US" sz="1400" noProof="0" dirty="0" smtClean="0"/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Conformal Flight-Path-Marker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(Velocity Vector) handling. 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Points in the </a:t>
            </a:r>
            <a:r>
              <a:rPr lang="en-US" sz="1400" dirty="0" smtClean="0"/>
              <a:t>true flight direction.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1400" dirty="0" smtClean="0"/>
              <a:t>Linked to true HUD position in the aircraft model.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Helmet-Mounted display (HMD) mode.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E:\Program Files\FSX\Gauges\AVIONICS\DOCS\PICTURES\SVSP_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933861"/>
            <a:ext cx="3657600" cy="2628739"/>
          </a:xfrm>
          <a:prstGeom prst="rect">
            <a:avLst/>
          </a:prstGeom>
          <a:noFill/>
        </p:spPr>
      </p:pic>
      <p:pic>
        <p:nvPicPr>
          <p:cNvPr id="1027" name="Picture 3" descr="E:\Program Files\FSX\SimObjects\Airplanes\TECH_DEMO_01\images\VBCE_DEMO_01_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438400"/>
            <a:ext cx="3717925" cy="3127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02921" y="457200"/>
            <a:ext cx="8183880" cy="550750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Head-Up Display Elements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 descr="E:\Program Files\FSX\Gauges\AVIONICS\DOCS\PICTURES\SVSP_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315200" cy="4801772"/>
          </a:xfrm>
          <a:prstGeom prst="rect">
            <a:avLst/>
          </a:prstGeom>
          <a:noFill/>
        </p:spPr>
      </p:pic>
      <p:sp>
        <p:nvSpPr>
          <p:cNvPr id="6" name="Rectangular Callout 5"/>
          <p:cNvSpPr/>
          <p:nvPr/>
        </p:nvSpPr>
        <p:spPr>
          <a:xfrm>
            <a:off x="6324600" y="2667000"/>
            <a:ext cx="2209800" cy="307848"/>
          </a:xfrm>
          <a:prstGeom prst="wedgeRectCallout">
            <a:avLst>
              <a:gd name="adj1" fmla="val -48770"/>
              <a:gd name="adj2" fmla="val 183089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Barometric Altitude scale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6172200" y="2057400"/>
            <a:ext cx="1524000" cy="307848"/>
          </a:xfrm>
          <a:prstGeom prst="wedgeRectCallout">
            <a:avLst>
              <a:gd name="adj1" fmla="val -107183"/>
              <a:gd name="adj2" fmla="val 374037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Steerpoint ID</a:t>
            </a:r>
            <a:endParaRPr lang="en-US" sz="1200" dirty="0"/>
          </a:p>
        </p:txBody>
      </p:sp>
      <p:sp>
        <p:nvSpPr>
          <p:cNvPr id="8" name="Rectangular Callout 7"/>
          <p:cNvSpPr/>
          <p:nvPr/>
        </p:nvSpPr>
        <p:spPr>
          <a:xfrm>
            <a:off x="6553200" y="3657600"/>
            <a:ext cx="1600200" cy="307848"/>
          </a:xfrm>
          <a:prstGeom prst="wedgeRectCallout">
            <a:avLst>
              <a:gd name="adj1" fmla="val -83826"/>
              <a:gd name="adj2" fmla="val 60505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RADAR Altitude</a:t>
            </a:r>
            <a:endParaRPr lang="en-US" sz="1200" dirty="0"/>
          </a:p>
        </p:txBody>
      </p:sp>
      <p:sp>
        <p:nvSpPr>
          <p:cNvPr id="9" name="Rectangular Callout 8"/>
          <p:cNvSpPr/>
          <p:nvPr/>
        </p:nvSpPr>
        <p:spPr>
          <a:xfrm>
            <a:off x="5638800" y="1295400"/>
            <a:ext cx="1981200" cy="307848"/>
          </a:xfrm>
          <a:prstGeom prst="wedgeRectCallout">
            <a:avLst>
              <a:gd name="adj1" fmla="val -75338"/>
              <a:gd name="adj2" fmla="val 546126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Steerqueue (Tadpole)</a:t>
            </a:r>
            <a:endParaRPr lang="en-US" sz="1200" dirty="0"/>
          </a:p>
        </p:txBody>
      </p:sp>
      <p:sp>
        <p:nvSpPr>
          <p:cNvPr id="10" name="Rectangular Callout 9"/>
          <p:cNvSpPr/>
          <p:nvPr/>
        </p:nvSpPr>
        <p:spPr>
          <a:xfrm>
            <a:off x="3886200" y="990600"/>
            <a:ext cx="1676400" cy="307848"/>
          </a:xfrm>
          <a:prstGeom prst="wedgeRectCallout">
            <a:avLst>
              <a:gd name="adj1" fmla="val -1035"/>
              <a:gd name="adj2" fmla="val 647493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Flight Path Marker</a:t>
            </a:r>
            <a:endParaRPr lang="en-US" sz="1200" dirty="0"/>
          </a:p>
        </p:txBody>
      </p:sp>
      <p:sp>
        <p:nvSpPr>
          <p:cNvPr id="11" name="Rectangular Callout 10"/>
          <p:cNvSpPr/>
          <p:nvPr/>
        </p:nvSpPr>
        <p:spPr>
          <a:xfrm>
            <a:off x="1905000" y="1371600"/>
            <a:ext cx="1752600" cy="228600"/>
          </a:xfrm>
          <a:prstGeom prst="wedgeRectCallout">
            <a:avLst>
              <a:gd name="adj1" fmla="val 84510"/>
              <a:gd name="adj2" fmla="val 412887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True Attitude Scale</a:t>
            </a:r>
            <a:endParaRPr lang="en-US" sz="1200" dirty="0"/>
          </a:p>
        </p:txBody>
      </p:sp>
      <p:sp>
        <p:nvSpPr>
          <p:cNvPr id="12" name="Rectangular Callout 11"/>
          <p:cNvSpPr/>
          <p:nvPr/>
        </p:nvSpPr>
        <p:spPr>
          <a:xfrm>
            <a:off x="6400800" y="4267200"/>
            <a:ext cx="1600200" cy="307848"/>
          </a:xfrm>
          <a:prstGeom prst="wedgeRectCallout">
            <a:avLst>
              <a:gd name="adj1" fmla="val -76117"/>
              <a:gd name="adj2" fmla="val -92724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Caution Altitude</a:t>
            </a:r>
            <a:endParaRPr lang="en-US" sz="1200" dirty="0"/>
          </a:p>
        </p:txBody>
      </p:sp>
      <p:sp>
        <p:nvSpPr>
          <p:cNvPr id="13" name="Rectangular Callout 12"/>
          <p:cNvSpPr/>
          <p:nvPr/>
        </p:nvSpPr>
        <p:spPr>
          <a:xfrm>
            <a:off x="6019800" y="4800600"/>
            <a:ext cx="1676400" cy="307848"/>
          </a:xfrm>
          <a:prstGeom prst="wedgeRectCallout">
            <a:avLst>
              <a:gd name="adj1" fmla="val -56706"/>
              <a:gd name="adj2" fmla="val -179946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Steerpoint data</a:t>
            </a:r>
            <a:endParaRPr lang="en-US" sz="1200" dirty="0"/>
          </a:p>
        </p:txBody>
      </p:sp>
      <p:sp>
        <p:nvSpPr>
          <p:cNvPr id="14" name="Rectangular Callout 13"/>
          <p:cNvSpPr/>
          <p:nvPr/>
        </p:nvSpPr>
        <p:spPr>
          <a:xfrm>
            <a:off x="5105400" y="5330952"/>
            <a:ext cx="2286000" cy="307848"/>
          </a:xfrm>
          <a:prstGeom prst="wedgeRectCallout">
            <a:avLst>
              <a:gd name="adj1" fmla="val -61785"/>
              <a:gd name="adj2" fmla="val -519408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Heading scale</a:t>
            </a:r>
            <a:endParaRPr lang="en-US" sz="1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457200" y="1828800"/>
            <a:ext cx="3505200" cy="228600"/>
          </a:xfrm>
          <a:prstGeom prst="wedgeRectCallout">
            <a:avLst>
              <a:gd name="adj1" fmla="val 36457"/>
              <a:gd name="adj2" fmla="val 141574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FCR or Missile target acquisition boundary</a:t>
            </a:r>
            <a:endParaRPr lang="en-US" sz="1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09600" y="2362200"/>
            <a:ext cx="1752600" cy="228600"/>
          </a:xfrm>
          <a:prstGeom prst="wedgeRectCallout">
            <a:avLst>
              <a:gd name="adj1" fmla="val 96104"/>
              <a:gd name="adj2" fmla="val 68724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Current G</a:t>
            </a:r>
            <a:endParaRPr lang="en-US" sz="1200" dirty="0"/>
          </a:p>
        </p:txBody>
      </p:sp>
      <p:sp>
        <p:nvSpPr>
          <p:cNvPr id="17" name="Rectangular Callout 16"/>
          <p:cNvSpPr/>
          <p:nvPr/>
        </p:nvSpPr>
        <p:spPr>
          <a:xfrm>
            <a:off x="457200" y="2895600"/>
            <a:ext cx="2133600" cy="228600"/>
          </a:xfrm>
          <a:prstGeom prst="wedgeRectCallout">
            <a:avLst>
              <a:gd name="adj1" fmla="val 54570"/>
              <a:gd name="adj2" fmla="val 123431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Indicated Airspeed Scale</a:t>
            </a:r>
            <a:endParaRPr lang="en-US" sz="1200" dirty="0"/>
          </a:p>
        </p:txBody>
      </p:sp>
      <p:sp>
        <p:nvSpPr>
          <p:cNvPr id="18" name="Rectangular Callout 17"/>
          <p:cNvSpPr/>
          <p:nvPr/>
        </p:nvSpPr>
        <p:spPr>
          <a:xfrm>
            <a:off x="304800" y="3505200"/>
            <a:ext cx="2590800" cy="304800"/>
          </a:xfrm>
          <a:prstGeom prst="wedgeRectCallout">
            <a:avLst>
              <a:gd name="adj1" fmla="val 59567"/>
              <a:gd name="adj2" fmla="val 91430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Fire Control Radar (FCR) mode</a:t>
            </a:r>
            <a:endParaRPr lang="en-US" sz="1200" dirty="0"/>
          </a:p>
        </p:txBody>
      </p:sp>
      <p:sp>
        <p:nvSpPr>
          <p:cNvPr id="19" name="Rectangular Callout 18"/>
          <p:cNvSpPr/>
          <p:nvPr/>
        </p:nvSpPr>
        <p:spPr>
          <a:xfrm>
            <a:off x="914400" y="4038600"/>
            <a:ext cx="1066800" cy="304800"/>
          </a:xfrm>
          <a:prstGeom prst="wedgeRectCallout">
            <a:avLst>
              <a:gd name="adj1" fmla="val 160007"/>
              <a:gd name="adj2" fmla="val -47141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Mach value</a:t>
            </a:r>
            <a:endParaRPr lang="en-US" sz="1200" dirty="0"/>
          </a:p>
        </p:txBody>
      </p:sp>
      <p:sp>
        <p:nvSpPr>
          <p:cNvPr id="20" name="Rectangular Callout 19"/>
          <p:cNvSpPr/>
          <p:nvPr/>
        </p:nvSpPr>
        <p:spPr>
          <a:xfrm>
            <a:off x="914400" y="4572000"/>
            <a:ext cx="1371600" cy="304800"/>
          </a:xfrm>
          <a:prstGeom prst="wedgeRectCallout">
            <a:avLst>
              <a:gd name="adj1" fmla="val 109517"/>
              <a:gd name="adj2" fmla="val -161427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Angle of Attack</a:t>
            </a:r>
            <a:endParaRPr lang="en-US" sz="1200" dirty="0"/>
          </a:p>
        </p:txBody>
      </p:sp>
      <p:sp>
        <p:nvSpPr>
          <p:cNvPr id="21" name="Rectangular Callout 20"/>
          <p:cNvSpPr/>
          <p:nvPr/>
        </p:nvSpPr>
        <p:spPr>
          <a:xfrm>
            <a:off x="914400" y="5029200"/>
            <a:ext cx="1905000" cy="228600"/>
          </a:xfrm>
          <a:prstGeom prst="wedgeRectCallout">
            <a:avLst>
              <a:gd name="adj1" fmla="val 65123"/>
              <a:gd name="adj2" fmla="val -323966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Maximum attained G</a:t>
            </a:r>
            <a:endParaRPr lang="en-US" sz="12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524000" y="5486400"/>
            <a:ext cx="1905000" cy="228600"/>
          </a:xfrm>
          <a:prstGeom prst="wedgeRectCallout">
            <a:avLst>
              <a:gd name="adj1" fmla="val 77695"/>
              <a:gd name="adj2" fmla="val -567141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Bank scale</a:t>
            </a:r>
            <a:endParaRPr lang="en-US" sz="1200" dirty="0"/>
          </a:p>
        </p:txBody>
      </p:sp>
      <p:sp>
        <p:nvSpPr>
          <p:cNvPr id="23" name="Rectangular Callout 22"/>
          <p:cNvSpPr/>
          <p:nvPr/>
        </p:nvSpPr>
        <p:spPr>
          <a:xfrm>
            <a:off x="3733800" y="5410200"/>
            <a:ext cx="1219200" cy="304800"/>
          </a:xfrm>
          <a:prstGeom prst="wedgeRectCallout">
            <a:avLst>
              <a:gd name="adj1" fmla="val -19523"/>
              <a:gd name="adj2" fmla="val -116249"/>
            </a:avLst>
          </a:prstGeom>
          <a:solidFill>
            <a:schemeClr val="lt1">
              <a:alpha val="38000"/>
            </a:schemeClr>
          </a:solidFill>
          <a:ln w="444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NAV data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02921" y="489791"/>
            <a:ext cx="8183880" cy="5770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SVSP AAVTextureRenderer class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990600"/>
            <a:ext cx="8229600" cy="533400"/>
          </a:xfrm>
          <a:prstGeom prst="rect">
            <a:avLst/>
          </a:prstGeom>
        </p:spPr>
        <p:txBody>
          <a:bodyPr vert="horz" lIns="182880" tIns="91440" anchor="t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000" dirty="0" smtClean="0"/>
              <a:t>Provides run-time texture rendering functionality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6800" y="1366897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Touch-screen glass cockpit HDD panel is a 2D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32Bit RGBA texture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There is absolutely no restriction on what graphics standard is used to render it. Industry standard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OpenGL/ES/SC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driven panels can be rendered in offset buffers via separate GPU asynchronously and applied as 32Bit texture buffers in the ESP’s cockpits in a ring-buffer manner.    </a:t>
            </a: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pic>
        <p:nvPicPr>
          <p:cNvPr id="1026" name="Picture 2" descr="E:\Program Files\FSX\SimObjects\Airplanes\DEFAULT\F-35\images\Lockheed_Martin_F-35_Lightning_II_mock-up_instrument_pan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95600"/>
            <a:ext cx="3860800" cy="2895600"/>
          </a:xfrm>
          <a:prstGeom prst="rect">
            <a:avLst/>
          </a:prstGeom>
          <a:noFill/>
        </p:spPr>
      </p:pic>
      <p:pic>
        <p:nvPicPr>
          <p:cNvPr id="1027" name="Picture 3" descr="E:\Program Files\FSX\SimObjects\Airplanes\DEFAULT\F-35\images\img80164554jx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895600"/>
            <a:ext cx="405178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457200"/>
            <a:ext cx="8183880" cy="5507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Internal 6-DOF VTOL simulator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9906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Basic VTOL simulation engine.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6-Degree Of Freedom computational model for linear and angular velocity in aircraft body reference system.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E:\Program Files\FSX\SimObjects\Airplanes\TECH_DEMO_01\images\HOVER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514600"/>
            <a:ext cx="6019800" cy="3179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02921" y="457200"/>
            <a:ext cx="8183880" cy="550751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Basic Flight Control System (FLCS)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600200"/>
            <a:ext cx="8183880" cy="3505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 smtClean="0"/>
              <a:t>Flight condition state machine :</a:t>
            </a:r>
          </a:p>
          <a:p>
            <a:pPr marL="265176" lvl="0" indent="-265176" algn="r"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1600" dirty="0" smtClean="0"/>
              <a:t>(SLEW, VTOL, GROUND, AIRBORNE_GEAR_DOWN, AIRBORNE_GEAR_UP)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 smtClean="0"/>
              <a:t>(AIRBORNE) Flight surface deflection controller (G and </a:t>
            </a:r>
            <a:r>
              <a:rPr lang="en-US" sz="1600" dirty="0" err="1" smtClean="0"/>
              <a:t>AoA</a:t>
            </a:r>
            <a:r>
              <a:rPr lang="en-US" sz="1600" dirty="0" smtClean="0"/>
              <a:t> limiter).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 smtClean="0"/>
              <a:t>(AIRBORNE)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Pitch and flight path hold. Automatic pitch trim control.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1600" dirty="0" smtClean="0"/>
              <a:t>(AIRBORNE) Automatic Flaps control. 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 smtClean="0"/>
              <a:t>(AIRBORNE) Automatic Airbrake control.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 smtClean="0"/>
              <a:t>(AIRBORNE) Vectored Thrust control.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(AIRBORNE) Automatic steer-point navigation.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1600" dirty="0" smtClean="0"/>
              <a:t>(VTOL) Augmented thrust control, linked to Engine Control System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1600" dirty="0" smtClean="0"/>
              <a:t>(VTOL) Reference Altitude hold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PID Controller.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(VTOL) Reference Heading </a:t>
            </a:r>
            <a:r>
              <a:rPr lang="en-US" sz="1600" dirty="0" smtClean="0"/>
              <a:t>hold. PID Controller.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(VTOL) Torque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control.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1600" dirty="0" smtClean="0"/>
              <a:t>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990600"/>
            <a:ext cx="8183880" cy="609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flight stability at high G and high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AoA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Basic </a:t>
            </a:r>
            <a:r>
              <a:rPr lang="en-US" sz="16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are-free handling functions, angular stability during hover mode. Terrain following. Conversion to level flight.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921" y="457200"/>
            <a:ext cx="8183880" cy="55075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Flight Surface Deflection Controller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066800"/>
            <a:ext cx="818388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5176" lvl="0" indent="-265176" algn="ctr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 smtClean="0"/>
              <a:t>Flight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surface deflection controller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600" dirty="0" smtClean="0"/>
              <a:t>f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light stick input processing module.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600" dirty="0" smtClean="0"/>
              <a:t>G and </a:t>
            </a:r>
            <a:r>
              <a:rPr lang="en-US" sz="1600" dirty="0" err="1" smtClean="0"/>
              <a:t>AoA</a:t>
            </a:r>
            <a:r>
              <a:rPr lang="en-US" sz="1600" dirty="0" smtClean="0"/>
              <a:t> limiter. (MATLAB/SIMULINK) model.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E:\Program Files\FSX\Gauges\AVIONICS\DOCS\PICTURES\SVSP_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530" y="1752600"/>
            <a:ext cx="3303270" cy="3966210"/>
          </a:xfrm>
          <a:prstGeom prst="rect">
            <a:avLst/>
          </a:prstGeom>
          <a:noFill/>
        </p:spPr>
      </p:pic>
      <p:pic>
        <p:nvPicPr>
          <p:cNvPr id="1027" name="Picture 3" descr="E:\Program Files\FSX\Gauges\AVIONICS\DOCS\PICTURES\SVSP_02.JP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752599"/>
            <a:ext cx="3200400" cy="39367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02921" y="457200"/>
            <a:ext cx="8183880" cy="550751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Vocal Warning System (VWS)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19200"/>
            <a:ext cx="8382000" cy="38862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Flight parameter and check list assert table. Visual warning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indication stack.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1600" baseline="0" dirty="0" smtClean="0"/>
              <a:t>FLCS state dependent parameter check</a:t>
            </a:r>
            <a:r>
              <a:rPr lang="en-US" sz="1600" dirty="0" smtClean="0"/>
              <a:t> :</a:t>
            </a:r>
            <a:endParaRPr lang="en-US" sz="1600" baseline="0" dirty="0" smtClean="0"/>
          </a:p>
          <a:p>
            <a:pPr marL="800100" lvl="1" indent="-342900"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1600" dirty="0" smtClean="0"/>
              <a:t>High, Critical and over limited </a:t>
            </a:r>
            <a:r>
              <a:rPr lang="en-US" sz="1600" dirty="0" err="1" smtClean="0"/>
              <a:t>AoA</a:t>
            </a:r>
            <a:r>
              <a:rPr lang="en-US" sz="1600" dirty="0" smtClean="0"/>
              <a:t>.</a:t>
            </a:r>
          </a:p>
          <a:p>
            <a:pPr marL="800100" lvl="1" indent="-342900"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1600" baseline="0" dirty="0" smtClean="0"/>
              <a:t>Minimum and Maximum airspeed check.</a:t>
            </a:r>
          </a:p>
          <a:p>
            <a:pPr marL="800100" lvl="1" indent="-342900"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1600" baseline="0" dirty="0" smtClean="0"/>
              <a:t>Engine RPM,</a:t>
            </a:r>
            <a:r>
              <a:rPr lang="en-US" sz="1600" dirty="0" smtClean="0"/>
              <a:t> ITT and EGT check.</a:t>
            </a:r>
          </a:p>
          <a:p>
            <a:pPr marL="800100" lvl="1" indent="-342900"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1600" baseline="0" dirty="0" smtClean="0"/>
              <a:t>Gear down descent rate. </a:t>
            </a:r>
          </a:p>
          <a:p>
            <a:pPr marL="800100" lvl="1" indent="-342900"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Terrain proximity (Radar altitude change rate).</a:t>
            </a:r>
          </a:p>
          <a:p>
            <a:pPr marL="800100" lvl="1" indent="-342900"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1600" baseline="0" dirty="0" smtClean="0"/>
              <a:t>Over G check.</a:t>
            </a:r>
          </a:p>
          <a:p>
            <a:pPr marL="800100" lvl="1" indent="-342900"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Fuel quantity check. Warning indication on 1500, 800 and 500 kg.</a:t>
            </a:r>
          </a:p>
          <a:p>
            <a:pPr marL="800100" lvl="1" indent="-342900"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1600" dirty="0" smtClean="0"/>
              <a:t>Bingo fuel check (across all route).</a:t>
            </a:r>
          </a:p>
          <a:p>
            <a:pPr marL="800100" lvl="1" indent="-342900"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1600" dirty="0" smtClean="0"/>
              <a:t>Estimated flight time (fuel flow) check.</a:t>
            </a:r>
          </a:p>
          <a:p>
            <a:pPr marL="800100" lvl="1" indent="-342900"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1600" dirty="0" smtClean="0"/>
              <a:t>Radar Warning Receiver check. 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ts val="25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02921" y="457200"/>
            <a:ext cx="8183880" cy="550751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Stores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Management System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(SMS)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838200" y="2057400"/>
          <a:ext cx="6172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 descr="E:\Program Files\FSX\SimObjects\Airplanes\TECH_DEMO_01\images\VBCE_DEMO_01_1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2667000"/>
            <a:ext cx="6019800" cy="3130296"/>
          </a:xfrm>
          <a:prstGeom prst="rect">
            <a:avLst/>
          </a:prstGeom>
          <a:noFill/>
        </p:spPr>
      </p:pic>
      <p:pic>
        <p:nvPicPr>
          <p:cNvPr id="2054" name="Picture 6" descr="E:\Program Files\FSX\Gauges\AVIONICS\DOCS\PICTURES\SVSP_06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3400" y="2667001"/>
            <a:ext cx="2590800" cy="166267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066800"/>
            <a:ext cx="7315200" cy="838200"/>
          </a:xfrm>
          <a:prstGeom prst="rect">
            <a:avLst/>
          </a:prstGeom>
        </p:spPr>
        <p:txBody>
          <a:bodyPr vert="horz" lIns="182880" tIns="91440">
            <a:normAutofit fontScale="85000" lnSpcReduction="200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Manages all external payload and droppable fuel tanks.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Manages state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payload item.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Manages weapon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group selection according to FCR mode.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2921" y="457200"/>
            <a:ext cx="8183880" cy="550751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Fire Control Radar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(FCR)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990600"/>
            <a:ext cx="8153400" cy="11430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16K air/ground/naval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traffic monitoring table.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1600" dirty="0" smtClean="0"/>
              <a:t>Single target track (STT), Track while scan (TWS) modes. Airborne only.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1600" dirty="0" smtClean="0"/>
              <a:t>Visual target acquisition through HMD mode. </a:t>
            </a:r>
            <a:endParaRPr lang="en-US" sz="16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447800" y="1981200"/>
          <a:ext cx="5562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 descr="E:\Program Files\FSX\SimObjects\Airplanes\TECH_DEMO_01\images\108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1" y="2592504"/>
            <a:ext cx="5410200" cy="3198696"/>
          </a:xfrm>
          <a:prstGeom prst="rect">
            <a:avLst/>
          </a:prstGeom>
          <a:noFill/>
        </p:spPr>
      </p:pic>
      <p:pic>
        <p:nvPicPr>
          <p:cNvPr id="2" name="Picture 2" descr="E:\Program Files\FSX\Gauges\AVIONICS\DOCS\PICTURES\SVSP_0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2592504"/>
            <a:ext cx="2100369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457200"/>
            <a:ext cx="8183880" cy="5507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Where is ESP™ being used</a:t>
            </a:r>
            <a:endParaRPr lang="en-US" dirty="0"/>
          </a:p>
        </p:txBody>
      </p:sp>
      <p:pic>
        <p:nvPicPr>
          <p:cNvPr id="3074" name="Picture 2" descr="E:\Program Files\FSX\Gauges\AVIONICS\DOCS\PICTURES\boeing_Logo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066800"/>
            <a:ext cx="5790388" cy="1371600"/>
          </a:xfrm>
          <a:prstGeom prst="rect">
            <a:avLst/>
          </a:prstGeom>
          <a:noFill/>
        </p:spPr>
      </p:pic>
      <p:pic>
        <p:nvPicPr>
          <p:cNvPr id="3075" name="Picture 3" descr="E:\Program Files\FSX\Gauges\AVIONICS\DOCS\PICTURES\skunkwork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4901" y="1066800"/>
            <a:ext cx="2265352" cy="1371600"/>
          </a:xfrm>
          <a:prstGeom prst="rect">
            <a:avLst/>
          </a:prstGeom>
          <a:noFill/>
        </p:spPr>
      </p:pic>
      <p:pic>
        <p:nvPicPr>
          <p:cNvPr id="3077" name="Picture 5" descr="E:\Program Files\FSX\Gauges\AVIONICS\DOCS\PICTURES\lockheed-martin-logo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514600"/>
            <a:ext cx="5181600" cy="1194561"/>
          </a:xfrm>
          <a:prstGeom prst="rect">
            <a:avLst/>
          </a:prstGeom>
          <a:noFill/>
        </p:spPr>
      </p:pic>
      <p:pic>
        <p:nvPicPr>
          <p:cNvPr id="3078" name="Picture 6" descr="E:\Program Files\FSX\Gauges\AVIONICS\DOCS\PICTURES\210__540x540_prepar3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14600"/>
            <a:ext cx="2514600" cy="1196763"/>
          </a:xfrm>
          <a:prstGeom prst="rect">
            <a:avLst/>
          </a:prstGeom>
          <a:noFill/>
        </p:spPr>
      </p:pic>
      <p:pic>
        <p:nvPicPr>
          <p:cNvPr id="3080" name="Picture 8" descr="E:\Program Files\FSX\Gauges\AVIONICS\DOCS\PICTURES\MFTA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3810000"/>
            <a:ext cx="3221623" cy="1752600"/>
          </a:xfrm>
          <a:prstGeom prst="rect">
            <a:avLst/>
          </a:prstGeom>
          <a:noFill/>
        </p:spPr>
      </p:pic>
      <p:pic>
        <p:nvPicPr>
          <p:cNvPr id="3081" name="Picture 9" descr="E:\Program Files\FSX\Gauges\AVIONICS\DOCS\PICTURES\Flight_Dynamix_LLC_logo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72752" y="3810000"/>
            <a:ext cx="4661648" cy="990600"/>
          </a:xfrm>
          <a:prstGeom prst="rect">
            <a:avLst/>
          </a:prstGeom>
          <a:noFill/>
        </p:spPr>
      </p:pic>
      <p:pic>
        <p:nvPicPr>
          <p:cNvPr id="3084" name="Picture 12" descr="E:\Program Files\FSX\Gauges\AVIONICS\DOCS\PICTURES\northrop-grumman-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4876800"/>
            <a:ext cx="2743200" cy="9086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6705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Purpose of SVSP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352800"/>
            <a:ext cx="8229600" cy="48672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Usage of modern SW technology available on PC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524000"/>
            <a:ext cx="7543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Represent basis technology for modular simulation software design    and development for both the native C/C++ and COM/.NET run-times.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Provide extension of ESP™ to enable professionally designed modules with high-end graphics capabilities.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Minimize development costs through the extension and usage of available code.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3763331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Modern software development  tools like MS Visual Studio or GCC provide highly optimized code and present excellent code debugging capability.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rendering and shading capabilities of high-end 3D-graphics hardware are considered to be capable of covering all aspects of modern professional flight simulation.  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066800"/>
            <a:ext cx="8229600" cy="48672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cost efficient development and training platform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8388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Main features of ESP™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83880" cy="47244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WGS-84 high precession reference earth model.</a:t>
            </a:r>
          </a:p>
          <a:p>
            <a:r>
              <a:rPr lang="en-US" sz="1600" dirty="0" smtClean="0"/>
              <a:t>Multi-window graphics interface.</a:t>
            </a:r>
          </a:p>
          <a:p>
            <a:r>
              <a:rPr lang="en-US" sz="1600" dirty="0" err="1" smtClean="0"/>
              <a:t>Barotropic</a:t>
            </a:r>
            <a:r>
              <a:rPr lang="en-US" sz="1600" dirty="0" smtClean="0"/>
              <a:t> atmospheric model. Top ceiling at 440000 feet.</a:t>
            </a:r>
          </a:p>
          <a:p>
            <a:r>
              <a:rPr lang="en-US" sz="1600" dirty="0" smtClean="0"/>
              <a:t>Accurate flight model only up to ~22-25 degrees angle of attack.</a:t>
            </a:r>
          </a:p>
          <a:p>
            <a:r>
              <a:rPr lang="en-US" sz="1600" dirty="0" smtClean="0"/>
              <a:t>Beyond ~25 degrees flight model needs major correction.</a:t>
            </a:r>
          </a:p>
          <a:p>
            <a:r>
              <a:rPr lang="en-US" sz="1600" dirty="0" smtClean="0"/>
              <a:t>Deep wing stalls are generally not covered. Only slight departures are modeled.</a:t>
            </a:r>
          </a:p>
          <a:p>
            <a:r>
              <a:rPr lang="en-US" sz="1600" dirty="0" smtClean="0"/>
              <a:t>C(L) and C(D) are configurable Look-Up Tables (LUT).</a:t>
            </a:r>
          </a:p>
          <a:p>
            <a:r>
              <a:rPr lang="en-US" sz="1600" dirty="0" smtClean="0"/>
              <a:t>Allows for multiple LUT entries at different altitudes and IAP ratios. </a:t>
            </a:r>
          </a:p>
          <a:p>
            <a:r>
              <a:rPr lang="en-US" sz="1600" dirty="0" smtClean="0"/>
              <a:t>Extensive read-write simulation data interface. </a:t>
            </a:r>
            <a:r>
              <a:rPr lang="en-US" sz="1600" dirty="0" err="1" smtClean="0"/>
              <a:t>SimConnect</a:t>
            </a:r>
            <a:r>
              <a:rPr lang="en-US" sz="1600" dirty="0" smtClean="0"/>
              <a:t> API.</a:t>
            </a:r>
          </a:p>
          <a:p>
            <a:r>
              <a:rPr lang="en-US" sz="1600" dirty="0" smtClean="0"/>
              <a:t>Control and instrument Gauge module development is C and XML based.</a:t>
            </a:r>
          </a:p>
          <a:p>
            <a:r>
              <a:rPr lang="en-US" sz="1600" dirty="0" smtClean="0"/>
              <a:t>Includes redistributable C++ and .NET run-times.</a:t>
            </a:r>
          </a:p>
          <a:p>
            <a:r>
              <a:rPr lang="en-US" sz="1600" dirty="0" smtClean="0"/>
              <a:t>Based on Direct3D9/10.</a:t>
            </a:r>
          </a:p>
          <a:p>
            <a:r>
              <a:rPr lang="en-US" sz="1600" dirty="0" smtClean="0"/>
              <a:t>Allows for the design of exceptionally quality aircraft models. Very fast model export and rendering capabilities.</a:t>
            </a:r>
          </a:p>
          <a:p>
            <a:r>
              <a:rPr lang="en-US" sz="1600" dirty="0" smtClean="0"/>
              <a:t>Good documented SDK.    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6705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Basic features of SVSP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73288"/>
            <a:ext cx="8229600" cy="4867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Binary module compatibility on demand (COM/.NET concept)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1" y="1847671"/>
            <a:ext cx="716279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Each simulated object e.g. Primary Flight Control, Head Up Display, Touch-Screen HDD, EICAS display e.t.c. is represented as a separate software module, which uses its own instance of a data communication interface to ESP and separate data processing thread (module task). Run-time link capability. Every module implements base __AAVModule interface. 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3313093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 is no general programming language restriction.  Every module can be programmed using its own programming language e.g. C, C++, C#, VB, XML, MATLAB/SIMULINK. This requires every module to be binary compatible with system Run-Time (C++/.NET). 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466668"/>
            <a:ext cx="8229600" cy="48672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Modular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software design (Scalable platform)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4191000"/>
            <a:ext cx="8229600" cy="48672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own 3D-Graphics layer (D3D9/10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OpenGL based)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4551882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ESP itself restricts every linked module in terms of its own graphics demands. There is generally no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way to utilize D3D9/10 methods to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render in the main frame buffer synchronously or asynchronously.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SVSP’s graphics layer overcomes that restriction to provide professionally designed HUD/HMD modules with on-screen rendering capabilities with no regard what 3D standard is used.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113472"/>
            <a:ext cx="8229600" cy="48672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dirty="0" smtClean="0"/>
              <a:t>Based on Microsoft ESP™ and its extensive SDK.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457200"/>
            <a:ext cx="818388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SVSP Module</a:t>
            </a:r>
            <a:endParaRPr lang="en-US" dirty="0"/>
          </a:p>
        </p:txBody>
      </p:sp>
      <p:sp>
        <p:nvSpPr>
          <p:cNvPr id="4" name="Up Arrow Callout 3"/>
          <p:cNvSpPr/>
          <p:nvPr/>
        </p:nvSpPr>
        <p:spPr>
          <a:xfrm>
            <a:off x="3048000" y="1524000"/>
            <a:ext cx="2819400" cy="914400"/>
          </a:xfrm>
          <a:prstGeom prst="upArrowCallout">
            <a:avLst>
              <a:gd name="adj1" fmla="val 10318"/>
              <a:gd name="adj2" fmla="val 16270"/>
              <a:gd name="adj3" fmla="val 25000"/>
              <a:gd name="adj4" fmla="val 6497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Simulation module::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990600"/>
            <a:ext cx="2438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__AAVModule::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590800"/>
            <a:ext cx="8305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Provides basis for modular design, development and reusability.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Single class, single level inheritance of a __AAVModule:: base class. __AAVModule class provides: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Basis 3D on-screen and 2D gauge texture rendering.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Basis math for vector and tensor transformation methods. Global-To-Local, Local-To-Body. Cartesian and spherical coordinates.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Basis touch-screen and gauge event handling methods.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-data communication handling.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Read,Write,Event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 dispatch.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Basis module task(thread) handling.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Start,Stop,Pause,Resume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events.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Compliance to Advanced Aerial Vehicle (AAV) standard.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>SVSP Module context diagram </a:t>
            </a:r>
            <a:br>
              <a:rPr lang="en-US" sz="2800" dirty="0" smtClean="0"/>
            </a:br>
            <a:r>
              <a:rPr lang="en-US" sz="2800" dirty="0" smtClean="0"/>
              <a:t>(SIMULINK Model) </a:t>
            </a:r>
            <a:endParaRPr lang="en-US" sz="2800" dirty="0"/>
          </a:p>
        </p:txBody>
      </p:sp>
      <p:pic>
        <p:nvPicPr>
          <p:cNvPr id="1026" name="Picture 2" descr="E:\Program Files\FSX\Gauges\AVIONICS\DOCS\PICTURES\SVSP_01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19200"/>
            <a:ext cx="4114800" cy="4697620"/>
          </a:xfrm>
          <a:prstGeom prst="rect">
            <a:avLst/>
          </a:prstGeom>
          <a:noFill/>
        </p:spPr>
      </p:pic>
      <p:sp>
        <p:nvSpPr>
          <p:cNvPr id="11" name="Rectangular Callout 10"/>
          <p:cNvSpPr/>
          <p:nvPr/>
        </p:nvSpPr>
        <p:spPr>
          <a:xfrm>
            <a:off x="5181600" y="1219200"/>
            <a:ext cx="3429000" cy="4191000"/>
          </a:xfrm>
          <a:prstGeom prst="wedgeRectCallout">
            <a:avLst>
              <a:gd name="adj1" fmla="val -132842"/>
              <a:gd name="adj2" fmla="val -28243"/>
            </a:avLst>
          </a:prstGeom>
          <a:solidFill>
            <a:schemeClr val="bg1">
              <a:alpha val="40000"/>
            </a:schemeClr>
          </a:solidFill>
          <a:ln w="2984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E:\Program Files\FSX\Gauges\AVIONICS\DOCS\PICTURES\SVSP_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43546" y="1295400"/>
            <a:ext cx="3283205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33400" y="1676400"/>
            <a:ext cx="7772400" cy="1752600"/>
          </a:xfrm>
          <a:prstGeom prst="rect">
            <a:avLst/>
          </a:prstGeom>
          <a:solidFill>
            <a:schemeClr val="bg2">
              <a:lumMod val="90000"/>
            </a:schemeClr>
          </a:solidFill>
          <a:ln w="2984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SVSP 3D layer ( __AAVD3D9:: 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1066801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__AAVD3D9 library is an extension (public class inheritance) of a system D3D9_vX.X dynamic link library (DLL).</a:t>
            </a:r>
          </a:p>
          <a:p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494782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Both __AAVD3D9:: and __AAVD3DDevice9:: classes provide redirected function calls to all inherited methods. Call redirection is performed via corresponding callback functions available upon subscription to a certain graphics device event.   </a:t>
            </a:r>
            <a:endParaRPr lang="en-US" sz="1600" dirty="0"/>
          </a:p>
        </p:txBody>
      </p:sp>
      <p:sp>
        <p:nvSpPr>
          <p:cNvPr id="12" name="Up Arrow Callout 11"/>
          <p:cNvSpPr/>
          <p:nvPr/>
        </p:nvSpPr>
        <p:spPr>
          <a:xfrm>
            <a:off x="1524000" y="2362200"/>
            <a:ext cx="2286000" cy="914400"/>
          </a:xfrm>
          <a:prstGeom prst="upArrowCallout">
            <a:avLst>
              <a:gd name="adj1" fmla="val 10318"/>
              <a:gd name="adj2" fmla="val 16270"/>
              <a:gd name="adj3" fmla="val 25000"/>
              <a:gd name="adj4" fmla="val 6497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__AAVD3D9::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28800" y="1828800"/>
            <a:ext cx="17526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IDirect3D9::</a:t>
            </a:r>
            <a:endParaRPr lang="en-US" dirty="0"/>
          </a:p>
        </p:txBody>
      </p:sp>
      <p:sp>
        <p:nvSpPr>
          <p:cNvPr id="14" name="Up Arrow Callout 13"/>
          <p:cNvSpPr/>
          <p:nvPr/>
        </p:nvSpPr>
        <p:spPr>
          <a:xfrm>
            <a:off x="4572000" y="2362200"/>
            <a:ext cx="2819400" cy="914400"/>
          </a:xfrm>
          <a:prstGeom prst="upArrowCallout">
            <a:avLst>
              <a:gd name="adj1" fmla="val 10318"/>
              <a:gd name="adj2" fmla="val 16270"/>
              <a:gd name="adj3" fmla="val 25000"/>
              <a:gd name="adj4" fmla="val 6497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__AAVD3DDevice9::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4400" y="1828800"/>
            <a:ext cx="2438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IDirect3DDevice9::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4648200"/>
            <a:ext cx="81534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 w="2984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AAVD3D9_RegisterCallback(AAVD3D9_SOME_CALLBACK,  &amp;Module::Callback, this);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AAVD3D9_UnregisterCallback(AAVD3D9_SOME_CALLBACK);</a:t>
            </a:r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6248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SVSP graphics layer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1430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__AAVD3D9 graphics layer intercepts all graphics device calls to provide Simulation Modules with all necessary 3D graphics capabilities.   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1143000" y="2286000"/>
            <a:ext cx="3886200" cy="1219200"/>
          </a:xfrm>
          <a:prstGeom prst="downArrowCallout">
            <a:avLst>
              <a:gd name="adj1" fmla="val 12755"/>
              <a:gd name="adj2" fmla="val 13095"/>
              <a:gd name="adj3" fmla="val 25000"/>
              <a:gd name="adj4" fmla="val 5664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ESP™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1143000" y="3505200"/>
            <a:ext cx="5410200" cy="1295400"/>
          </a:xfrm>
          <a:prstGeom prst="downArrowCallout">
            <a:avLst>
              <a:gd name="adj1" fmla="val 9962"/>
              <a:gd name="adj2" fmla="val 12675"/>
              <a:gd name="adj3" fmla="val 25000"/>
              <a:gd name="adj4" fmla="val 64977"/>
            </a:avLst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SVSP graphics layer ( __AAVD3D9:: )</a:t>
            </a:r>
            <a:endParaRPr lang="en-US" dirty="0"/>
          </a:p>
        </p:txBody>
      </p:sp>
      <p:sp>
        <p:nvSpPr>
          <p:cNvPr id="12" name="Down Arrow Callout 11"/>
          <p:cNvSpPr/>
          <p:nvPr/>
        </p:nvSpPr>
        <p:spPr>
          <a:xfrm>
            <a:off x="5715000" y="2286000"/>
            <a:ext cx="2743200" cy="2514600"/>
          </a:xfrm>
          <a:prstGeom prst="downArrowCallout">
            <a:avLst>
              <a:gd name="adj1" fmla="val 5376"/>
              <a:gd name="adj2" fmla="val 7086"/>
              <a:gd name="adj3" fmla="val 14322"/>
              <a:gd name="adj4" fmla="val 26882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Simulation Module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43000" y="4800600"/>
            <a:ext cx="7315200" cy="685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D3D9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5791200" y="2971800"/>
            <a:ext cx="304800" cy="533400"/>
          </a:xfrm>
          <a:prstGeom prst="downArrow">
            <a:avLst>
              <a:gd name="adj1" fmla="val 49799"/>
              <a:gd name="adj2" fmla="val 79398"/>
            </a:avLst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6172200" y="2971800"/>
            <a:ext cx="304800" cy="533400"/>
          </a:xfrm>
          <a:prstGeom prst="downArrow">
            <a:avLst>
              <a:gd name="adj1" fmla="val 49799"/>
              <a:gd name="adj2" fmla="val 79398"/>
            </a:avLst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Application of SVSP</a:t>
            </a:r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2"/>
          </p:nvPr>
        </p:nvGraphicFramePr>
        <p:xfrm>
          <a:off x="609600" y="1752600"/>
          <a:ext cx="392954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Content Placeholder 23"/>
          <p:cNvGraphicFramePr>
            <a:graphicFrameLocks noGrp="1"/>
          </p:cNvGraphicFramePr>
          <p:nvPr>
            <p:ph sz="quarter" idx="4"/>
          </p:nvPr>
        </p:nvGraphicFramePr>
        <p:xfrm>
          <a:off x="4648200" y="1752600"/>
          <a:ext cx="3935889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10668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Head-Up/Down display modules are the basic application of SVSP technology and represent conceptual approval of the platform.  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pic>
        <p:nvPicPr>
          <p:cNvPr id="22" name="Picture 21" descr="VBCE_DEMO_01_13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675" y="2435225"/>
            <a:ext cx="3717925" cy="3127375"/>
          </a:xfrm>
          <a:prstGeom prst="rect">
            <a:avLst/>
          </a:prstGeom>
        </p:spPr>
      </p:pic>
      <p:pic>
        <p:nvPicPr>
          <p:cNvPr id="26" name="Picture 25" descr="VBCE_DEMO_01_15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24400" y="2478024"/>
            <a:ext cx="3788664" cy="30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1420</TotalTime>
  <Words>1339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Aspect</vt:lpstr>
      <vt:lpstr>Scalable Visual Simulation Platform (SVSP)</vt:lpstr>
      <vt:lpstr>Purpose of SVSP</vt:lpstr>
      <vt:lpstr>Main features of ESP™ platform</vt:lpstr>
      <vt:lpstr>Basic features of SVSP</vt:lpstr>
      <vt:lpstr>SVSP Module</vt:lpstr>
      <vt:lpstr>SVSP Module context diagram  (SIMULINK Model) </vt:lpstr>
      <vt:lpstr>SVSP 3D layer ( __AAVD3D9:: )</vt:lpstr>
      <vt:lpstr>SVSP graphics layer context</vt:lpstr>
      <vt:lpstr>Application of SVSP</vt:lpstr>
      <vt:lpstr>Head-Up Display features</vt:lpstr>
      <vt:lpstr>Slide 11</vt:lpstr>
      <vt:lpstr>SVSP AAVTextureRenderer class</vt:lpstr>
      <vt:lpstr>Internal 6-DOF VTOL simulator</vt:lpstr>
      <vt:lpstr>Slide 14</vt:lpstr>
      <vt:lpstr>Flight Surface Deflection Controller</vt:lpstr>
      <vt:lpstr>Slide 16</vt:lpstr>
      <vt:lpstr>Slide 17</vt:lpstr>
      <vt:lpstr>Slide 18</vt:lpstr>
      <vt:lpstr>Where is ESP™ being used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Visual Simulation Platform</dc:title>
  <dc:creator>root</dc:creator>
  <cp:lastModifiedBy>root</cp:lastModifiedBy>
  <cp:revision>198</cp:revision>
  <dcterms:created xsi:type="dcterms:W3CDTF">2006-08-16T00:00:00Z</dcterms:created>
  <dcterms:modified xsi:type="dcterms:W3CDTF">2011-08-21T09:42:25Z</dcterms:modified>
</cp:coreProperties>
</file>