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3"/>
  </p:sldMasterIdLst>
  <p:notesMasterIdLst>
    <p:notesMasterId r:id="rId34"/>
  </p:notesMasterIdLst>
  <p:handoutMasterIdLst>
    <p:handoutMasterId r:id="rId35"/>
  </p:handoutMasterIdLst>
  <p:sldIdLst>
    <p:sldId id="256" r:id="rId4"/>
    <p:sldId id="258" r:id="rId5"/>
    <p:sldId id="264" r:id="rId6"/>
    <p:sldId id="265" r:id="rId7"/>
    <p:sldId id="267" r:id="rId8"/>
    <p:sldId id="266" r:id="rId9"/>
    <p:sldId id="268" r:id="rId10"/>
    <p:sldId id="269" r:id="rId11"/>
    <p:sldId id="270" r:id="rId12"/>
    <p:sldId id="272" r:id="rId13"/>
    <p:sldId id="271" r:id="rId14"/>
    <p:sldId id="278" r:id="rId15"/>
    <p:sldId id="280" r:id="rId16"/>
    <p:sldId id="285" r:id="rId17"/>
    <p:sldId id="262" r:id="rId18"/>
    <p:sldId id="282" r:id="rId19"/>
    <p:sldId id="283" r:id="rId20"/>
    <p:sldId id="284" r:id="rId21"/>
    <p:sldId id="275" r:id="rId22"/>
    <p:sldId id="259" r:id="rId23"/>
    <p:sldId id="274" r:id="rId24"/>
    <p:sldId id="260" r:id="rId25"/>
    <p:sldId id="273" r:id="rId26"/>
    <p:sldId id="261" r:id="rId27"/>
    <p:sldId id="281" r:id="rId28"/>
    <p:sldId id="257" r:id="rId29"/>
    <p:sldId id="286" r:id="rId30"/>
    <p:sldId id="287" r:id="rId31"/>
    <p:sldId id="289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E9EBF0"/>
    <a:srgbClr val="FF66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539" autoAdjust="0"/>
  </p:normalViewPr>
  <p:slideViewPr>
    <p:cSldViewPr snapToGrid="0">
      <p:cViewPr>
        <p:scale>
          <a:sx n="150" d="100"/>
          <a:sy n="150" d="100"/>
        </p:scale>
        <p:origin x="-1146" y="-1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FD33E-7D8B-45A7-9A14-1836D7B7A46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A7D91-205F-4B44-8D58-31145771D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12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C4189-B1A8-4CC6-9540-63FDFA9237D0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2326D-F5B4-46B6-B33C-577A3A58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5472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326D-F5B4-46B6-B33C-577A3A5811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01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2326D-F5B4-46B6-B33C-577A3A5811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49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older people make more money than younger people within the company?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2326D-F5B4-46B6-B33C-577A3A5811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96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about age vs years with the company?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2326D-F5B4-46B6-B33C-577A3A5811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20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 relationship between Age and distance from home?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2326D-F5B4-46B6-B33C-577A3A5811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4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Green means they have left (Attrition = yes)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2326D-F5B4-46B6-B33C-577A3A5811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93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2326D-F5B4-46B6-B33C-577A3A5811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00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lower turnover ratio means that an employee is more susceptible to switching companies more frequently.  Often done for perceived benefit by the employee.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2326D-F5B4-46B6-B33C-577A3A5811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79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2326D-F5B4-46B6-B33C-577A3A5811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4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4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3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71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53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2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58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98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02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5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3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8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6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3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0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3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530670-DFAA-4278-ACB2-3A6ECAC1DAB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  <p:sldLayoutId id="214748394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AFA4-17D5-4BB6-A1E2-2A726C322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3785" y="1380068"/>
            <a:ext cx="4978303" cy="2616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Talent Management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4B0C3-D7A8-4120-A901-BDA8E1DAD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1575" y="3996267"/>
            <a:ext cx="4080514" cy="1139151"/>
          </a:xfrm>
        </p:spPr>
        <p:txBody>
          <a:bodyPr>
            <a:normAutofit/>
          </a:bodyPr>
          <a:lstStyle/>
          <a:p>
            <a:r>
              <a:rPr lang="en-US"/>
              <a:t>DS 6306 – Project Two</a:t>
            </a:r>
          </a:p>
          <a:p>
            <a:r>
              <a:rPr lang="en-US"/>
              <a:t>Jason Burk</a:t>
            </a:r>
          </a:p>
          <a:p>
            <a:endParaRPr lang="en-US"/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260615AE-7DBC-4FF7-9107-9FE957695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6" descr="Head with Gears">
            <a:extLst>
              <a:ext uri="{FF2B5EF4-FFF2-40B4-BE49-F238E27FC236}">
                <a16:creationId xmlns:a16="http://schemas.microsoft.com/office/drawing/2014/main" id="{846C2D46-B746-4732-BB9D-B659777B1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3801" y="1614524"/>
            <a:ext cx="3341190" cy="334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3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BBFF-7039-4F27-B822-D477B4C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Working Years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D78A51-00B0-41F5-9E9C-A7D5D3D6A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6" y="2807208"/>
            <a:ext cx="5256710" cy="2523744"/>
          </a:xfr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DDC43E1-C29E-4173-B281-4A3F1BCBE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648" y="2807208"/>
            <a:ext cx="5256710" cy="25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20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363EE-1E50-4CD0-A010-050C5405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Satisfaction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FFD8DE-2E2B-44B8-A644-C1D182414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6" y="2807208"/>
            <a:ext cx="5256710" cy="2523744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B3F778-D72F-4873-A9BB-AD9101246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648" y="2807208"/>
            <a:ext cx="5256710" cy="25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83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F1175-DDAE-454E-81DD-2031306F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Satisfaction by Role</a:t>
            </a:r>
          </a:p>
        </p:txBody>
      </p:sp>
      <p:pic>
        <p:nvPicPr>
          <p:cNvPr id="17" name="Picture 16" descr="A picture containing room, drawing, bird&#10;&#10;Description automatically generated">
            <a:extLst>
              <a:ext uri="{FF2B5EF4-FFF2-40B4-BE49-F238E27FC236}">
                <a16:creationId xmlns:a16="http://schemas.microsoft.com/office/drawing/2014/main" id="{0A72D84E-B61D-478D-A636-49DBA2B79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446" y="2055486"/>
            <a:ext cx="9246441" cy="411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79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60B07-23AA-45A4-B752-F14FD77E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Leaving by Role</a:t>
            </a:r>
          </a:p>
        </p:txBody>
      </p:sp>
      <p:pic>
        <p:nvPicPr>
          <p:cNvPr id="5" name="Content Placeholder 4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6CCB6B5E-3187-440E-85A4-4D7A567BC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08" y="2203704"/>
            <a:ext cx="7025238" cy="39959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CFBCFC-F466-43CA-9279-64D52FB28C99}"/>
              </a:ext>
            </a:extLst>
          </p:cNvPr>
          <p:cNvSpPr txBox="1"/>
          <p:nvPr/>
        </p:nvSpPr>
        <p:spPr>
          <a:xfrm>
            <a:off x="3112454" y="4385385"/>
            <a:ext cx="603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10.5%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59EC6A-CB2D-4553-B425-A2CAFC8D03FE}"/>
              </a:ext>
            </a:extLst>
          </p:cNvPr>
          <p:cNvSpPr txBox="1"/>
          <p:nvPr/>
        </p:nvSpPr>
        <p:spPr>
          <a:xfrm>
            <a:off x="3826991" y="4385385"/>
            <a:ext cx="603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22.2%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B7561-2164-4526-932B-D6ACE38C14E9}"/>
              </a:ext>
            </a:extLst>
          </p:cNvPr>
          <p:cNvSpPr txBox="1"/>
          <p:nvPr/>
        </p:nvSpPr>
        <p:spPr>
          <a:xfrm>
            <a:off x="4541528" y="4385385"/>
            <a:ext cx="603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19.6%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DE96E7-F4D2-4327-96E1-C493079ECE42}"/>
              </a:ext>
            </a:extLst>
          </p:cNvPr>
          <p:cNvSpPr txBox="1"/>
          <p:nvPr/>
        </p:nvSpPr>
        <p:spPr>
          <a:xfrm>
            <a:off x="5256065" y="4385385"/>
            <a:ext cx="603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7.8%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12F2FE-FE54-4B78-8D2F-A10E28414FA9}"/>
              </a:ext>
            </a:extLst>
          </p:cNvPr>
          <p:cNvSpPr txBox="1"/>
          <p:nvPr/>
        </p:nvSpPr>
        <p:spPr>
          <a:xfrm>
            <a:off x="5970602" y="4385385"/>
            <a:ext cx="603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2.3%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9E4508-84C4-4D70-819D-F4A58493F83F}"/>
              </a:ext>
            </a:extLst>
          </p:cNvPr>
          <p:cNvSpPr txBox="1"/>
          <p:nvPr/>
        </p:nvSpPr>
        <p:spPr>
          <a:xfrm>
            <a:off x="6685138" y="4385385"/>
            <a:ext cx="603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2.0%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64525-AA5B-40CC-A114-7E1A6C9B3508}"/>
              </a:ext>
            </a:extLst>
          </p:cNvPr>
          <p:cNvSpPr txBox="1"/>
          <p:nvPr/>
        </p:nvSpPr>
        <p:spPr>
          <a:xfrm>
            <a:off x="7399674" y="4385385"/>
            <a:ext cx="603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18.6%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D675E0-5F9F-4E9E-A906-406E32C6807A}"/>
              </a:ext>
            </a:extLst>
          </p:cNvPr>
          <p:cNvSpPr txBox="1"/>
          <p:nvPr/>
        </p:nvSpPr>
        <p:spPr>
          <a:xfrm>
            <a:off x="8114210" y="4385385"/>
            <a:ext cx="603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16.5%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43768A-04C6-47F2-8DC4-3252CD698A95}"/>
              </a:ext>
            </a:extLst>
          </p:cNvPr>
          <p:cNvSpPr txBox="1"/>
          <p:nvPr/>
        </p:nvSpPr>
        <p:spPr>
          <a:xfrm>
            <a:off x="8828746" y="4385385"/>
            <a:ext cx="603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45.3%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013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FEE9-292A-4F41-9DA4-CA640E5E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Satisfaction by Role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68380C7-BC96-4FB5-AF29-A21F7D03A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08" y="2203704"/>
            <a:ext cx="7025238" cy="3995928"/>
          </a:xfrm>
        </p:spPr>
      </p:pic>
    </p:spTree>
    <p:extLst>
      <p:ext uri="{BB962C8B-B14F-4D97-AF65-F5344CB8AC3E}">
        <p14:creationId xmlns:p14="http://schemas.microsoft.com/office/powerpoint/2010/main" val="1464010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5F73-B2F5-4ECC-B081-06C249D2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Three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5C5BA-E781-4F0D-8DC1-787C3D14B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2006599"/>
            <a:ext cx="10188401" cy="4653845"/>
          </a:xfrm>
        </p:spPr>
        <p:txBody>
          <a:bodyPr>
            <a:normAutofit/>
          </a:bodyPr>
          <a:lstStyle/>
          <a:p>
            <a:r>
              <a:rPr lang="en-US" dirty="0"/>
              <a:t>Stock Options Level</a:t>
            </a:r>
          </a:p>
          <a:p>
            <a:pPr marL="457200" lvl="1" indent="0">
              <a:buNone/>
            </a:pPr>
            <a:r>
              <a:rPr lang="en-US" dirty="0"/>
              <a:t>Levels from 0 - 3</a:t>
            </a:r>
          </a:p>
          <a:p>
            <a:r>
              <a:rPr lang="en-US" dirty="0"/>
              <a:t>Years in Current Role</a:t>
            </a:r>
          </a:p>
          <a:p>
            <a:pPr marL="457200" lvl="1" indent="0">
              <a:buNone/>
            </a:pPr>
            <a:r>
              <a:rPr lang="en-US" dirty="0"/>
              <a:t>0 – 15 years for people who left </a:t>
            </a:r>
          </a:p>
          <a:p>
            <a:pPr marL="457200" lvl="1" indent="0">
              <a:buNone/>
            </a:pPr>
            <a:r>
              <a:rPr lang="en-US" dirty="0"/>
              <a:t>0 – 18 for those who remain</a:t>
            </a:r>
          </a:p>
          <a:p>
            <a:r>
              <a:rPr lang="en-US" dirty="0"/>
              <a:t>Turnover Ratio</a:t>
            </a:r>
          </a:p>
          <a:p>
            <a:pPr marL="457200" lvl="1" indent="0">
              <a:buNone/>
            </a:pPr>
            <a:r>
              <a:rPr lang="en-US" dirty="0"/>
              <a:t>A derived ratio based on an employees total working years divided by the number of companies they have worked for.  Example:  10 years total work / 5 companies = 2 years for each company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236EE5-3294-4F62-9E55-E901BB3FE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665" y="2006599"/>
            <a:ext cx="6527755" cy="312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19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8FA66-6DBD-482E-A8E9-27EFD632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Option Level for Job Roles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FE9B72-B96C-4901-8162-646ED36B4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434" y="2207737"/>
            <a:ext cx="7027132" cy="3997006"/>
          </a:xfrm>
        </p:spPr>
      </p:pic>
    </p:spTree>
    <p:extLst>
      <p:ext uri="{BB962C8B-B14F-4D97-AF65-F5344CB8AC3E}">
        <p14:creationId xmlns:p14="http://schemas.microsoft.com/office/powerpoint/2010/main" val="2521566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F854-72BB-4E57-8E6B-236CC50F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in Current Role for Job Roles</a:t>
            </a:r>
          </a:p>
        </p:txBody>
      </p:sp>
      <p:pic>
        <p:nvPicPr>
          <p:cNvPr id="7" name="Content Placeholder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B0A5A6B-0652-4EE0-AAE4-8FEB27E7B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08" y="2203705"/>
            <a:ext cx="7031736" cy="3213913"/>
          </a:xfrm>
        </p:spPr>
      </p:pic>
    </p:spTree>
    <p:extLst>
      <p:ext uri="{BB962C8B-B14F-4D97-AF65-F5344CB8AC3E}">
        <p14:creationId xmlns:p14="http://schemas.microsoft.com/office/powerpoint/2010/main" val="705861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C05B-D32F-49AF-A401-772CB271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Turnover Ratio for Job Roles</a:t>
            </a:r>
          </a:p>
        </p:txBody>
      </p:sp>
      <p:pic>
        <p:nvPicPr>
          <p:cNvPr id="7" name="Content Placeholder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C769A47-9601-4043-8A73-BFCE7CB44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08" y="2203704"/>
            <a:ext cx="7031736" cy="3213913"/>
          </a:xfrm>
        </p:spPr>
      </p:pic>
    </p:spTree>
    <p:extLst>
      <p:ext uri="{BB962C8B-B14F-4D97-AF65-F5344CB8AC3E}">
        <p14:creationId xmlns:p14="http://schemas.microsoft.com/office/powerpoint/2010/main" val="3584387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D83E-7A04-4929-BBC0-004827C8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Options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25C310-ABC9-46C3-8548-95FB17057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6" y="2807208"/>
            <a:ext cx="5256710" cy="2523744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86A32D-E946-4E16-8FD0-4726BA392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648" y="2807208"/>
            <a:ext cx="5256710" cy="25237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6EFC7E-30A0-4E9F-B7FD-26B3E16447C4}"/>
              </a:ext>
            </a:extLst>
          </p:cNvPr>
          <p:cNvSpPr txBox="1"/>
          <p:nvPr/>
        </p:nvSpPr>
        <p:spPr>
          <a:xfrm>
            <a:off x="4519127" y="5617029"/>
            <a:ext cx="315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 Option Levels from 0 - 3</a:t>
            </a:r>
          </a:p>
        </p:txBody>
      </p:sp>
    </p:spTree>
    <p:extLst>
      <p:ext uri="{BB962C8B-B14F-4D97-AF65-F5344CB8AC3E}">
        <p14:creationId xmlns:p14="http://schemas.microsoft.com/office/powerpoint/2010/main" val="204677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73ACC43-3E8B-4053-9397-EB8D73FB7ED1}"/>
              </a:ext>
            </a:extLst>
          </p:cNvPr>
          <p:cNvSpPr/>
          <p:nvPr/>
        </p:nvSpPr>
        <p:spPr>
          <a:xfrm>
            <a:off x="4941455" y="1551709"/>
            <a:ext cx="3186545" cy="130232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18A3D-50C5-44DA-847D-D20116130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800" dirty="0"/>
              <a:t>Attrition</a:t>
            </a:r>
            <a:br>
              <a:rPr lang="en-US" sz="8800" dirty="0"/>
            </a:br>
            <a:r>
              <a:rPr lang="en-US" sz="8800" dirty="0">
                <a:solidFill>
                  <a:srgbClr val="FF0000"/>
                </a:solidFill>
              </a:rPr>
              <a:t>16.1%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CDB36-42F8-46B9-8562-3C01CF170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company attrition is based on 140 employees leaving out of 870 over the last year.  WHY?</a:t>
            </a:r>
          </a:p>
          <a:p>
            <a:r>
              <a:rPr lang="en-US" dirty="0"/>
              <a:t>Recent tour of the BMW Spartanburg, SC manufacturing plant told a story that their attrition was a low 3% (11/26/2019)</a:t>
            </a:r>
          </a:p>
        </p:txBody>
      </p:sp>
    </p:spTree>
    <p:extLst>
      <p:ext uri="{BB962C8B-B14F-4D97-AF65-F5344CB8AC3E}">
        <p14:creationId xmlns:p14="http://schemas.microsoft.com/office/powerpoint/2010/main" val="1321762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F81F-5ECD-47B5-84DE-7A3CC498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Three Attrition Factors</a:t>
            </a:r>
            <a:br>
              <a:rPr lang="en-US" dirty="0"/>
            </a:br>
            <a:r>
              <a:rPr lang="en-US" dirty="0">
                <a:solidFill>
                  <a:srgbClr val="9966FF"/>
                </a:solidFill>
              </a:rPr>
              <a:t>Stock Options</a:t>
            </a:r>
            <a:r>
              <a:rPr lang="en-US" dirty="0"/>
              <a:t>  </a:t>
            </a:r>
            <a:endParaRPr lang="en-US" dirty="0">
              <a:solidFill>
                <a:srgbClr val="9966FF"/>
              </a:solidFill>
            </a:endParaRP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C73BB0A-E82D-4A3C-AE8E-AE5991A95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063" y="2376981"/>
            <a:ext cx="6737874" cy="408524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FDA2E-6024-4062-9733-453455A8768C}"/>
              </a:ext>
            </a:extLst>
          </p:cNvPr>
          <p:cNvSpPr txBox="1"/>
          <p:nvPr/>
        </p:nvSpPr>
        <p:spPr>
          <a:xfrm>
            <a:off x="9638522" y="3909527"/>
            <a:ext cx="1978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*Green = Attrition</a:t>
            </a:r>
          </a:p>
          <a:p>
            <a:endParaRPr lang="en-US" dirty="0"/>
          </a:p>
          <a:p>
            <a:r>
              <a:rPr lang="en-US" dirty="0"/>
              <a:t>Higher values are better</a:t>
            </a:r>
          </a:p>
        </p:txBody>
      </p:sp>
    </p:spTree>
    <p:extLst>
      <p:ext uri="{BB962C8B-B14F-4D97-AF65-F5344CB8AC3E}">
        <p14:creationId xmlns:p14="http://schemas.microsoft.com/office/powerpoint/2010/main" val="2227965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E294-9729-49FF-B4E2-7F3E406DD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in Current Role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DF5BB8-B2A4-4B55-9A3E-5E7B3C1E5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6" y="2807208"/>
            <a:ext cx="5256710" cy="25237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C4DFC2-7BCD-4A46-B5EA-1B48FF2634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648" y="2807208"/>
            <a:ext cx="5256710" cy="25237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549A31-3F08-48E5-B6F6-4CD2E5FD98B8}"/>
              </a:ext>
            </a:extLst>
          </p:cNvPr>
          <p:cNvSpPr txBox="1"/>
          <p:nvPr/>
        </p:nvSpPr>
        <p:spPr>
          <a:xfrm>
            <a:off x="4161454" y="5617029"/>
            <a:ext cx="386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Years in Current Role range from 0 - 18</a:t>
            </a:r>
          </a:p>
        </p:txBody>
      </p:sp>
    </p:spTree>
    <p:extLst>
      <p:ext uri="{BB962C8B-B14F-4D97-AF65-F5344CB8AC3E}">
        <p14:creationId xmlns:p14="http://schemas.microsoft.com/office/powerpoint/2010/main" val="860276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F81F-5ECD-47B5-84DE-7A3CC498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Three Attrition Factors</a:t>
            </a:r>
            <a:br>
              <a:rPr lang="en-US" dirty="0"/>
            </a:br>
            <a:r>
              <a:rPr lang="en-US" dirty="0">
                <a:solidFill>
                  <a:srgbClr val="9966FF"/>
                </a:solidFill>
              </a:rPr>
              <a:t>Years in Current Role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ABA3CB5-9499-4F80-8E6F-F03DB65C9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309" y="2377440"/>
            <a:ext cx="6741383" cy="408736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087B89-948C-47CD-998D-89EAE720F87A}"/>
              </a:ext>
            </a:extLst>
          </p:cNvPr>
          <p:cNvSpPr txBox="1"/>
          <p:nvPr/>
        </p:nvSpPr>
        <p:spPr>
          <a:xfrm>
            <a:off x="9638522" y="3909527"/>
            <a:ext cx="1978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*Green = Attrition</a:t>
            </a:r>
          </a:p>
          <a:p>
            <a:endParaRPr lang="en-US" dirty="0"/>
          </a:p>
          <a:p>
            <a:r>
              <a:rPr lang="en-US" dirty="0"/>
              <a:t>Higher values are better</a:t>
            </a:r>
          </a:p>
        </p:txBody>
      </p:sp>
    </p:spTree>
    <p:extLst>
      <p:ext uri="{BB962C8B-B14F-4D97-AF65-F5344CB8AC3E}">
        <p14:creationId xmlns:p14="http://schemas.microsoft.com/office/powerpoint/2010/main" val="431416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1E14-7CDB-4938-B6EF-93F022FA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Turnover Ratio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8DD69E-DE81-4624-A759-EE3ACFC97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6" y="2807208"/>
            <a:ext cx="5256710" cy="2523744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7875B3-1822-45E1-9541-9CB37E5EE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648" y="2807208"/>
            <a:ext cx="5256710" cy="25237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A02064-FCEE-4AC4-AFD4-EB765D1FB1EF}"/>
              </a:ext>
            </a:extLst>
          </p:cNvPr>
          <p:cNvSpPr txBox="1"/>
          <p:nvPr/>
        </p:nvSpPr>
        <p:spPr>
          <a:xfrm>
            <a:off x="4408715" y="5617029"/>
            <a:ext cx="337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Turnover Ratio ranges from 0 - 34</a:t>
            </a:r>
          </a:p>
        </p:txBody>
      </p:sp>
    </p:spTree>
    <p:extLst>
      <p:ext uri="{BB962C8B-B14F-4D97-AF65-F5344CB8AC3E}">
        <p14:creationId xmlns:p14="http://schemas.microsoft.com/office/powerpoint/2010/main" val="808436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F81F-5ECD-47B5-84DE-7A3CC498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Three Attrition Factors</a:t>
            </a:r>
            <a:br>
              <a:rPr lang="en-US" dirty="0"/>
            </a:br>
            <a:r>
              <a:rPr lang="en-US" dirty="0">
                <a:solidFill>
                  <a:srgbClr val="9966FF"/>
                </a:solidFill>
              </a:rPr>
              <a:t>Turnover Ratio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89DAEC-5964-42B7-A23D-4BD7FB319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309" y="2377440"/>
            <a:ext cx="6741382" cy="408736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9875CB-BE0F-48BF-A495-BDB21A9CF058}"/>
              </a:ext>
            </a:extLst>
          </p:cNvPr>
          <p:cNvSpPr txBox="1"/>
          <p:nvPr/>
        </p:nvSpPr>
        <p:spPr>
          <a:xfrm>
            <a:off x="9638522" y="3909527"/>
            <a:ext cx="1978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*Green = Attrition</a:t>
            </a:r>
          </a:p>
          <a:p>
            <a:endParaRPr lang="en-US" dirty="0"/>
          </a:p>
          <a:p>
            <a:r>
              <a:rPr lang="en-US" dirty="0"/>
              <a:t>Higher values are better</a:t>
            </a:r>
          </a:p>
        </p:txBody>
      </p:sp>
    </p:spTree>
    <p:extLst>
      <p:ext uri="{BB962C8B-B14F-4D97-AF65-F5344CB8AC3E}">
        <p14:creationId xmlns:p14="http://schemas.microsoft.com/office/powerpoint/2010/main" val="165613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C892C-464D-492C-87BA-98744567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7C74A-61CC-494B-8FFD-59D25EA9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Job Satisfaction by:</a:t>
            </a:r>
          </a:p>
          <a:p>
            <a:pPr lvl="1"/>
            <a:r>
              <a:rPr lang="en-US" dirty="0"/>
              <a:t>Adding more Stock Option Levels for High Turnover Employee Job Roles</a:t>
            </a:r>
          </a:p>
          <a:p>
            <a:pPr lvl="1"/>
            <a:r>
              <a:rPr lang="en-US" dirty="0"/>
              <a:t>Reward Longevity within the Company and Inform Newer Employees – especially for High Turnover Employee Job Roles</a:t>
            </a:r>
          </a:p>
          <a:p>
            <a:pPr lvl="1"/>
            <a:r>
              <a:rPr lang="en-US" dirty="0"/>
              <a:t>Find ways to retain younger employees that have changed jobs frequently.  Or hire new employees that do not have a history of changing jobs frequently.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16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747017-E4AA-47DE-82C0-8738936AA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9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DD53C14A-EA8E-41F4-8369-3A70E7C0D0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5585" y="1011765"/>
            <a:ext cx="4546708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19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37D1-18EE-4F61-81E0-F648BF27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6FB66-894A-45F0-9B2A-AE1EC0AC0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Predictions for Attrition</a:t>
            </a:r>
          </a:p>
        </p:txBody>
      </p:sp>
    </p:spTree>
    <p:extLst>
      <p:ext uri="{BB962C8B-B14F-4D97-AF65-F5344CB8AC3E}">
        <p14:creationId xmlns:p14="http://schemas.microsoft.com/office/powerpoint/2010/main" val="2949667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A8EBE-821A-427D-80FA-F6E86B139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nn</a:t>
            </a:r>
            <a:r>
              <a:rPr lang="en-US" dirty="0"/>
              <a:t> vs Naïve Bayes</a:t>
            </a:r>
          </a:p>
        </p:txBody>
      </p:sp>
      <p:pic>
        <p:nvPicPr>
          <p:cNvPr id="7" name="Content Placeholder 6" descr="A screen shot of a computer&#10;&#10;Description automatically generated">
            <a:extLst>
              <a:ext uri="{FF2B5EF4-FFF2-40B4-BE49-F238E27FC236}">
                <a16:creationId xmlns:a16="http://schemas.microsoft.com/office/drawing/2014/main" id="{11F5CE2C-8C38-44D0-88D3-693D8EE50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24" y="2545702"/>
            <a:ext cx="2680073" cy="3198900"/>
          </a:xfrm>
        </p:spPr>
      </p:pic>
      <p:pic>
        <p:nvPicPr>
          <p:cNvPr id="9" name="Picture 8" descr="A close up of a black screen with text&#10;&#10;Description automatically generated">
            <a:extLst>
              <a:ext uri="{FF2B5EF4-FFF2-40B4-BE49-F238E27FC236}">
                <a16:creationId xmlns:a16="http://schemas.microsoft.com/office/drawing/2014/main" id="{CCACD412-5522-4870-AD93-20D1525EA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505" y="2545702"/>
            <a:ext cx="2773430" cy="3198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DA500B-CDBA-43EA-A03B-A55363608847}"/>
              </a:ext>
            </a:extLst>
          </p:cNvPr>
          <p:cNvSpPr txBox="1"/>
          <p:nvPr/>
        </p:nvSpPr>
        <p:spPr>
          <a:xfrm>
            <a:off x="2593914" y="5756984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K-</a:t>
            </a:r>
            <a:r>
              <a:rPr lang="en-US" dirty="0" err="1"/>
              <a:t>nn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7E8007-0A2A-419E-95D8-295431806BC6}"/>
              </a:ext>
            </a:extLst>
          </p:cNvPr>
          <p:cNvSpPr txBox="1"/>
          <p:nvPr/>
        </p:nvSpPr>
        <p:spPr>
          <a:xfrm>
            <a:off x="7290314" y="5744602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413526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641F-A0E2-451B-B060-453F0285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nn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9D5CE-E22B-4E8A-B522-5570EAC45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3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9D8C-F44A-46BA-99C0-03750DB3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9E036-CBDF-4D28-8584-EFDE1708F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870 data records with 36 attributes contained no missing data</a:t>
            </a:r>
          </a:p>
          <a:p>
            <a:r>
              <a:rPr lang="en-US" dirty="0"/>
              <a:t>Several attributes contained all the same values for each employee and did were not used</a:t>
            </a:r>
          </a:p>
          <a:p>
            <a:pPr lvl="1"/>
            <a:r>
              <a:rPr lang="en-US" dirty="0"/>
              <a:t>Employee Count (all contained 1)</a:t>
            </a:r>
          </a:p>
          <a:p>
            <a:pPr lvl="1"/>
            <a:r>
              <a:rPr lang="en-US" dirty="0"/>
              <a:t>Over 18 (all contained Y)</a:t>
            </a:r>
          </a:p>
          <a:p>
            <a:pPr lvl="1"/>
            <a:r>
              <a:rPr lang="en-US" dirty="0"/>
              <a:t>Standard Hours (all contained 80) </a:t>
            </a:r>
          </a:p>
        </p:txBody>
      </p:sp>
    </p:spTree>
    <p:extLst>
      <p:ext uri="{BB962C8B-B14F-4D97-AF65-F5344CB8AC3E}">
        <p14:creationId xmlns:p14="http://schemas.microsoft.com/office/powerpoint/2010/main" val="18790696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D247-6348-4309-A7D4-E922B414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5113-4239-47EF-AABF-33C4549D1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6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474D5-1F89-4C2E-ACB7-D3111172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 Monthly Income</a:t>
            </a:r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865A6464-384D-4ADB-8154-97CDF9031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011" y="2205951"/>
            <a:ext cx="8581979" cy="4120204"/>
          </a:xfrm>
        </p:spPr>
      </p:pic>
    </p:spTree>
    <p:extLst>
      <p:ext uri="{BB962C8B-B14F-4D97-AF65-F5344CB8AC3E}">
        <p14:creationId xmlns:p14="http://schemas.microsoft.com/office/powerpoint/2010/main" val="195309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C97C-7E9D-4288-AC24-77B12191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 Years with the Company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7639FA37-3A0E-4FDA-BF75-DA62FF285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68" y="2203704"/>
            <a:ext cx="8589769" cy="4123944"/>
          </a:xfrm>
        </p:spPr>
      </p:pic>
    </p:spTree>
    <p:extLst>
      <p:ext uri="{BB962C8B-B14F-4D97-AF65-F5344CB8AC3E}">
        <p14:creationId xmlns:p14="http://schemas.microsoft.com/office/powerpoint/2010/main" val="384100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2AC48-7792-4E09-9B49-6B13FDC98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 Distance from Home</a:t>
            </a:r>
          </a:p>
        </p:txBody>
      </p:sp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804BEF59-0F95-4629-AF76-CC90E4FE2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68" y="2203704"/>
            <a:ext cx="8589769" cy="4123944"/>
          </a:xfrm>
        </p:spPr>
      </p:pic>
    </p:spTree>
    <p:extLst>
      <p:ext uri="{BB962C8B-B14F-4D97-AF65-F5344CB8AC3E}">
        <p14:creationId xmlns:p14="http://schemas.microsoft.com/office/powerpoint/2010/main" val="333192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82F3-A41C-4F3C-9C5D-D2E0805A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Income Comparison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C30C5A-F27B-4DEF-9D74-8D51B31C9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55" y="2807870"/>
            <a:ext cx="5262736" cy="2526637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944B60-D29A-4B67-A365-451D9B8F0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484" y="2807871"/>
            <a:ext cx="5262737" cy="252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5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8A27-361B-4A2A-8DA1-B61C5F5B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From Home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68F9A5-6E53-45AA-99DF-941DDD353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6" y="2807208"/>
            <a:ext cx="5266944" cy="2528657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2E1C59-14B5-4033-87C6-0A2F12DC4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648" y="2807208"/>
            <a:ext cx="5256710" cy="25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50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9ECB-D1A2-47C4-8993-9984AE0E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Level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3F082E-059B-4940-A8CE-B7C79EC12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6" y="2807208"/>
            <a:ext cx="5256710" cy="2523744"/>
          </a:xfr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62FFEB3-9DC3-4C47-B2E5-82EE7A1D6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648" y="2807208"/>
            <a:ext cx="5256710" cy="25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12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cde53ac1-bf5f-4aae-9cf1-07509e23a4b0" origin="userSelected"/>
</file>

<file path=customXml/item2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dXNlclNlbGVjdGVkIiAvPjxVc2VyTmFtZT5VU1wxMDgzMzU5PC9Vc2VyTmFtZT48RGF0ZVRpbWU+OS8xMS8yMDE5IDY6MzM6NDAgQU08L0RhdGVUaW1lPjxMYWJlbFN0cmluZz5UaGlzIGFydGlmYWN0IGhhcyBubyBjbGFzc2lmaWNhdGlvbi48L0xhYmVsU3RyaW5nPjwvaXRlbT48L2xhYmVsSGlzdG9yeT4=</Value>
</WrappedLabelHistory>
</file>

<file path=customXml/itemProps1.xml><?xml version="1.0" encoding="utf-8"?>
<ds:datastoreItem xmlns:ds="http://schemas.openxmlformats.org/officeDocument/2006/customXml" ds:itemID="{CDBEA8BE-6F4C-4BFA-A106-D83C5D5EA28B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3256B4CB-D218-41AD-BA4F-2F6EEC9935BA}">
  <ds:schemaRefs>
    <ds:schemaRef ds:uri="http://www.w3.org/2001/XMLSchema"/>
    <ds:schemaRef ds:uri="http://www.boldonjames.com/2016/02/Classifier/internal/wrappedLabelHistor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475</Words>
  <Application>Microsoft Office PowerPoint</Application>
  <PresentationFormat>Widescreen</PresentationFormat>
  <Paragraphs>89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Corbel</vt:lpstr>
      <vt:lpstr>Parallax</vt:lpstr>
      <vt:lpstr>Talent Management Case Study</vt:lpstr>
      <vt:lpstr>Attrition 16.1%</vt:lpstr>
      <vt:lpstr>Analysis of the Data</vt:lpstr>
      <vt:lpstr>Age vs Monthly Income</vt:lpstr>
      <vt:lpstr>Age vs Years with the Company</vt:lpstr>
      <vt:lpstr>Age vs Distance from Home</vt:lpstr>
      <vt:lpstr>Monthly Income Comparison</vt:lpstr>
      <vt:lpstr>Distance From Home</vt:lpstr>
      <vt:lpstr>Job Level</vt:lpstr>
      <vt:lpstr>Total Working Years</vt:lpstr>
      <vt:lpstr>Job Satisfaction</vt:lpstr>
      <vt:lpstr>Job Satisfaction by Role</vt:lpstr>
      <vt:lpstr>Number Leaving by Role</vt:lpstr>
      <vt:lpstr>Job Satisfaction by Role</vt:lpstr>
      <vt:lpstr>Top Three Factors</vt:lpstr>
      <vt:lpstr>Stock Option Level for Job Roles</vt:lpstr>
      <vt:lpstr>Years in Current Role for Job Roles</vt:lpstr>
      <vt:lpstr>Turnover Ratio for Job Roles</vt:lpstr>
      <vt:lpstr>Stock Options</vt:lpstr>
      <vt:lpstr>Top Three Attrition Factors Stock Options  </vt:lpstr>
      <vt:lpstr>Years in Current Role</vt:lpstr>
      <vt:lpstr>Top Three Attrition Factors Years in Current Role</vt:lpstr>
      <vt:lpstr>Turnover Ratio</vt:lpstr>
      <vt:lpstr>Top Three Attrition Factors Turnover Ratio</vt:lpstr>
      <vt:lpstr>Recommendations</vt:lpstr>
      <vt:lpstr>Thank you</vt:lpstr>
      <vt:lpstr>Bonus Slides</vt:lpstr>
      <vt:lpstr>K-nn vs Naïve Bayes</vt:lpstr>
      <vt:lpstr>K-nn</vt:lpstr>
      <vt:lpstr>Naïve Bayes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Talent Management Case Study</dc:title>
  <dc:creator>Burk, Jason</dc:creator>
  <cp:lastModifiedBy>Burk, Jason</cp:lastModifiedBy>
  <cp:revision>44</cp:revision>
  <dcterms:created xsi:type="dcterms:W3CDTF">2019-11-30T23:15:49Z</dcterms:created>
  <dcterms:modified xsi:type="dcterms:W3CDTF">2019-12-07T01:59:05Z</dcterms:modified>
</cp:coreProperties>
</file>