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3"/>
  </p:sldMasterIdLst>
  <p:notesMasterIdLst>
    <p:notesMasterId r:id="rId24"/>
  </p:notesMasterIdLst>
  <p:handoutMasterIdLst>
    <p:handoutMasterId r:id="rId25"/>
  </p:handoutMasterIdLst>
  <p:sldIdLst>
    <p:sldId id="256" r:id="rId4"/>
    <p:sldId id="278" r:id="rId5"/>
    <p:sldId id="259" r:id="rId6"/>
    <p:sldId id="262" r:id="rId7"/>
    <p:sldId id="264" r:id="rId8"/>
    <p:sldId id="261" r:id="rId9"/>
    <p:sldId id="265" r:id="rId10"/>
    <p:sldId id="285" r:id="rId11"/>
    <p:sldId id="260" r:id="rId12"/>
    <p:sldId id="281" r:id="rId13"/>
    <p:sldId id="283" r:id="rId14"/>
    <p:sldId id="279" r:id="rId15"/>
    <p:sldId id="284" r:id="rId16"/>
    <p:sldId id="280" r:id="rId17"/>
    <p:sldId id="286" r:id="rId18"/>
    <p:sldId id="287" r:id="rId19"/>
    <p:sldId id="289" r:id="rId20"/>
    <p:sldId id="288" r:id="rId21"/>
    <p:sldId id="29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0"/>
    <a:srgbClr val="FF6699"/>
    <a:srgbClr val="99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D33E-7D8B-45A7-9A14-1836D7B7A46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D91-205F-4B44-8D58-31145771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4189-B1A8-4CC6-9540-63FDFA9237D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326D-F5B4-46B6-B33C-577A3A58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47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80/20 sample size</a:t>
            </a:r>
          </a:p>
          <a:p>
            <a:r>
              <a:rPr lang="en-US" dirty="0"/>
              <a:t>KNN is an algorithm that uses previous data classification values points to predict the classification of new sample values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9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17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 #7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5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30670-DFAA-4278-ACB2-3A6ECAC1DAB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BAFA4-17D5-4BB6-A1E2-2A726C32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Craft Beer and Brewery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B0C3-D7A8-4120-A901-BDA8E1DA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DS 6306 – Project One </a:t>
            </a:r>
          </a:p>
          <a:p>
            <a:r>
              <a:rPr lang="en-US" dirty="0">
                <a:solidFill>
                  <a:srgbClr val="000000"/>
                </a:solidFill>
              </a:rPr>
              <a:t>Jason Burk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Graphic 6" descr="Bottle">
            <a:extLst>
              <a:ext uri="{FF2B5EF4-FFF2-40B4-BE49-F238E27FC236}">
                <a16:creationId xmlns:a16="http://schemas.microsoft.com/office/drawing/2014/main" id="{85B49214-2FA0-4BBE-9D92-4201F457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207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7820-B684-4042-973C-9AF0219E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and IBU: IPA and all other Ales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0BE7-9D78-4FF3-8718-A5F72DB3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7" y="2557463"/>
            <a:ext cx="7107485" cy="3317875"/>
          </a:xfrm>
        </p:spPr>
      </p:pic>
    </p:spTree>
    <p:extLst>
      <p:ext uri="{BB962C8B-B14F-4D97-AF65-F5344CB8AC3E}">
        <p14:creationId xmlns:p14="http://schemas.microsoft.com/office/powerpoint/2010/main" val="100825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40B-D89F-4233-824B-20EE524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Ales and IPAs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8128825-A365-46EA-BD8F-9A56B92A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7" y="2557463"/>
            <a:ext cx="7107485" cy="3317875"/>
          </a:xfrm>
        </p:spPr>
      </p:pic>
    </p:spTree>
    <p:extLst>
      <p:ext uri="{BB962C8B-B14F-4D97-AF65-F5344CB8AC3E}">
        <p14:creationId xmlns:p14="http://schemas.microsoft.com/office/powerpoint/2010/main" val="250623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B4E8-E19B-4D19-B99A-39F21069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Using </a:t>
            </a:r>
            <a:br>
              <a:rPr lang="en-US" dirty="0"/>
            </a:br>
            <a:r>
              <a:rPr lang="en-US" dirty="0"/>
              <a:t>K Nearest Neighbors (k-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07CB79-77E1-472E-8D5A-2402AC29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7" y="2557463"/>
            <a:ext cx="7107485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B3D06-FAC5-4CD4-8F96-7D292CC8E335}"/>
              </a:ext>
            </a:extLst>
          </p:cNvPr>
          <p:cNvSpPr txBox="1"/>
          <p:nvPr/>
        </p:nvSpPr>
        <p:spPr>
          <a:xfrm>
            <a:off x="2621902" y="5514392"/>
            <a:ext cx="156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k = 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713DA3-B1BD-47DA-A064-C1F1EC679F3C}"/>
              </a:ext>
            </a:extLst>
          </p:cNvPr>
          <p:cNvCxnSpPr/>
          <p:nvPr/>
        </p:nvCxnSpPr>
        <p:spPr>
          <a:xfrm flipV="1">
            <a:off x="4562764" y="3186546"/>
            <a:ext cx="0" cy="19488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5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CAD3-6625-4B5A-A918-548B8FB2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= 7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387B3A5-0EB1-403F-A61D-039AA9F90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7" y="2557463"/>
            <a:ext cx="7107485" cy="331787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A391C9-DB1B-42ED-887D-FC97E4EAB8F2}"/>
              </a:ext>
            </a:extLst>
          </p:cNvPr>
          <p:cNvGraphicFramePr>
            <a:graphicFrameLocks noGrp="1"/>
          </p:cNvGraphicFramePr>
          <p:nvPr/>
        </p:nvGraphicFramePr>
        <p:xfrm>
          <a:off x="1062182" y="3830322"/>
          <a:ext cx="115680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401">
                  <a:extLst>
                    <a:ext uri="{9D8B030D-6E8A-4147-A177-3AD203B41FA5}">
                      <a16:colId xmlns:a16="http://schemas.microsoft.com/office/drawing/2014/main" val="905227324"/>
                    </a:ext>
                  </a:extLst>
                </a:gridCol>
                <a:gridCol w="578401">
                  <a:extLst>
                    <a:ext uri="{9D8B030D-6E8A-4147-A177-3AD203B41FA5}">
                      <a16:colId xmlns:a16="http://schemas.microsoft.com/office/drawing/2014/main" val="217426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2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0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92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8870-DDD7-48B4-9CAD-87F8506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Confusion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51473-6379-4810-8D95-369096C81DF7}"/>
              </a:ext>
            </a:extLst>
          </p:cNvPr>
          <p:cNvSpPr/>
          <p:nvPr/>
        </p:nvSpPr>
        <p:spPr>
          <a:xfrm>
            <a:off x="3466583" y="2773218"/>
            <a:ext cx="5283200" cy="2814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E46D75-6FFB-47A0-806C-A2361C51B94F}"/>
              </a:ext>
            </a:extLst>
          </p:cNvPr>
          <p:cNvGraphicFramePr>
            <a:graphicFrameLocks noGrp="1"/>
          </p:cNvGraphicFramePr>
          <p:nvPr/>
        </p:nvGraphicFramePr>
        <p:xfrm>
          <a:off x="3680690" y="4247958"/>
          <a:ext cx="483061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5309">
                  <a:extLst>
                    <a:ext uri="{9D8B030D-6E8A-4147-A177-3AD203B41FA5}">
                      <a16:colId xmlns:a16="http://schemas.microsoft.com/office/drawing/2014/main" val="1590639211"/>
                    </a:ext>
                  </a:extLst>
                </a:gridCol>
                <a:gridCol w="2415309">
                  <a:extLst>
                    <a:ext uri="{9D8B030D-6E8A-4147-A177-3AD203B41FA5}">
                      <a16:colId xmlns:a16="http://schemas.microsoft.com/office/drawing/2014/main" val="134655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84.8 %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2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86.4 %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8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81.6 %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163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E8C915-C5FE-4140-8F7C-13F4BE5E7699}"/>
              </a:ext>
            </a:extLst>
          </p:cNvPr>
          <p:cNvGraphicFramePr>
            <a:graphicFrameLocks noGrp="1"/>
          </p:cNvGraphicFramePr>
          <p:nvPr/>
        </p:nvGraphicFramePr>
        <p:xfrm>
          <a:off x="3680691" y="2954328"/>
          <a:ext cx="4830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06">
                  <a:extLst>
                    <a:ext uri="{9D8B030D-6E8A-4147-A177-3AD203B41FA5}">
                      <a16:colId xmlns:a16="http://schemas.microsoft.com/office/drawing/2014/main" val="1014852136"/>
                    </a:ext>
                  </a:extLst>
                </a:gridCol>
                <a:gridCol w="1610206">
                  <a:extLst>
                    <a:ext uri="{9D8B030D-6E8A-4147-A177-3AD203B41FA5}">
                      <a16:colId xmlns:a16="http://schemas.microsoft.com/office/drawing/2014/main" val="1128048455"/>
                    </a:ext>
                  </a:extLst>
                </a:gridCol>
                <a:gridCol w="1610206">
                  <a:extLst>
                    <a:ext uri="{9D8B030D-6E8A-4147-A177-3AD203B41FA5}">
                      <a16:colId xmlns:a16="http://schemas.microsoft.com/office/drawing/2014/main" val="401761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084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0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6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3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8309-E6FE-4074-9896-609B64FB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are “In”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18C2DE8-AB52-4DBE-9CC4-E6183974D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13" y="2557993"/>
            <a:ext cx="7107485" cy="3317875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B173D9-ED4C-46CB-A4CE-6F47ACFD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46539"/>
              </p:ext>
            </p:extLst>
          </p:nvPr>
        </p:nvGraphicFramePr>
        <p:xfrm>
          <a:off x="895925" y="1760955"/>
          <a:ext cx="220749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71">
                  <a:extLst>
                    <a:ext uri="{9D8B030D-6E8A-4147-A177-3AD203B41FA5}">
                      <a16:colId xmlns:a16="http://schemas.microsoft.com/office/drawing/2014/main" val="797676239"/>
                    </a:ext>
                  </a:extLst>
                </a:gridCol>
                <a:gridCol w="643469">
                  <a:extLst>
                    <a:ext uri="{9D8B030D-6E8A-4147-A177-3AD203B41FA5}">
                      <a16:colId xmlns:a16="http://schemas.microsoft.com/office/drawing/2014/main" val="2469532357"/>
                    </a:ext>
                  </a:extLst>
                </a:gridCol>
                <a:gridCol w="674253">
                  <a:extLst>
                    <a:ext uri="{9D8B030D-6E8A-4147-A177-3AD203B41FA5}">
                      <a16:colId xmlns:a16="http://schemas.microsoft.com/office/drawing/2014/main" val="291859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1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“Ale”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0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4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Blonde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2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9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Pilsner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18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52C8EA-187F-490D-8F49-758DCFC80AE2}"/>
              </a:ext>
            </a:extLst>
          </p:cNvPr>
          <p:cNvSpPr txBox="1"/>
          <p:nvPr/>
        </p:nvSpPr>
        <p:spPr>
          <a:xfrm>
            <a:off x="932873" y="5772727"/>
            <a:ext cx="28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Sample Size = 2410</a:t>
            </a:r>
          </a:p>
        </p:txBody>
      </p:sp>
    </p:spTree>
    <p:extLst>
      <p:ext uri="{BB962C8B-B14F-4D97-AF65-F5344CB8AC3E}">
        <p14:creationId xmlns:p14="http://schemas.microsoft.com/office/powerpoint/2010/main" val="384563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CBCF-18B0-4648-A356-EB64561F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by US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2326B9-8225-45B6-824B-6AD61B1F2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34510"/>
              </p:ext>
            </p:extLst>
          </p:nvPr>
        </p:nvGraphicFramePr>
        <p:xfrm>
          <a:off x="1967345" y="2530284"/>
          <a:ext cx="2161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964">
                  <a:extLst>
                    <a:ext uri="{9D8B030D-6E8A-4147-A177-3AD203B41FA5}">
                      <a16:colId xmlns:a16="http://schemas.microsoft.com/office/drawing/2014/main" val="984620745"/>
                    </a:ext>
                  </a:extLst>
                </a:gridCol>
                <a:gridCol w="697346">
                  <a:extLst>
                    <a:ext uri="{9D8B030D-6E8A-4147-A177-3AD203B41FA5}">
                      <a16:colId xmlns:a16="http://schemas.microsoft.com/office/drawing/2014/main" val="248131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7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8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1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35042"/>
                  </a:ext>
                </a:extLst>
              </a:tr>
            </a:tbl>
          </a:graphicData>
        </a:graphic>
      </p:graphicFrame>
      <p:pic>
        <p:nvPicPr>
          <p:cNvPr id="18" name="Content Placeholder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E04AFB4-F368-422E-B610-5DAC13D6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2456392"/>
            <a:ext cx="5560291" cy="3775391"/>
          </a:xfrm>
        </p:spPr>
      </p:pic>
    </p:spTree>
    <p:extLst>
      <p:ext uri="{BB962C8B-B14F-4D97-AF65-F5344CB8AC3E}">
        <p14:creationId xmlns:p14="http://schemas.microsoft.com/office/powerpoint/2010/main" val="45437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DDA7-3D3C-446E-BFF0-DC0969C8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in the East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CBF3BB8-4CC7-4418-8E5B-36234795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35" y="2557993"/>
            <a:ext cx="5143929" cy="3317875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683543-8B60-4D08-AE12-228087CAE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55" y="2557993"/>
            <a:ext cx="3430319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F67A-0B6A-4913-8B79-16E08E8C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IPA’s in the Midwest and Western US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B2CED56-5D02-47DA-9B51-511D8E5B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32" y="2585985"/>
            <a:ext cx="3978270" cy="2872423"/>
          </a:xfr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72E435-B599-4366-BA87-AD9E28990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74" y="2585985"/>
            <a:ext cx="2648372" cy="36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6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7AE-4D5A-413E-8DE6-58593490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EE5BA1A-93BA-4E39-A3B5-95A677D1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7" y="2455863"/>
            <a:ext cx="5537419" cy="375986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161AE6-3C74-49E5-9C5B-FF78374CD5EF}"/>
              </a:ext>
            </a:extLst>
          </p:cNvPr>
          <p:cNvCxnSpPr>
            <a:cxnSpLocks/>
          </p:cNvCxnSpPr>
          <p:nvPr/>
        </p:nvCxnSpPr>
        <p:spPr>
          <a:xfrm flipV="1">
            <a:off x="3666836" y="3583709"/>
            <a:ext cx="0" cy="932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ECF2DA-A77F-49EC-A4D2-89113794F493}"/>
              </a:ext>
            </a:extLst>
          </p:cNvPr>
          <p:cNvCxnSpPr>
            <a:cxnSpLocks/>
          </p:cNvCxnSpPr>
          <p:nvPr/>
        </p:nvCxnSpPr>
        <p:spPr>
          <a:xfrm>
            <a:off x="3833091" y="3583709"/>
            <a:ext cx="1191491" cy="752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24047-53C8-4D14-905F-8947D685AAD0}"/>
              </a:ext>
            </a:extLst>
          </p:cNvPr>
          <p:cNvCxnSpPr>
            <a:cxnSpLocks/>
          </p:cNvCxnSpPr>
          <p:nvPr/>
        </p:nvCxnSpPr>
        <p:spPr>
          <a:xfrm>
            <a:off x="5024582" y="4405745"/>
            <a:ext cx="547364" cy="711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98E6A-91F6-48CE-BED4-ABB46AC78FB0}"/>
              </a:ext>
            </a:extLst>
          </p:cNvPr>
          <p:cNvCxnSpPr>
            <a:cxnSpLocks/>
          </p:cNvCxnSpPr>
          <p:nvPr/>
        </p:nvCxnSpPr>
        <p:spPr>
          <a:xfrm flipV="1">
            <a:off x="5708073" y="4239491"/>
            <a:ext cx="911983" cy="8774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FE7B2-B097-442F-B442-2D8AE0F3F01F}"/>
              </a:ext>
            </a:extLst>
          </p:cNvPr>
          <p:cNvCxnSpPr>
            <a:cxnSpLocks/>
          </p:cNvCxnSpPr>
          <p:nvPr/>
        </p:nvCxnSpPr>
        <p:spPr>
          <a:xfrm flipV="1">
            <a:off x="6620056" y="3814618"/>
            <a:ext cx="0" cy="360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748DBC-F96A-4218-A7FE-18A76D39B4DE}"/>
              </a:ext>
            </a:extLst>
          </p:cNvPr>
          <p:cNvCxnSpPr>
            <a:cxnSpLocks/>
          </p:cNvCxnSpPr>
          <p:nvPr/>
        </p:nvCxnSpPr>
        <p:spPr>
          <a:xfrm flipH="1" flipV="1">
            <a:off x="6271492" y="4073236"/>
            <a:ext cx="249381" cy="10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D080-46D6-46E1-9AA4-2B55BD5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Micro-Breweries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722844-5435-4651-B223-48D5C239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78" y="2586752"/>
            <a:ext cx="4792486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64828-B27A-42CA-A93D-ACBC21600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5" y="2637020"/>
            <a:ext cx="5485226" cy="31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7017-E4AA-47DE-82C0-8738936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1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8D6-1236-4D11-9735-20E35CC8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 Contained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76F2-726C-4563-81CD-F574A668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(ABV) and  International Bitterness Units (IBU) where missing.</a:t>
            </a: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992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Alcohol Content (ABV) by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48D82-D1CA-4A3F-A815-DC58F4801823}"/>
              </a:ext>
            </a:extLst>
          </p:cNvPr>
          <p:cNvSpPr txBox="1"/>
          <p:nvPr/>
        </p:nvSpPr>
        <p:spPr>
          <a:xfrm>
            <a:off x="2463626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ABV: 5%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C107AE-7C09-451D-B3FD-81B25138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8" y="3078740"/>
            <a:ext cx="4874145" cy="2275320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8F0D624-3344-44B4-A048-3892A94E4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94" y="2557463"/>
            <a:ext cx="5600888" cy="3317875"/>
          </a:xfrm>
        </p:spPr>
      </p:pic>
    </p:spTree>
    <p:extLst>
      <p:ext uri="{BB962C8B-B14F-4D97-AF65-F5344CB8AC3E}">
        <p14:creationId xmlns:p14="http://schemas.microsoft.com/office/powerpoint/2010/main" val="19459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International Bitterness Units (IBU) </a:t>
            </a:r>
            <a:br>
              <a:rPr lang="en-US" dirty="0"/>
            </a:br>
            <a:r>
              <a:rPr lang="en-US" dirty="0"/>
              <a:t>by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7D5DF-448F-4D21-AD3D-EF1F6028FEA2}"/>
              </a:ext>
            </a:extLst>
          </p:cNvPr>
          <p:cNvSpPr txBox="1"/>
          <p:nvPr/>
        </p:nvSpPr>
        <p:spPr>
          <a:xfrm>
            <a:off x="2459736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IBU: 7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51BD987-163C-417A-8E51-88AAC081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557463"/>
            <a:ext cx="4878930" cy="331927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937301-4714-416A-BE4F-CAE889061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4" y="3081528"/>
            <a:ext cx="4908042" cy="22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651-742E-47F6-B193-5B79FC0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ABV and IBU by State</a:t>
            </a:r>
            <a:br>
              <a:rPr lang="en-US" dirty="0"/>
            </a:br>
            <a:r>
              <a:rPr lang="en-US" dirty="0"/>
              <a:t>COLORADO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031BCF-94E9-4756-A4E6-E97A9B5C2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2807"/>
            <a:ext cx="4940867" cy="197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F4A-AE9D-4CB6-A999-7BD231917F48}"/>
              </a:ext>
            </a:extLst>
          </p:cNvPr>
          <p:cNvSpPr txBox="1"/>
          <p:nvPr/>
        </p:nvSpPr>
        <p:spPr>
          <a:xfrm>
            <a:off x="2935103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5858E-ECA1-4AA9-8056-B261093950A4}"/>
              </a:ext>
            </a:extLst>
          </p:cNvPr>
          <p:cNvSpPr txBox="1"/>
          <p:nvPr/>
        </p:nvSpPr>
        <p:spPr>
          <a:xfrm>
            <a:off x="7875968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Max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41270-481B-492D-B413-661B94C3BF01}"/>
              </a:ext>
            </a:extLst>
          </p:cNvPr>
          <p:cNvSpPr txBox="1"/>
          <p:nvPr/>
        </p:nvSpPr>
        <p:spPr>
          <a:xfrm>
            <a:off x="3119240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2FF79-8CA9-4F7B-B213-03F94CB5961A}"/>
              </a:ext>
            </a:extLst>
          </p:cNvPr>
          <p:cNvSpPr txBox="1"/>
          <p:nvPr/>
        </p:nvSpPr>
        <p:spPr>
          <a:xfrm>
            <a:off x="8111588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138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27ED44-460F-4D81-B841-A9E129B1E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1" y="2630282"/>
            <a:ext cx="5055754" cy="2041747"/>
          </a:xfrm>
        </p:spPr>
      </p:pic>
    </p:spTree>
    <p:extLst>
      <p:ext uri="{BB962C8B-B14F-4D97-AF65-F5344CB8AC3E}">
        <p14:creationId xmlns:p14="http://schemas.microsoft.com/office/powerpoint/2010/main" val="31552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1308-6DAA-4716-BD67-BE257CEB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Summary Statistics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C95710-0FD6-4A0D-AD38-F514457AF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13" y="2557462"/>
            <a:ext cx="7107485" cy="3317875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408846-A1EF-4A96-9998-12F571A3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03627"/>
              </p:ext>
            </p:extLst>
          </p:nvPr>
        </p:nvGraphicFramePr>
        <p:xfrm>
          <a:off x="1295402" y="3103879"/>
          <a:ext cx="2372050" cy="21945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86025">
                  <a:extLst>
                    <a:ext uri="{9D8B030D-6E8A-4147-A177-3AD203B41FA5}">
                      <a16:colId xmlns:a16="http://schemas.microsoft.com/office/drawing/2014/main" val="527559655"/>
                    </a:ext>
                  </a:extLst>
                </a:gridCol>
                <a:gridCol w="1186025">
                  <a:extLst>
                    <a:ext uri="{9D8B030D-6E8A-4147-A177-3AD203B41FA5}">
                      <a16:colId xmlns:a16="http://schemas.microsoft.com/office/drawing/2014/main" val="13612425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640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Qtr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8357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873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8073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Qtr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6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5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4857-771C-40E6-98CA-FD6C71C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Relationship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D9C3FB5-8758-4964-B25B-C1B018147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7" y="2557463"/>
            <a:ext cx="7107485" cy="3317875"/>
          </a:xfrm>
        </p:spPr>
      </p:pic>
    </p:spTree>
    <p:extLst>
      <p:ext uri="{BB962C8B-B14F-4D97-AF65-F5344CB8AC3E}">
        <p14:creationId xmlns:p14="http://schemas.microsoft.com/office/powerpoint/2010/main" val="267215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9D54-A465-4606-970F-479C532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A05DDFE-760E-4655-A7C5-19AC8A66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4" y="2557463"/>
            <a:ext cx="7269972" cy="3317875"/>
          </a:xfrm>
        </p:spPr>
      </p:pic>
    </p:spTree>
    <p:extLst>
      <p:ext uri="{BB962C8B-B14F-4D97-AF65-F5344CB8AC3E}">
        <p14:creationId xmlns:p14="http://schemas.microsoft.com/office/powerpoint/2010/main" val="170674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DgzMzU5PC9Vc2VyTmFtZT48RGF0ZVRpbWU+OS8xMS8yMDE5IDY6MzM6NDAgQU08L0RhdGVUaW1lPjxMYWJlbFN0cmluZz5UaGlzIGFydGlmYWN0IGhhcyBubyBjbGFzc2lmaWNhdGlvbi48L0xhYmVsU3RyaW5nPjwvaXRlbT48L2xhYmVsSGlzdG9yeT4=</Value>
</WrappedLabelHistory>
</file>

<file path=customXml/itemProps1.xml><?xml version="1.0" encoding="utf-8"?>
<ds:datastoreItem xmlns:ds="http://schemas.openxmlformats.org/officeDocument/2006/customXml" ds:itemID="{CDBEA8BE-6F4C-4BFA-A106-D83C5D5EA28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3256B4CB-D218-41AD-BA4F-2F6EEC9935B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7193</TotalTime>
  <Words>338</Words>
  <Application>Microsoft Office PowerPoint</Application>
  <PresentationFormat>Widescreen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Craft Beer and Brewery Case Study</vt:lpstr>
      <vt:lpstr>Number of Micro-Breweries by State</vt:lpstr>
      <vt:lpstr>Data Files Contained Missing Data</vt:lpstr>
      <vt:lpstr>Median Alcohol Content (ABV) by State</vt:lpstr>
      <vt:lpstr>Median International Bitterness Units (IBU)  by State</vt:lpstr>
      <vt:lpstr>Maximum ABV and IBU by State COLORADO</vt:lpstr>
      <vt:lpstr>ABV Summary Statistics</vt:lpstr>
      <vt:lpstr>Alcohol By Volume and  International Bitterness Units Relationship</vt:lpstr>
      <vt:lpstr>Alcohol By Volume and  International Bitterness Units by Style</vt:lpstr>
      <vt:lpstr>ABV and IBU: IPA and all other Ales</vt:lpstr>
      <vt:lpstr>Scatterplot of Ales and IPAs</vt:lpstr>
      <vt:lpstr>Classification Using  K Nearest Neighbors (k-nn)</vt:lpstr>
      <vt:lpstr>k-nn = 7</vt:lpstr>
      <vt:lpstr>k-nn Confusion Matrix</vt:lpstr>
      <vt:lpstr>IPA’s are “In”</vt:lpstr>
      <vt:lpstr>IPA’s by US Map</vt:lpstr>
      <vt:lpstr>IPA’s in the East</vt:lpstr>
      <vt:lpstr>IPA’s in the Midwest and Western US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Burk</dc:title>
  <dc:subject>[rtnipcontrolcode:rtnipcontrolcodenone||rtnexportcontrolcountry:rtnexportcontrolcountrynone|rtnexportcontrolcode:rtnexportcontrolcodenone||]</dc:subject>
  <dc:creator>Burk, Jason</dc:creator>
  <cp:lastModifiedBy>Burk, Jason</cp:lastModifiedBy>
  <cp:revision>198</cp:revision>
  <dcterms:created xsi:type="dcterms:W3CDTF">2019-08-25T16:44:31Z</dcterms:created>
  <dcterms:modified xsi:type="dcterms:W3CDTF">2019-10-27T04:21:10Z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dcb116a2-c661-46c7-aa15-697a70dbd4ac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21bXWXkknJaxHSsBZ99nYTM0hp63nLTb</vt:lpwstr>
  </property>
  <property fmtid="{D5CDD505-2E9C-101B-9397-08002B2CF9AE}" pid="8" name="bjLabelHistoryID">
    <vt:lpwstr>{3256B4CB-D218-41AD-BA4F-2F6EEC9935BA}</vt:lpwstr>
  </property>
</Properties>
</file>