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8" r:id="rId5"/>
    <p:sldId id="259" r:id="rId6"/>
    <p:sldId id="262" r:id="rId7"/>
    <p:sldId id="264" r:id="rId8"/>
    <p:sldId id="261" r:id="rId9"/>
    <p:sldId id="263" r:id="rId10"/>
    <p:sldId id="266" r:id="rId11"/>
    <p:sldId id="265" r:id="rId12"/>
    <p:sldId id="260" r:id="rId13"/>
    <p:sldId id="267" r:id="rId14"/>
    <p:sldId id="271" r:id="rId15"/>
    <p:sldId id="269" r:id="rId16"/>
    <p:sldId id="268" r:id="rId17"/>
    <p:sldId id="272" r:id="rId18"/>
    <p:sldId id="276" r:id="rId19"/>
    <p:sldId id="275" r:id="rId20"/>
    <p:sldId id="274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99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539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FD33E-7D8B-45A7-9A14-1836D7B7A46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7D91-205F-4B44-8D58-31145771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2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C4189-B1A8-4CC6-9540-63FDFA9237D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2326D-F5B4-46B6-B33C-577A3A58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547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#7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4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4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54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0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34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4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4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8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8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4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4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5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DBAFA4-17D5-4BB6-A1E2-2A726C322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8" y="982132"/>
            <a:ext cx="4094017" cy="282388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62626"/>
                </a:solidFill>
              </a:rPr>
              <a:t>Craft Beer and Brewery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4B0C3-D7A8-4120-A901-BDA8E1DA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8" y="4076944"/>
            <a:ext cx="4094017" cy="1679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DS 6306 – Project One </a:t>
            </a:r>
          </a:p>
          <a:p>
            <a:r>
              <a:rPr lang="en-US" dirty="0">
                <a:solidFill>
                  <a:srgbClr val="000000"/>
                </a:solidFill>
              </a:rPr>
              <a:t>Jason Burk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Graphic 6" descr="Bottle">
            <a:extLst>
              <a:ext uri="{FF2B5EF4-FFF2-40B4-BE49-F238E27FC236}">
                <a16:creationId xmlns:a16="http://schemas.microsoft.com/office/drawing/2014/main" id="{85B49214-2FA0-4BBE-9D92-4201F457B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207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9D54-A465-4606-970F-479C532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Alcohol by Volume and </a:t>
            </a:r>
            <a:br>
              <a:rPr lang="en-US" dirty="0"/>
            </a:br>
            <a:r>
              <a:rPr lang="en-US" dirty="0"/>
              <a:t>International Bitterness Units by Style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50F738-E969-4FDE-9C05-6E38D3D22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08" y="2453771"/>
            <a:ext cx="6567185" cy="3797739"/>
          </a:xfrm>
        </p:spPr>
      </p:pic>
    </p:spTree>
    <p:extLst>
      <p:ext uri="{BB962C8B-B14F-4D97-AF65-F5344CB8AC3E}">
        <p14:creationId xmlns:p14="http://schemas.microsoft.com/office/powerpoint/2010/main" val="173937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1C9-1A08-4090-9710-CE2E730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by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E31D6-2D0C-4787-9674-98E6335C7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216681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1C9-1A08-4090-9710-CE2E730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by Region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F2741B-7857-48EC-B5D6-10622F055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376851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1C9-1A08-4090-9710-CE2E730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by Region</a:t>
            </a:r>
          </a:p>
        </p:txBody>
      </p:sp>
      <p:pic>
        <p:nvPicPr>
          <p:cNvPr id="7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643FB0D-F1A0-4B2A-A503-2DDF66F0D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81559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1C9-1A08-4090-9710-CE2E730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by Region</a:t>
            </a:r>
          </a:p>
        </p:txBody>
      </p:sp>
      <p:pic>
        <p:nvPicPr>
          <p:cNvPr id="7" name="Content Placeholder 6" descr="A close up of a device&#10;&#10;Description automatically generated">
            <a:extLst>
              <a:ext uri="{FF2B5EF4-FFF2-40B4-BE49-F238E27FC236}">
                <a16:creationId xmlns:a16="http://schemas.microsoft.com/office/drawing/2014/main" id="{51F31B05-8BF0-40DC-BEE1-F7CDE0DEF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411063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94F1-0A30-4B1D-9E56-37FB72A7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by Region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D5864-1A0B-4D02-A3BF-DC853DFBF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6020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A10A-D752-4E23-A193-F52F8D63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by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F0145-0AF3-4FB5-B3F9-44F0E743D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344932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7419-ACD0-484E-906C-ACC8CA45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by Region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06AC51B-2E13-46EC-BE99-030D4DEC2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213174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2ED4-00F2-4950-965E-374FFB1F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by Region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384C1CB6-A7DE-4FC4-8225-00AA8EB2D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22188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47017-E4AA-47DE-82C0-8738936A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511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E858-0B93-41C6-9C5A-C62C9616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Breweries by State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234085-8857-4054-837A-3E8D68CA9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10339"/>
              </p:ext>
            </p:extLst>
          </p:nvPr>
        </p:nvGraphicFramePr>
        <p:xfrm>
          <a:off x="2997200" y="2654300"/>
          <a:ext cx="6197600" cy="3416301"/>
        </p:xfrm>
        <a:graphic>
          <a:graphicData uri="http://schemas.openxmlformats.org/drawingml/2006/table">
            <a:tbl>
              <a:tblPr/>
              <a:tblGrid>
                <a:gridCol w="619760">
                  <a:extLst>
                    <a:ext uri="{9D8B030D-6E8A-4147-A177-3AD203B41FA5}">
                      <a16:colId xmlns:a16="http://schemas.microsoft.com/office/drawing/2014/main" val="67412557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12693413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135876088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77215325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146663212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532361005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32259259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4103825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82669192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193770310"/>
                    </a:ext>
                  </a:extLst>
                </a:gridCol>
              </a:tblGrid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244681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7480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692480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836553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655420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736982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249225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813083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354939"/>
                  </a:ext>
                </a:extLst>
              </a:tr>
              <a:tr h="323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767275"/>
                  </a:ext>
                </a:extLst>
              </a:tr>
              <a:tr h="32316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5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18D6-1236-4D11-9735-20E35CC8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Files Contained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76F2-726C-4563-81CD-F574A668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function called “MICE” or </a:t>
            </a:r>
            <a:r>
              <a:rPr lang="en-US" b="1" dirty="0"/>
              <a:t>Multivariate Imputation by Chained Equations</a:t>
            </a:r>
            <a:r>
              <a:rPr lang="en-US" dirty="0"/>
              <a:t> we were able to infer values for Alcohol by Volume (ABV) and  International Bitterness Units (IBU) where missing.</a:t>
            </a:r>
          </a:p>
          <a:p>
            <a:r>
              <a:rPr lang="en-US" dirty="0"/>
              <a:t>The MICE algorithm imputes an incomplete column (the target column) by generating 'plausible' synthetic values given other columns in the data.</a:t>
            </a:r>
          </a:p>
        </p:txBody>
      </p:sp>
    </p:spTree>
    <p:extLst>
      <p:ext uri="{BB962C8B-B14F-4D97-AF65-F5344CB8AC3E}">
        <p14:creationId xmlns:p14="http://schemas.microsoft.com/office/powerpoint/2010/main" val="39920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DA47-75E3-4DA7-B258-8AE93A5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 Alcohol Content (ABV) by State</a:t>
            </a:r>
          </a:p>
        </p:txBody>
      </p:sp>
      <p:pic>
        <p:nvPicPr>
          <p:cNvPr id="9" name="Content Placeholder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7E6E5FC-6551-4049-9958-24393D62C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748D82-D1CA-4A3F-A815-DC58F4801823}"/>
              </a:ext>
            </a:extLst>
          </p:cNvPr>
          <p:cNvSpPr txBox="1"/>
          <p:nvPr/>
        </p:nvSpPr>
        <p:spPr>
          <a:xfrm>
            <a:off x="1954624" y="5506006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 ABV: 5%</a:t>
            </a:r>
          </a:p>
        </p:txBody>
      </p:sp>
    </p:spTree>
    <p:extLst>
      <p:ext uri="{BB962C8B-B14F-4D97-AF65-F5344CB8AC3E}">
        <p14:creationId xmlns:p14="http://schemas.microsoft.com/office/powerpoint/2010/main" val="194590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DA47-75E3-4DA7-B258-8AE93A5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Median International Bitterness Units (IBU) </a:t>
            </a:r>
            <a:br>
              <a:rPr lang="en-US" dirty="0"/>
            </a:br>
            <a:r>
              <a:rPr lang="en-US" dirty="0"/>
              <a:t>by State</a:t>
            </a:r>
          </a:p>
        </p:txBody>
      </p:sp>
      <p:pic>
        <p:nvPicPr>
          <p:cNvPr id="11" name="Content Placeholder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71BDC5-7D05-4CB2-B891-210B02D62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D7D5DF-448F-4D21-AD3D-EF1F6028FEA2}"/>
              </a:ext>
            </a:extLst>
          </p:cNvPr>
          <p:cNvSpPr txBox="1"/>
          <p:nvPr/>
        </p:nvSpPr>
        <p:spPr>
          <a:xfrm>
            <a:off x="1954624" y="5506006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 IBU: 7</a:t>
            </a:r>
          </a:p>
        </p:txBody>
      </p:sp>
    </p:spTree>
    <p:extLst>
      <p:ext uri="{BB962C8B-B14F-4D97-AF65-F5344CB8AC3E}">
        <p14:creationId xmlns:p14="http://schemas.microsoft.com/office/powerpoint/2010/main" val="278739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9651-742E-47F6-B193-5B79FC0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ABV and IBU by State</a:t>
            </a:r>
            <a:br>
              <a:rPr lang="en-US" dirty="0"/>
            </a:br>
            <a:r>
              <a:rPr lang="en-US" dirty="0"/>
              <a:t>COLORADO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CAE28-8667-4E29-BB0C-1BCD61613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33" y="2601587"/>
            <a:ext cx="4940867" cy="1979195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031BCF-94E9-4756-A4E6-E97A9B5C2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2807"/>
            <a:ext cx="4940867" cy="1979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F4A-AE9D-4CB6-A999-7BD231917F48}"/>
              </a:ext>
            </a:extLst>
          </p:cNvPr>
          <p:cNvSpPr txBox="1"/>
          <p:nvPr/>
        </p:nvSpPr>
        <p:spPr>
          <a:xfrm>
            <a:off x="2935103" y="4599210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ABV Max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5858E-ECA1-4AA9-8056-B261093950A4}"/>
              </a:ext>
            </a:extLst>
          </p:cNvPr>
          <p:cNvSpPr txBox="1"/>
          <p:nvPr/>
        </p:nvSpPr>
        <p:spPr>
          <a:xfrm>
            <a:off x="7875968" y="4599210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ABV Max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41270-481B-492D-B413-661B94C3BF01}"/>
              </a:ext>
            </a:extLst>
          </p:cNvPr>
          <p:cNvSpPr txBox="1"/>
          <p:nvPr/>
        </p:nvSpPr>
        <p:spPr>
          <a:xfrm>
            <a:off x="3119240" y="4896370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2FF79-8CA9-4F7B-B213-03F94CB5961A}"/>
              </a:ext>
            </a:extLst>
          </p:cNvPr>
          <p:cNvSpPr txBox="1"/>
          <p:nvPr/>
        </p:nvSpPr>
        <p:spPr>
          <a:xfrm>
            <a:off x="8111588" y="4896370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138</a:t>
            </a:r>
          </a:p>
        </p:txBody>
      </p:sp>
    </p:spTree>
    <p:extLst>
      <p:ext uri="{BB962C8B-B14F-4D97-AF65-F5344CB8AC3E}">
        <p14:creationId xmlns:p14="http://schemas.microsoft.com/office/powerpoint/2010/main" val="315521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9DCD-3406-496C-93AF-11B3ECD9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ABV Means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C17A80-417D-4F43-AC43-04FACE5FA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49" y="2594786"/>
            <a:ext cx="8190903" cy="3281082"/>
          </a:xfrm>
        </p:spPr>
      </p:pic>
    </p:spTree>
    <p:extLst>
      <p:ext uri="{BB962C8B-B14F-4D97-AF65-F5344CB8AC3E}">
        <p14:creationId xmlns:p14="http://schemas.microsoft.com/office/powerpoint/2010/main" val="3474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85F1-FCAE-469D-9666-D87474F2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ABVs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C2924C7-5D50-4E9E-9D6D-262A35144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348095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1308-6DAA-4716-BD67-BE257CEB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B8BC-12CF-4921-8C0C-BE7E56A1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Min:  	0.001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Qtr</a:t>
            </a:r>
            <a:r>
              <a:rPr lang="en-US" dirty="0"/>
              <a:t>:  	0.05</a:t>
            </a:r>
          </a:p>
          <a:p>
            <a:r>
              <a:rPr lang="en-US" dirty="0"/>
              <a:t>Median: 	0.056</a:t>
            </a:r>
          </a:p>
          <a:p>
            <a:r>
              <a:rPr lang="en-US" dirty="0"/>
              <a:t>Mean: 	0.0599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Qtr</a:t>
            </a:r>
            <a:r>
              <a:rPr lang="en-US" dirty="0"/>
              <a:t>: 	0.068</a:t>
            </a:r>
          </a:p>
          <a:p>
            <a:r>
              <a:rPr lang="en-US" dirty="0"/>
              <a:t>Max: 	0.128</a:t>
            </a:r>
          </a:p>
        </p:txBody>
      </p:sp>
    </p:spTree>
    <p:extLst>
      <p:ext uri="{BB962C8B-B14F-4D97-AF65-F5344CB8AC3E}">
        <p14:creationId xmlns:p14="http://schemas.microsoft.com/office/powerpoint/2010/main" val="2030531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DgzMzU5PC9Vc2VyTmFtZT48RGF0ZVRpbWU+OS8xMS8yMDE5IDY6MzM6NDAgQU08L0RhdGVUaW1lPjxMYWJlbFN0cmluZz5UaGlzIGFydGlmYWN0IGhhcyBubyBjbGFzc2lmaWNhdGlvbi48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3256B4CB-D218-41AD-BA4F-2F6EEC9935BA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CDBEA8BE-6F4C-4BFA-A106-D83C5D5EA28B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6400</TotalTime>
  <Words>322</Words>
  <Application>Microsoft Office PowerPoint</Application>
  <PresentationFormat>Widescreen</PresentationFormat>
  <Paragraphs>142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Organic</vt:lpstr>
      <vt:lpstr>Craft Beer and Brewery Case Study</vt:lpstr>
      <vt:lpstr>Number of Breweries by State</vt:lpstr>
      <vt:lpstr>Data Files Contained Missing Data</vt:lpstr>
      <vt:lpstr>Median Alcohol Content (ABV) by State</vt:lpstr>
      <vt:lpstr>Median International Bitterness Units (IBU)  by State</vt:lpstr>
      <vt:lpstr>Maximum ABV and IBU by State COLORADO</vt:lpstr>
      <vt:lpstr>Histogram of ABV Means</vt:lpstr>
      <vt:lpstr>Histogram of ABVs</vt:lpstr>
      <vt:lpstr>ABV Summary Statistics</vt:lpstr>
      <vt:lpstr>Alcohol by Volume and  International Bitterness Units by Style</vt:lpstr>
      <vt:lpstr>IBU by Region</vt:lpstr>
      <vt:lpstr>IBU by Region</vt:lpstr>
      <vt:lpstr>IBU by Region</vt:lpstr>
      <vt:lpstr>IBU by Region</vt:lpstr>
      <vt:lpstr>ABV by Region</vt:lpstr>
      <vt:lpstr>ABV by Region</vt:lpstr>
      <vt:lpstr>ABV by Region</vt:lpstr>
      <vt:lpstr>ABV by Region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Jason Burk</dc:title>
  <dc:subject>[rtnipcontrolcode:rtnipcontrolcodenone||rtnexportcontrolcountry:rtnexportcontrolcountrynone|rtnexportcontrolcode:rtnexportcontrolcodenone||]</dc:subject>
  <dc:creator>Burk, Jason</dc:creator>
  <cp:lastModifiedBy>Burk, Jason</cp:lastModifiedBy>
  <cp:revision>165</cp:revision>
  <dcterms:created xsi:type="dcterms:W3CDTF">2019-08-25T16:44:31Z</dcterms:created>
  <dcterms:modified xsi:type="dcterms:W3CDTF">2019-10-17T16:35:11Z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dcb116a2-c661-46c7-aa15-697a70dbd4ac</vt:lpwstr>
  </property>
  <property fmtid="{D5CDD505-2E9C-101B-9397-08002B2CF9AE}" pid="3" name="bjDocumentSecurityLabel">
    <vt:lpwstr>This artifact has no classification.</vt:lpwstr>
  </property>
  <property fmtid="{D5CDD505-2E9C-101B-9397-08002B2CF9AE}" pid="4" name="rtnipcontrolcode">
    <vt:lpwstr>rtnipcontrolcodenone</vt:lpwstr>
  </property>
  <property fmtid="{D5CDD505-2E9C-101B-9397-08002B2CF9AE}" pid="5" name="rtnexportcontrolcountry">
    <vt:lpwstr>rtnexportcontrolcountrynone</vt:lpwstr>
  </property>
  <property fmtid="{D5CDD505-2E9C-101B-9397-08002B2CF9AE}" pid="6" name="rtnexportcontrolcode">
    <vt:lpwstr>rtnexportcontrolcodenone</vt:lpwstr>
  </property>
  <property fmtid="{D5CDD505-2E9C-101B-9397-08002B2CF9AE}" pid="7" name="bjSaver">
    <vt:lpwstr>21bXWXkknJaxHSsBZ99nYTM0hp63nLTb</vt:lpwstr>
  </property>
  <property fmtid="{D5CDD505-2E9C-101B-9397-08002B2CF9AE}" pid="8" name="bjLabelHistoryID">
    <vt:lpwstr>{3256B4CB-D218-41AD-BA4F-2F6EEC9935BA}</vt:lpwstr>
  </property>
</Properties>
</file>