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7" r:id="rId5"/>
    <p:sldId id="260" r:id="rId6"/>
    <p:sldId id="263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5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98751-AE4C-4552-87FE-2AA70D0D179A}" v="112" dt="2022-03-15T01:04:24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Griffen" userId="98bd71e6b8c85082" providerId="Windows Live" clId="Web-{54B98751-AE4C-4552-87FE-2AA70D0D179A}"/>
    <pc:docChg chg="modSld">
      <pc:chgData name="Emily Griffen" userId="98bd71e6b8c85082" providerId="Windows Live" clId="Web-{54B98751-AE4C-4552-87FE-2AA70D0D179A}" dt="2022-03-15T01:04:24.229" v="114" actId="14100"/>
      <pc:docMkLst>
        <pc:docMk/>
      </pc:docMkLst>
      <pc:sldChg chg="modSp">
        <pc:chgData name="Emily Griffen" userId="98bd71e6b8c85082" providerId="Windows Live" clId="Web-{54B98751-AE4C-4552-87FE-2AA70D0D179A}" dt="2022-03-15T01:04:24.229" v="114" actId="14100"/>
        <pc:sldMkLst>
          <pc:docMk/>
          <pc:sldMk cId="2226733939" sldId="260"/>
        </pc:sldMkLst>
        <pc:spChg chg="mod">
          <ac:chgData name="Emily Griffen" userId="98bd71e6b8c85082" providerId="Windows Live" clId="Web-{54B98751-AE4C-4552-87FE-2AA70D0D179A}" dt="2022-03-15T01:04:24.229" v="114" actId="14100"/>
          <ac:spMkLst>
            <pc:docMk/>
            <pc:sldMk cId="2226733939" sldId="260"/>
            <ac:spMk id="3" creationId="{64BB9400-286C-49BC-ABD8-04027ED09339}"/>
          </ac:spMkLst>
        </pc:spChg>
        <pc:picChg chg="mod">
          <ac:chgData name="Emily Griffen" userId="98bd71e6b8c85082" providerId="Windows Live" clId="Web-{54B98751-AE4C-4552-87FE-2AA70D0D179A}" dt="2022-03-15T01:02:38.851" v="2" actId="1076"/>
          <ac:picMkLst>
            <pc:docMk/>
            <pc:sldMk cId="2226733939" sldId="260"/>
            <ac:picMk id="7" creationId="{45B34330-4558-45D3-959C-D33A987363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47E5-42C7-42B2-960C-3F3DED80E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9AB3E-B19F-46AA-B59C-C52D18C9C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BFDBE-FB58-4A30-854A-FB45C35E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83B9-091F-4B77-B324-5CBDE339C31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12739-D7FB-407A-B821-428B415D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0B83E-BDD5-433B-8653-7743E487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6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B54F-D3B4-4D17-B5BD-5CF38804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DD61F-53E6-4F45-9780-459610EEE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BBB7-78B6-4255-A8D1-C43367E3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83B9-091F-4B77-B324-5CBDE339C31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663D4-A487-47D0-B69C-27E8E8EC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F34D2-D18F-43A8-AA2A-796C7DE2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43D30-8215-41C0-B083-2C6D99EC0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BCC72-26CF-4071-BF28-B33FB5564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8A3A-BD17-422E-A78C-AE794E3C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83B9-091F-4B77-B324-5CBDE339C31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66A9-D244-49C1-A16A-B487AAFB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4F2F-59B4-4DEB-8770-580998B1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8216-6A88-48EC-985A-D397C7BF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6242-3BAB-4193-A8A3-DC3E8A32B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8C6DD-6E42-42A2-A9E0-74CC963D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83B9-091F-4B77-B324-5CBDE339C31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44C3A-A7DF-4040-943C-52E30386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1C5F7-A4B2-4D9F-ABDF-10B53460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2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00C8-5C70-4449-B182-62632A2A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04F80-EB11-483F-A961-3E9400F6A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5AD3-5108-4C8D-BF4F-F744ACDD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83B9-091F-4B77-B324-5CBDE339C31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A8F0-66FD-4B65-89A0-E977466C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B4038-0EBF-456F-A73D-07CD37AB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3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6BD1-8B59-4E72-967C-EDB057BA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BC1D-2C43-4820-956D-E83A9DAD9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3C781-7E46-4FE5-A04E-7FB3CF17B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5F9A7-52DC-466A-9360-17D07913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83B9-091F-4B77-B324-5CBDE339C31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234A0-E634-47B2-9FF9-572A45AA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60DBF-CB00-402D-9168-004ABF81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9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0A8C-B144-451C-ABAF-A938B060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FBD09-5A79-4D4F-8B6F-3596D0092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FAEE5-2A3D-4764-AE8F-7BB69CF79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B9F9E-975F-4C4E-B556-B401514B9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6F03D-CB7C-4AA3-A79F-B33ABAE52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09175-445C-4149-AC39-1A651056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83B9-091F-4B77-B324-5CBDE339C31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DA623-5739-46B3-A496-93D7E2F9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7AA96-070C-4AB7-8338-22943627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7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29A1-3E97-45E2-A662-E30C5AFC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4C6F3-F1FD-4DE8-BB0D-965A27FA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83B9-091F-4B77-B324-5CBDE339C31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855C3-449B-4F56-8B2A-B4A5BE83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231EA-DA8E-4998-890D-13987782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1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A738C-64A4-4D63-A30E-933C4428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83B9-091F-4B77-B324-5CBDE339C31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84917-C340-4E31-8A21-A228E403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74D2A-989B-458F-8866-1ED2B263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13DB-3E92-4644-AB31-991BEDF2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7F143-BCAA-4DB2-9645-570A0C1F4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4599B-115D-4083-A372-857F8BC6C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517CA-32D7-4722-B709-77519C41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83B9-091F-4B77-B324-5CBDE339C31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4F890-D254-473E-AFC8-9B33A771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9B536-5BA1-43D3-AB96-3DFD7682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ABE9-757D-4E66-BFD4-406E27E2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AF9F4-6E67-423F-8B62-DC46D52C2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0695B-4AD1-4FF7-94BC-E24D2CF3C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37337-42C8-46B3-9B32-485517E2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83B9-091F-4B77-B324-5CBDE339C31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DC7F6-4BDB-4D56-AEC9-10D03C05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6CD9D-E90F-42B7-90E9-62AF787C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9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73222-E8C2-4D14-902F-9A1DEC9A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A88E-BC79-4D19-B76E-4D0635366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32C09-DAEE-44DC-B10F-BECCFCE8F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B83B9-091F-4B77-B324-5CBDE339C31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A83B9-366D-4D1E-958A-5A5E06EA8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EA632-DE59-44B0-98F2-609AEBF9F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96113-D193-4443-9AE0-A25DD19D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4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hoenixcontact.com/online/portal/us/?uri=pxc-oc-itemdetail:pid=1044423&amp;library=usen&amp;pcck=P-17-02-01&amp;tab=1&amp;selectedCategory=ALL" TargetMode="External"/><Relationship Id="rId13" Type="http://schemas.openxmlformats.org/officeDocument/2006/relationships/hyperlink" Target="https://www.automationdirect.com/adc/shopping/catalog/circuit_protection_-z-_fuses_-z-_disconnects/ul_1077_supplementary_protectors/gladiator_ul_1077_supplementary_protectors_(gmcb_series)/1-pole_(1a-63a)/gmcb-1c-3" TargetMode="External"/><Relationship Id="rId3" Type="http://schemas.openxmlformats.org/officeDocument/2006/relationships/hyperlink" Target="https://www.phoenixcontact.com/online/portal/us/?uri=pxc-oc-itemdetail:pid=2907591&amp;library=usen&amp;pcck=P-17-01-07-01&amp;tab=1&amp;selectedCategory=ALL" TargetMode="External"/><Relationship Id="rId7" Type="http://schemas.openxmlformats.org/officeDocument/2006/relationships/hyperlink" Target="https://www.grainger.com/product/MERSEN-Finger-Safe-Fuse-Block-4ZCP6" TargetMode="External"/><Relationship Id="rId12" Type="http://schemas.openxmlformats.org/officeDocument/2006/relationships/hyperlink" Target="https://www.automationdirect.com/adc/shopping/catalog/circuit_protection_-z-_fuses_-z-_disconnects/ul_489_miniature_circuit_breakers/eaton_240vac_miniature_circuit_breakers_(faz-na_series)/2-pole_(0.5a-63a)/faz-d15-2-na-l" TargetMode="External"/><Relationship Id="rId2" Type="http://schemas.openxmlformats.org/officeDocument/2006/relationships/hyperlink" Target="https://www.alliedelec.com/product/rs-pro-by-allied/466150/7082267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utomationdirect.com/adc/shopping/catalog/circuit_protection_-z-_fuses_-z-_disconnects/ul_489_miniature_circuit_breakers/gladiator_miniature_circuit_breakers_(gmcbu_series)/2-pole_(1a-63a)/gmcbu-2c-16" TargetMode="External"/><Relationship Id="rId11" Type="http://schemas.openxmlformats.org/officeDocument/2006/relationships/hyperlink" Target="https://www.phoenixcontact.com/online/portal/us/?uri=pxc-oc-itemdetail:pid=2907662&amp;library=usen&amp;pcck=P-17-01-07-01&amp;tab=1&amp;selectedCategory=ALL" TargetMode="External"/><Relationship Id="rId5" Type="http://schemas.openxmlformats.org/officeDocument/2006/relationships/hyperlink" Target="https://www.phoenixcontact.com/online/portal/us/?uri=pxc-oc-itemdetail:pid=2907594&amp;library=usen&amp;pcck=P-17-01-07-01&amp;tab=1&amp;selectedCategory=ALL" TargetMode="External"/><Relationship Id="rId10" Type="http://schemas.openxmlformats.org/officeDocument/2006/relationships/hyperlink" Target="https://www.alliedelec.com/product/littelfuse/ag6/70347898/" TargetMode="External"/><Relationship Id="rId4" Type="http://schemas.openxmlformats.org/officeDocument/2006/relationships/hyperlink" Target="https://www.automationdirect.com/adc/shopping/catalog/circuit_protection_-z-_fuses_-z-_disconnects/ul_489_miniature_circuit_breakers/eaton_240vac_miniature_circuit_breakers_(faz-na_series)/2-pole_(0.5a-63a)/faz-c10-2-na-l" TargetMode="External"/><Relationship Id="rId9" Type="http://schemas.openxmlformats.org/officeDocument/2006/relationships/hyperlink" Target="https://www.phoenixcontact.com/online/portal/us/?uri=pxc-oc-itemdetail:pid=3001595&amp;library=usen&amp;pcck=P&amp;tab=1&amp;selectedCategory=AL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1E7F-DEFA-4D1D-A247-A88F3FAA9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EE6EB-6A84-4FEA-8596-8864B75C8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9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E6AC-6710-49E6-98D3-DBCA33E9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E16C-E054-49E9-AB24-32F89AA97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Component Selection	/ Requirements</a:t>
            </a:r>
          </a:p>
          <a:p>
            <a:r>
              <a:rPr lang="en-US" dirty="0"/>
              <a:t>Circuit Protection / High Level Schematic</a:t>
            </a:r>
          </a:p>
          <a:p>
            <a:r>
              <a:rPr lang="en-US" dirty="0"/>
              <a:t>Safety Third (E-Stop)</a:t>
            </a:r>
          </a:p>
          <a:p>
            <a:r>
              <a:rPr lang="en-US" dirty="0"/>
              <a:t>Heat Calcs / Cooling</a:t>
            </a:r>
          </a:p>
          <a:p>
            <a:r>
              <a:rPr lang="en-US" dirty="0"/>
              <a:t>Detailed Power Distro and Terminals</a:t>
            </a:r>
          </a:p>
          <a:p>
            <a:r>
              <a:rPr lang="en-US" dirty="0"/>
              <a:t>Layout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5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0F0B-583A-41E7-ADD6-E585F15B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Component Selection	/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2D99-B336-4783-8254-68B2B0FF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Supplies</a:t>
            </a:r>
          </a:p>
          <a:p>
            <a:pPr lvl="1"/>
            <a:r>
              <a:rPr lang="en-US" dirty="0"/>
              <a:t>Requirement: 25A at 72VDC</a:t>
            </a:r>
          </a:p>
          <a:p>
            <a:pPr lvl="2"/>
            <a:r>
              <a:rPr lang="en-US" dirty="0"/>
              <a:t>Why? Steppers need 72VDC 5A each (Four required, fifth planned spare)</a:t>
            </a:r>
          </a:p>
          <a:p>
            <a:pPr lvl="2"/>
            <a:r>
              <a:rPr lang="en-US" dirty="0"/>
              <a:t>Planning on 3x 24VDC power supplies in series </a:t>
            </a:r>
          </a:p>
          <a:p>
            <a:pPr lvl="3"/>
            <a:r>
              <a:rPr lang="en-US" dirty="0"/>
              <a:t>PSP-600-24 good price per amp and not too inefficient</a:t>
            </a:r>
          </a:p>
          <a:p>
            <a:pPr lvl="1"/>
            <a:r>
              <a:rPr lang="en-US" dirty="0"/>
              <a:t>Requirement: 5A + 3A at 24VDC</a:t>
            </a:r>
          </a:p>
          <a:p>
            <a:pPr lvl="2"/>
            <a:r>
              <a:rPr lang="en-US" dirty="0"/>
              <a:t>Why? Controller needs 2 separate 24VDC 3A power supplies (Logic and IO separate)</a:t>
            </a:r>
          </a:p>
          <a:p>
            <a:pPr lvl="2"/>
            <a:r>
              <a:rPr lang="en-US" dirty="0"/>
              <a:t>Why? 24VDC relay to turn on/off air solenoid from output (2 relays 1A each at 24VDC should be plenty)</a:t>
            </a:r>
          </a:p>
          <a:p>
            <a:pPr lvl="2"/>
            <a:r>
              <a:rPr lang="en-US" dirty="0"/>
              <a:t>Planning on 2x 24VDC power supplies (one for IO and one for </a:t>
            </a:r>
            <a:r>
              <a:rPr lang="en-US" dirty="0" err="1"/>
              <a:t>Logic+Relays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EDR-150-24 is 6.5A, so plenty of current and cost different up from 4A only $1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1BB5D4-2138-4579-9423-2A798B6A48C3}"/>
              </a:ext>
            </a:extLst>
          </p:cNvPr>
          <p:cNvSpPr txBox="1"/>
          <p:nvPr/>
        </p:nvSpPr>
        <p:spPr>
          <a:xfrm>
            <a:off x="661219" y="1652460"/>
            <a:ext cx="206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Disconnect (32A)</a:t>
            </a:r>
          </a:p>
          <a:p>
            <a:r>
              <a:rPr lang="en-US" sz="1400" dirty="0">
                <a:hlinkClick r:id="rId2"/>
              </a:rPr>
              <a:t>466150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935FF-3D5C-4F93-8202-6E8AB42F3179}"/>
              </a:ext>
            </a:extLst>
          </p:cNvPr>
          <p:cNvSpPr txBox="1"/>
          <p:nvPr/>
        </p:nvSpPr>
        <p:spPr>
          <a:xfrm>
            <a:off x="3153749" y="3109690"/>
            <a:ext cx="206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Spindle VFD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8D144-0F79-498E-B9FF-5EECD5614ED1}"/>
              </a:ext>
            </a:extLst>
          </p:cNvPr>
          <p:cNvSpPr txBox="1"/>
          <p:nvPr/>
        </p:nvSpPr>
        <p:spPr>
          <a:xfrm>
            <a:off x="3153746" y="4016327"/>
            <a:ext cx="229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24V 6A Power Supply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650B0-D40B-4AA6-A082-C18F9BBC8A2E}"/>
              </a:ext>
            </a:extLst>
          </p:cNvPr>
          <p:cNvSpPr txBox="1"/>
          <p:nvPr/>
        </p:nvSpPr>
        <p:spPr>
          <a:xfrm>
            <a:off x="3153746" y="4553632"/>
            <a:ext cx="229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24V 6A Power Supply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51242-3CF8-4CD8-A458-68DFE8637F2B}"/>
              </a:ext>
            </a:extLst>
          </p:cNvPr>
          <p:cNvSpPr txBox="1"/>
          <p:nvPr/>
        </p:nvSpPr>
        <p:spPr>
          <a:xfrm>
            <a:off x="3153746" y="5155825"/>
            <a:ext cx="229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24V 25A Power Supply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80A47-817A-4901-BF46-95D86C671947}"/>
              </a:ext>
            </a:extLst>
          </p:cNvPr>
          <p:cNvSpPr txBox="1"/>
          <p:nvPr/>
        </p:nvSpPr>
        <p:spPr>
          <a:xfrm>
            <a:off x="3153746" y="5709822"/>
            <a:ext cx="229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24V 25A Power Supply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F730F-9AD4-4F79-8FAF-97DB83F430C0}"/>
              </a:ext>
            </a:extLst>
          </p:cNvPr>
          <p:cNvSpPr txBox="1"/>
          <p:nvPr/>
        </p:nvSpPr>
        <p:spPr>
          <a:xfrm>
            <a:off x="3153746" y="6263819"/>
            <a:ext cx="229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24V 25A Power Supply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A2DC0-601E-4437-8265-7A493F21246A}"/>
              </a:ext>
            </a:extLst>
          </p:cNvPr>
          <p:cNvSpPr txBox="1"/>
          <p:nvPr/>
        </p:nvSpPr>
        <p:spPr>
          <a:xfrm>
            <a:off x="858414" y="3998899"/>
            <a:ext cx="2295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6-16A breaker</a:t>
            </a:r>
          </a:p>
          <a:p>
            <a:r>
              <a:rPr lang="en-US" dirty="0"/>
              <a:t>(10A </a:t>
            </a:r>
            <a:r>
              <a:rPr lang="en-US" sz="1200" dirty="0">
                <a:solidFill>
                  <a:srgbClr val="0098A1"/>
                </a:solidFill>
                <a:latin typeface="verdana" panose="020B0604030504040204" pitchFamily="34" charset="0"/>
                <a:hlinkClick r:id="rId3"/>
              </a:rPr>
              <a:t>2907591</a:t>
            </a:r>
            <a:endParaRPr lang="en-US" sz="1200" dirty="0">
              <a:solidFill>
                <a:srgbClr val="0098A1"/>
              </a:solidFill>
              <a:latin typeface="verdana" panose="020B0604030504040204" pitchFamily="34" charset="0"/>
            </a:endParaRPr>
          </a:p>
          <a:p>
            <a:r>
              <a:rPr lang="en-US" sz="1400" dirty="0">
                <a:hlinkClick r:id="rId4"/>
              </a:rPr>
              <a:t>faz-c10-2-na-l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23BDF-2D24-4952-BC3A-61F83E674571}"/>
              </a:ext>
            </a:extLst>
          </p:cNvPr>
          <p:cNvSpPr txBox="1"/>
          <p:nvPr/>
        </p:nvSpPr>
        <p:spPr>
          <a:xfrm>
            <a:off x="788651" y="5155088"/>
            <a:ext cx="22953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10-16A breaker</a:t>
            </a:r>
          </a:p>
          <a:p>
            <a:r>
              <a:rPr lang="en-US" dirty="0"/>
              <a:t>(</a:t>
            </a:r>
            <a:r>
              <a:rPr lang="en-US" sz="1400" dirty="0"/>
              <a:t>15A </a:t>
            </a:r>
            <a:r>
              <a:rPr lang="en-US" sz="1400" dirty="0">
                <a:solidFill>
                  <a:srgbClr val="0098A1"/>
                </a:solidFill>
                <a:latin typeface="verdana" panose="020B0604030504040204" pitchFamily="34" charset="0"/>
                <a:hlinkClick r:id="rId5"/>
              </a:rPr>
              <a:t>2907594</a:t>
            </a:r>
            <a:endParaRPr lang="en-US" sz="1400" dirty="0">
              <a:solidFill>
                <a:srgbClr val="0098A1"/>
              </a:solidFill>
              <a:latin typeface="verdana" panose="020B0604030504040204" pitchFamily="34" charset="0"/>
            </a:endParaRPr>
          </a:p>
          <a:p>
            <a:r>
              <a:rPr lang="en-US" sz="1400" dirty="0">
                <a:solidFill>
                  <a:srgbClr val="0098A1"/>
                </a:solidFill>
                <a:latin typeface="verdana" panose="020B0604030504040204" pitchFamily="34" charset="0"/>
              </a:rPr>
              <a:t>16A </a:t>
            </a:r>
            <a:r>
              <a:rPr lang="en-US" sz="1400" dirty="0">
                <a:hlinkClick r:id="rId6"/>
              </a:rPr>
              <a:t> GMCBU-2C-16</a:t>
            </a:r>
            <a:r>
              <a:rPr lang="en-US" sz="1400" dirty="0">
                <a:latin typeface="verdana" panose="020B060403050404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4EFE0-8C0E-46AA-B2EC-84509508E357}"/>
              </a:ext>
            </a:extLst>
          </p:cNvPr>
          <p:cNvSpPr txBox="1"/>
          <p:nvPr/>
        </p:nvSpPr>
        <p:spPr>
          <a:xfrm>
            <a:off x="7960354" y="5088955"/>
            <a:ext cx="31718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Stepper Drives (72V)</a:t>
            </a:r>
          </a:p>
          <a:p>
            <a:endParaRPr lang="en-US" dirty="0"/>
          </a:p>
          <a:p>
            <a:r>
              <a:rPr lang="en-US" dirty="0">
                <a:hlinkClick r:id="rId7"/>
              </a:rPr>
              <a:t>USCC1</a:t>
            </a:r>
            <a:r>
              <a:rPr lang="en-US" dirty="0"/>
              <a:t> for CC fuses</a:t>
            </a:r>
          </a:p>
          <a:p>
            <a:r>
              <a:rPr lang="en-US" dirty="0"/>
              <a:t>Class G fuse terminal blocks</a:t>
            </a:r>
          </a:p>
          <a:p>
            <a:r>
              <a:rPr lang="en-US" dirty="0">
                <a:hlinkClick r:id="rId8"/>
              </a:rPr>
              <a:t>1044423</a:t>
            </a:r>
            <a:r>
              <a:rPr lang="en-US" dirty="0"/>
              <a:t> with </a:t>
            </a:r>
            <a:r>
              <a:rPr lang="en-US" dirty="0">
                <a:hlinkClick r:id="rId9"/>
              </a:rPr>
              <a:t>jumper</a:t>
            </a:r>
            <a:endParaRPr lang="en-US" dirty="0"/>
          </a:p>
          <a:p>
            <a:r>
              <a:rPr lang="en-US" dirty="0">
                <a:hlinkClick r:id="rId10"/>
              </a:rPr>
              <a:t>6A FUSE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704F5-8E06-4925-B5D1-C6ED1BA45A22}"/>
              </a:ext>
            </a:extLst>
          </p:cNvPr>
          <p:cNvCxnSpPr/>
          <p:nvPr/>
        </p:nvCxnSpPr>
        <p:spPr>
          <a:xfrm>
            <a:off x="1116678" y="2272264"/>
            <a:ext cx="0" cy="16600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BC313E-75B8-407F-89BD-A55A61EB9F75}"/>
              </a:ext>
            </a:extLst>
          </p:cNvPr>
          <p:cNvCxnSpPr>
            <a:cxnSpLocks/>
          </p:cNvCxnSpPr>
          <p:nvPr/>
        </p:nvCxnSpPr>
        <p:spPr>
          <a:xfrm>
            <a:off x="656681" y="2279652"/>
            <a:ext cx="0" cy="30601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8FE1C7-7455-471D-B34C-D76D1F636D3B}"/>
              </a:ext>
            </a:extLst>
          </p:cNvPr>
          <p:cNvCxnSpPr>
            <a:cxnSpLocks/>
          </p:cNvCxnSpPr>
          <p:nvPr/>
        </p:nvCxnSpPr>
        <p:spPr>
          <a:xfrm>
            <a:off x="2151320" y="2272266"/>
            <a:ext cx="0" cy="6638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33FC07-C106-476C-9748-4F29ACF0011D}"/>
              </a:ext>
            </a:extLst>
          </p:cNvPr>
          <p:cNvSpPr txBox="1"/>
          <p:nvPr/>
        </p:nvSpPr>
        <p:spPr>
          <a:xfrm>
            <a:off x="1271660" y="3128313"/>
            <a:ext cx="2295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15A breaker</a:t>
            </a:r>
          </a:p>
          <a:p>
            <a:r>
              <a:rPr lang="en-US" sz="1200" dirty="0">
                <a:solidFill>
                  <a:srgbClr val="0098A1"/>
                </a:solidFill>
                <a:latin typeface="verdana" panose="020B0604030504040204" pitchFamily="34" charset="0"/>
                <a:hlinkClick r:id="rId11"/>
              </a:rPr>
              <a:t>2907662</a:t>
            </a:r>
            <a:endParaRPr lang="en-US" sz="1200" dirty="0">
              <a:solidFill>
                <a:srgbClr val="0098A1"/>
              </a:solidFill>
              <a:latin typeface="verdana" panose="020B0604030504040204" pitchFamily="34" charset="0"/>
            </a:endParaRPr>
          </a:p>
          <a:p>
            <a:r>
              <a:rPr lang="en-US" sz="1400" dirty="0">
                <a:hlinkClick r:id="rId12"/>
              </a:rPr>
              <a:t>faz-d15-2-na-l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943E4D-C4B8-4B51-B309-74D1D8641D59}"/>
              </a:ext>
            </a:extLst>
          </p:cNvPr>
          <p:cNvSpPr txBox="1"/>
          <p:nvPr/>
        </p:nvSpPr>
        <p:spPr>
          <a:xfrm>
            <a:off x="651171" y="1355575"/>
            <a:ext cx="376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30A house breaker (10 </a:t>
            </a:r>
            <a:r>
              <a:rPr lang="en-US" dirty="0" err="1"/>
              <a:t>awg</a:t>
            </a:r>
            <a:r>
              <a:rPr lang="en-US" dirty="0"/>
              <a:t>) 240V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51C91E-3503-4B23-BACF-34E6922D6BF5}"/>
              </a:ext>
            </a:extLst>
          </p:cNvPr>
          <p:cNvCxnSpPr>
            <a:cxnSpLocks/>
          </p:cNvCxnSpPr>
          <p:nvPr/>
        </p:nvCxnSpPr>
        <p:spPr>
          <a:xfrm>
            <a:off x="2693750" y="3324870"/>
            <a:ext cx="4599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B7483E-6C35-429B-B468-BF196E95E5E5}"/>
              </a:ext>
            </a:extLst>
          </p:cNvPr>
          <p:cNvCxnSpPr>
            <a:cxnSpLocks/>
          </p:cNvCxnSpPr>
          <p:nvPr/>
        </p:nvCxnSpPr>
        <p:spPr>
          <a:xfrm>
            <a:off x="2511474" y="4200993"/>
            <a:ext cx="4599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127995-14D0-48B8-AD91-86442DF38C60}"/>
              </a:ext>
            </a:extLst>
          </p:cNvPr>
          <p:cNvCxnSpPr>
            <a:cxnSpLocks/>
          </p:cNvCxnSpPr>
          <p:nvPr/>
        </p:nvCxnSpPr>
        <p:spPr>
          <a:xfrm>
            <a:off x="3061982" y="4322065"/>
            <a:ext cx="0" cy="4162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9F55C73-E9A0-4610-918A-B343F1BB978C}"/>
              </a:ext>
            </a:extLst>
          </p:cNvPr>
          <p:cNvSpPr txBox="1"/>
          <p:nvPr/>
        </p:nvSpPr>
        <p:spPr>
          <a:xfrm>
            <a:off x="2578712" y="420248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FE8D39-E456-48C1-A2BF-2E50BD2DB5F7}"/>
              </a:ext>
            </a:extLst>
          </p:cNvPr>
          <p:cNvSpPr txBox="1"/>
          <p:nvPr/>
        </p:nvSpPr>
        <p:spPr>
          <a:xfrm>
            <a:off x="5587955" y="3100953"/>
            <a:ext cx="221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hp spindle (9.6 FLA)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E25E73-7838-42A9-A1A7-D5A23CEE8FAD}"/>
              </a:ext>
            </a:extLst>
          </p:cNvPr>
          <p:cNvCxnSpPr>
            <a:cxnSpLocks/>
          </p:cNvCxnSpPr>
          <p:nvPr/>
        </p:nvCxnSpPr>
        <p:spPr>
          <a:xfrm>
            <a:off x="2365695" y="5392769"/>
            <a:ext cx="753170" cy="160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A9B56D-31CE-4B4A-8465-7E5F9FA1B32A}"/>
              </a:ext>
            </a:extLst>
          </p:cNvPr>
          <p:cNvSpPr txBox="1"/>
          <p:nvPr/>
        </p:nvSpPr>
        <p:spPr>
          <a:xfrm>
            <a:off x="2470725" y="516256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14 / 10?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4BFBFA-DAB6-49D6-9AA4-A65540C79890}"/>
              </a:ext>
            </a:extLst>
          </p:cNvPr>
          <p:cNvCxnSpPr>
            <a:cxnSpLocks/>
          </p:cNvCxnSpPr>
          <p:nvPr/>
        </p:nvCxnSpPr>
        <p:spPr>
          <a:xfrm>
            <a:off x="3083983" y="5478255"/>
            <a:ext cx="0" cy="4162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B34897-8F5B-4E16-8FDD-E726194524B4}"/>
              </a:ext>
            </a:extLst>
          </p:cNvPr>
          <p:cNvCxnSpPr>
            <a:cxnSpLocks/>
          </p:cNvCxnSpPr>
          <p:nvPr/>
        </p:nvCxnSpPr>
        <p:spPr>
          <a:xfrm>
            <a:off x="3083983" y="6023671"/>
            <a:ext cx="0" cy="4162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411E76B-D1E8-487B-82C5-C0AB8E854018}"/>
              </a:ext>
            </a:extLst>
          </p:cNvPr>
          <p:cNvSpPr txBox="1"/>
          <p:nvPr/>
        </p:nvSpPr>
        <p:spPr>
          <a:xfrm>
            <a:off x="6602138" y="4016327"/>
            <a:ext cx="361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Power (3A CB x2) </a:t>
            </a:r>
            <a:r>
              <a:rPr lang="en-US" dirty="0">
                <a:hlinkClick r:id="rId13"/>
              </a:rPr>
              <a:t>gmcb-1c-3</a:t>
            </a:r>
            <a:r>
              <a:rPr lang="en-US" dirty="0"/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E81B1C-7878-4D58-A0DF-3B9133A2E024}"/>
              </a:ext>
            </a:extLst>
          </p:cNvPr>
          <p:cNvSpPr txBox="1"/>
          <p:nvPr/>
        </p:nvSpPr>
        <p:spPr>
          <a:xfrm>
            <a:off x="6591353" y="4570325"/>
            <a:ext cx="317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Power (3A CB) </a:t>
            </a:r>
            <a:r>
              <a:rPr lang="en-US" dirty="0">
                <a:hlinkClick r:id="rId13"/>
              </a:rPr>
              <a:t>gmcb-1c-3</a:t>
            </a:r>
            <a:r>
              <a:rPr lang="en-US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05B029-2C04-4CA9-A4BA-7B4A8F9055F1}"/>
              </a:ext>
            </a:extLst>
          </p:cNvPr>
          <p:cNvSpPr txBox="1"/>
          <p:nvPr/>
        </p:nvSpPr>
        <p:spPr>
          <a:xfrm>
            <a:off x="699834" y="236753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9147B2-93C8-447E-A2C1-B525BC5D7870}"/>
              </a:ext>
            </a:extLst>
          </p:cNvPr>
          <p:cNvSpPr txBox="1"/>
          <p:nvPr/>
        </p:nvSpPr>
        <p:spPr>
          <a:xfrm>
            <a:off x="1113604" y="238532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2BF624-9C8A-43EB-9AE0-B70836CF0E73}"/>
              </a:ext>
            </a:extLst>
          </p:cNvPr>
          <p:cNvSpPr txBox="1"/>
          <p:nvPr/>
        </p:nvSpPr>
        <p:spPr>
          <a:xfrm>
            <a:off x="2171280" y="239544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20D11D-BEEB-42E7-9CC8-823B4FC889E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449078" y="4200993"/>
            <a:ext cx="115305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BB6290F-4F4B-4F6D-A173-7A54E17FEA04}"/>
              </a:ext>
            </a:extLst>
          </p:cNvPr>
          <p:cNvCxnSpPr>
            <a:cxnSpLocks/>
          </p:cNvCxnSpPr>
          <p:nvPr/>
        </p:nvCxnSpPr>
        <p:spPr>
          <a:xfrm>
            <a:off x="5432501" y="4757231"/>
            <a:ext cx="115305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3A6EFC-8B85-4EFD-9BD5-533077395B98}"/>
              </a:ext>
            </a:extLst>
          </p:cNvPr>
          <p:cNvCxnSpPr>
            <a:cxnSpLocks/>
          </p:cNvCxnSpPr>
          <p:nvPr/>
        </p:nvCxnSpPr>
        <p:spPr>
          <a:xfrm flipV="1">
            <a:off x="5449078" y="5339754"/>
            <a:ext cx="2511274" cy="104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B962EE9-757E-4D56-939B-FB824AEB85F5}"/>
              </a:ext>
            </a:extLst>
          </p:cNvPr>
          <p:cNvCxnSpPr>
            <a:cxnSpLocks/>
          </p:cNvCxnSpPr>
          <p:nvPr/>
        </p:nvCxnSpPr>
        <p:spPr>
          <a:xfrm flipV="1">
            <a:off x="5487289" y="5478253"/>
            <a:ext cx="2473065" cy="94228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A54544-CB24-4C67-BE69-F9E407BA30BF}"/>
              </a:ext>
            </a:extLst>
          </p:cNvPr>
          <p:cNvCxnSpPr>
            <a:cxnSpLocks/>
          </p:cNvCxnSpPr>
          <p:nvPr/>
        </p:nvCxnSpPr>
        <p:spPr>
          <a:xfrm>
            <a:off x="5432501" y="5494761"/>
            <a:ext cx="0" cy="43012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69BC5DB-B01A-4208-A0F6-47D54AD0CA6F}"/>
              </a:ext>
            </a:extLst>
          </p:cNvPr>
          <p:cNvCxnSpPr>
            <a:cxnSpLocks/>
          </p:cNvCxnSpPr>
          <p:nvPr/>
        </p:nvCxnSpPr>
        <p:spPr>
          <a:xfrm>
            <a:off x="5432501" y="6009782"/>
            <a:ext cx="0" cy="43012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3AC820F-50D7-4D9F-BE07-6E03792B824C}"/>
              </a:ext>
            </a:extLst>
          </p:cNvPr>
          <p:cNvSpPr txBox="1"/>
          <p:nvPr/>
        </p:nvSpPr>
        <p:spPr>
          <a:xfrm>
            <a:off x="5882038" y="393251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9B1F99-EDF0-40B7-B34C-73B0F3FE442A}"/>
              </a:ext>
            </a:extLst>
          </p:cNvPr>
          <p:cNvSpPr txBox="1"/>
          <p:nvPr/>
        </p:nvSpPr>
        <p:spPr>
          <a:xfrm>
            <a:off x="6444080" y="512655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C8C041-7F78-4F7E-9F3C-7E242508FA96}"/>
              </a:ext>
            </a:extLst>
          </p:cNvPr>
          <p:cNvSpPr txBox="1"/>
          <p:nvPr/>
        </p:nvSpPr>
        <p:spPr>
          <a:xfrm>
            <a:off x="2746386" y="308819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14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C088AE27-1FFF-4927-A2FB-7980DD15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Circuit Protection / High Level Schematic</a:t>
            </a:r>
          </a:p>
        </p:txBody>
      </p:sp>
    </p:spTree>
    <p:extLst>
      <p:ext uri="{BB962C8B-B14F-4D97-AF65-F5344CB8AC3E}">
        <p14:creationId xmlns:p14="http://schemas.microsoft.com/office/powerpoint/2010/main" val="305070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51C3-DB42-4114-803D-39A8AD56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Third (E-Stop)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9400-286C-49BC-ABD8-04027ED09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6743" cy="387055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Controller </a:t>
            </a:r>
            <a:r>
              <a:rPr lang="en-US" dirty="0" err="1">
                <a:cs typeface="Calibri"/>
              </a:rPr>
              <a:t>EStop</a:t>
            </a:r>
            <a:r>
              <a:rPr lang="en-US" dirty="0">
                <a:cs typeface="Calibri"/>
              </a:rPr>
              <a:t> is software (does not have an estop output), so you don’t directly know when it's buttons are pressed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should estop do?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Stop spindle, stop servos</a:t>
            </a:r>
          </a:p>
          <a:p>
            <a:pPr lvl="1"/>
            <a:r>
              <a:rPr lang="en-US" dirty="0"/>
              <a:t>Remote estop input for controller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>
                <a:cs typeface="Calibri"/>
              </a:rPr>
              <a:t>VFD has estop input</a:t>
            </a:r>
            <a:endParaRPr lang="en-US" dirty="0"/>
          </a:p>
          <a:p>
            <a:r>
              <a:rPr lang="en-US" dirty="0"/>
              <a:t>Big power supplies have a jumper that you can remove to turn them off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BCB9C-B7E8-4DB3-9A28-9FA81B1D0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629" y="1433494"/>
            <a:ext cx="3612250" cy="3399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34330-4558-45D3-959C-D33A98736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5" y="5767251"/>
            <a:ext cx="680179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3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0D19-B707-4F03-AA6A-74BE7A12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Heat Calcs / Cooling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FEBD-3280-48CE-88FF-1D13D35FD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7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3B83-885C-4EAA-8BE8-5EABEE9A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Power Distro and Terminals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56C3A-1BC7-4335-AED5-F50E915A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BC8E-54DB-4FF8-BEEF-DC8CEDC7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359FE-E694-450E-A67E-FF1CE2B92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0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27953</TotalTime>
  <Words>322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Plan</vt:lpstr>
      <vt:lpstr>Major Component Selection / Requirements</vt:lpstr>
      <vt:lpstr>Circuit Protection / High Level Schematic</vt:lpstr>
      <vt:lpstr>Safety Third (E-Stop)</vt:lpstr>
      <vt:lpstr>Heat Calcs / Cooling</vt:lpstr>
      <vt:lpstr>Detailed Power Distro and Terminals</vt:lpstr>
      <vt:lpstr>Layout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Griffen</dc:creator>
  <cp:lastModifiedBy>Emily Griffen</cp:lastModifiedBy>
  <cp:revision>24</cp:revision>
  <dcterms:created xsi:type="dcterms:W3CDTF">2022-01-21T20:08:27Z</dcterms:created>
  <dcterms:modified xsi:type="dcterms:W3CDTF">2022-03-15T01:04:25Z</dcterms:modified>
</cp:coreProperties>
</file>