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9536" userDrawn="1">
          <p15:clr>
            <a:srgbClr val="A4A3A4"/>
          </p15:clr>
        </p15:guide>
        <p15:guide id="2" pos="67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C3A0"/>
    <a:srgbClr val="88C6A3"/>
    <a:srgbClr val="F1F4F7"/>
    <a:srgbClr val="C8DBEC"/>
    <a:srgbClr val="CEE1F2"/>
    <a:srgbClr val="9EADCE"/>
    <a:srgbClr val="A1B0D1"/>
    <a:srgbClr val="F0B500"/>
    <a:srgbClr val="00A6AA"/>
    <a:srgbClr val="F0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33" d="100"/>
          <a:sy n="33" d="100"/>
        </p:scale>
        <p:origin x="-2048" y="-32"/>
      </p:cViewPr>
      <p:guideLst>
        <p:guide orient="horz" pos="9536"/>
        <p:guide pos="673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smtClean="0"/>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9B1CE08-1142-4A1F-A443-0FBB3EABF854}"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443CE-90DE-4D20-B2C5-5D88745A49A8}" type="slidenum">
              <a:rPr lang="en-US" smtClean="0"/>
              <a:t>‹#›</a:t>
            </a:fld>
            <a:endParaRPr lang="en-US"/>
          </a:p>
        </p:txBody>
      </p:sp>
    </p:spTree>
    <p:extLst>
      <p:ext uri="{BB962C8B-B14F-4D97-AF65-F5344CB8AC3E}">
        <p14:creationId xmlns:p14="http://schemas.microsoft.com/office/powerpoint/2010/main" val="60542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B1CE08-1142-4A1F-A443-0FBB3EABF854}"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443CE-90DE-4D20-B2C5-5D88745A49A8}" type="slidenum">
              <a:rPr lang="en-US" smtClean="0"/>
              <a:t>‹#›</a:t>
            </a:fld>
            <a:endParaRPr lang="en-US"/>
          </a:p>
        </p:txBody>
      </p:sp>
    </p:spTree>
    <p:extLst>
      <p:ext uri="{BB962C8B-B14F-4D97-AF65-F5344CB8AC3E}">
        <p14:creationId xmlns:p14="http://schemas.microsoft.com/office/powerpoint/2010/main" val="3896855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B1CE08-1142-4A1F-A443-0FBB3EABF854}"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443CE-90DE-4D20-B2C5-5D88745A49A8}" type="slidenum">
              <a:rPr lang="en-US" smtClean="0"/>
              <a:t>‹#›</a:t>
            </a:fld>
            <a:endParaRPr lang="en-US"/>
          </a:p>
        </p:txBody>
      </p:sp>
    </p:spTree>
    <p:extLst>
      <p:ext uri="{BB962C8B-B14F-4D97-AF65-F5344CB8AC3E}">
        <p14:creationId xmlns:p14="http://schemas.microsoft.com/office/powerpoint/2010/main" val="376088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B1CE08-1142-4A1F-A443-0FBB3EABF854}"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443CE-90DE-4D20-B2C5-5D88745A49A8}" type="slidenum">
              <a:rPr lang="en-US" smtClean="0"/>
              <a:t>‹#›</a:t>
            </a:fld>
            <a:endParaRPr lang="en-US"/>
          </a:p>
        </p:txBody>
      </p:sp>
    </p:spTree>
    <p:extLst>
      <p:ext uri="{BB962C8B-B14F-4D97-AF65-F5344CB8AC3E}">
        <p14:creationId xmlns:p14="http://schemas.microsoft.com/office/powerpoint/2010/main" val="2382038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smtClean="0"/>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B1CE08-1142-4A1F-A443-0FBB3EABF854}"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443CE-90DE-4D20-B2C5-5D88745A49A8}" type="slidenum">
              <a:rPr lang="en-US" smtClean="0"/>
              <a:t>‹#›</a:t>
            </a:fld>
            <a:endParaRPr lang="en-US"/>
          </a:p>
        </p:txBody>
      </p:sp>
    </p:spTree>
    <p:extLst>
      <p:ext uri="{BB962C8B-B14F-4D97-AF65-F5344CB8AC3E}">
        <p14:creationId xmlns:p14="http://schemas.microsoft.com/office/powerpoint/2010/main" val="4008521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B1CE08-1142-4A1F-A443-0FBB3EABF854}"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443CE-90DE-4D20-B2C5-5D88745A49A8}" type="slidenum">
              <a:rPr lang="en-US" smtClean="0"/>
              <a:t>‹#›</a:t>
            </a:fld>
            <a:endParaRPr lang="en-US"/>
          </a:p>
        </p:txBody>
      </p:sp>
    </p:spTree>
    <p:extLst>
      <p:ext uri="{BB962C8B-B14F-4D97-AF65-F5344CB8AC3E}">
        <p14:creationId xmlns:p14="http://schemas.microsoft.com/office/powerpoint/2010/main" val="2379819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smtClean="0"/>
              <a:t>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smtClean="0"/>
              <a:t>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9B1CE08-1142-4A1F-A443-0FBB3EABF854}" type="datetimeFigureOut">
              <a:rPr lang="en-US" smtClean="0"/>
              <a:t>11/22/2021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D443CE-90DE-4D20-B2C5-5D88745A49A8}" type="slidenum">
              <a:rPr lang="en-US" smtClean="0"/>
              <a:t>‹#›</a:t>
            </a:fld>
            <a:endParaRPr lang="en-US"/>
          </a:p>
        </p:txBody>
      </p:sp>
    </p:spTree>
    <p:extLst>
      <p:ext uri="{BB962C8B-B14F-4D97-AF65-F5344CB8AC3E}">
        <p14:creationId xmlns:p14="http://schemas.microsoft.com/office/powerpoint/2010/main" val="1147759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9B1CE08-1142-4A1F-A443-0FBB3EABF854}" type="datetimeFigureOut">
              <a:rPr lang="en-US" smtClean="0"/>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D443CE-90DE-4D20-B2C5-5D88745A49A8}" type="slidenum">
              <a:rPr lang="en-US" smtClean="0"/>
              <a:t>‹#›</a:t>
            </a:fld>
            <a:endParaRPr lang="en-US"/>
          </a:p>
        </p:txBody>
      </p:sp>
    </p:spTree>
    <p:extLst>
      <p:ext uri="{BB962C8B-B14F-4D97-AF65-F5344CB8AC3E}">
        <p14:creationId xmlns:p14="http://schemas.microsoft.com/office/powerpoint/2010/main" val="3612845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B1CE08-1142-4A1F-A443-0FBB3EABF854}" type="datetimeFigureOut">
              <a:rPr lang="en-US" smtClean="0"/>
              <a:t>11/22/2021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D443CE-90DE-4D20-B2C5-5D88745A49A8}" type="slidenum">
              <a:rPr lang="en-US" smtClean="0"/>
              <a:t>‹#›</a:t>
            </a:fld>
            <a:endParaRPr lang="en-US"/>
          </a:p>
        </p:txBody>
      </p:sp>
    </p:spTree>
    <p:extLst>
      <p:ext uri="{BB962C8B-B14F-4D97-AF65-F5344CB8AC3E}">
        <p14:creationId xmlns:p14="http://schemas.microsoft.com/office/powerpoint/2010/main" val="777662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smtClean="0"/>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smtClean="0"/>
              <a:t>Edit Master text styles</a:t>
            </a:r>
          </a:p>
        </p:txBody>
      </p:sp>
      <p:sp>
        <p:nvSpPr>
          <p:cNvPr id="5" name="Date Placeholder 4"/>
          <p:cNvSpPr>
            <a:spLocks noGrp="1"/>
          </p:cNvSpPr>
          <p:nvPr>
            <p:ph type="dt" sz="half" idx="10"/>
          </p:nvPr>
        </p:nvSpPr>
        <p:spPr/>
        <p:txBody>
          <a:bodyPr/>
          <a:lstStyle/>
          <a:p>
            <a:fld id="{79B1CE08-1142-4A1F-A443-0FBB3EABF854}"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443CE-90DE-4D20-B2C5-5D88745A49A8}" type="slidenum">
              <a:rPr lang="en-US" smtClean="0"/>
              <a:t>‹#›</a:t>
            </a:fld>
            <a:endParaRPr lang="en-US"/>
          </a:p>
        </p:txBody>
      </p:sp>
    </p:spTree>
    <p:extLst>
      <p:ext uri="{BB962C8B-B14F-4D97-AF65-F5344CB8AC3E}">
        <p14:creationId xmlns:p14="http://schemas.microsoft.com/office/powerpoint/2010/main" val="3475814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smtClean="0"/>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smtClean="0"/>
              <a:t>Edit Master text styles</a:t>
            </a:r>
          </a:p>
        </p:txBody>
      </p:sp>
      <p:sp>
        <p:nvSpPr>
          <p:cNvPr id="5" name="Date Placeholder 4"/>
          <p:cNvSpPr>
            <a:spLocks noGrp="1"/>
          </p:cNvSpPr>
          <p:nvPr>
            <p:ph type="dt" sz="half" idx="10"/>
          </p:nvPr>
        </p:nvSpPr>
        <p:spPr/>
        <p:txBody>
          <a:bodyPr/>
          <a:lstStyle/>
          <a:p>
            <a:fld id="{79B1CE08-1142-4A1F-A443-0FBB3EABF854}"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443CE-90DE-4D20-B2C5-5D88745A49A8}" type="slidenum">
              <a:rPr lang="en-US" smtClean="0"/>
              <a:t>‹#›</a:t>
            </a:fld>
            <a:endParaRPr lang="en-US"/>
          </a:p>
        </p:txBody>
      </p:sp>
    </p:spTree>
    <p:extLst>
      <p:ext uri="{BB962C8B-B14F-4D97-AF65-F5344CB8AC3E}">
        <p14:creationId xmlns:p14="http://schemas.microsoft.com/office/powerpoint/2010/main" val="2324060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79B1CE08-1142-4A1F-A443-0FBB3EABF854}" type="datetimeFigureOut">
              <a:rPr lang="en-US" smtClean="0"/>
              <a:t>11/22/2021</a:t>
            </a:fld>
            <a:endParaRPr 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60D443CE-90DE-4D20-B2C5-5D88745A49A8}" type="slidenum">
              <a:rPr lang="en-US" smtClean="0"/>
              <a:t>‹#›</a:t>
            </a:fld>
            <a:endParaRPr lang="en-US"/>
          </a:p>
        </p:txBody>
      </p:sp>
    </p:spTree>
    <p:extLst>
      <p:ext uri="{BB962C8B-B14F-4D97-AF65-F5344CB8AC3E}">
        <p14:creationId xmlns:p14="http://schemas.microsoft.com/office/powerpoint/2010/main" val="35719355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8696" y="215969"/>
            <a:ext cx="20516127" cy="4533831"/>
          </a:xfrm>
          <a:prstGeom prst="rect">
            <a:avLst/>
          </a:prstGeom>
          <a:gradFill flip="none" rotWithShape="1">
            <a:gsLst>
              <a:gs pos="50000">
                <a:srgbClr val="F1F4F7">
                  <a:lumMod val="100000"/>
                </a:srgbClr>
              </a:gs>
              <a:gs pos="0">
                <a:schemeClr val="accent1">
                  <a:lumMod val="5000"/>
                  <a:lumOff val="95000"/>
                </a:schemeClr>
              </a:gs>
              <a:gs pos="100000">
                <a:schemeClr val="accent1">
                  <a:lumMod val="30000"/>
                  <a:lumOff val="70000"/>
                </a:schemeClr>
              </a:gs>
            </a:gsLst>
            <a:path path="rect">
              <a:fillToRect l="50000" t="50000" r="50000" b="50000"/>
            </a:path>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9326" tIns="64663" rIns="129326" bIns="64663" numCol="1" spcCol="0" rtlCol="0" fromWordArt="0" anchor="ctr" anchorCtr="0" forceAA="0" compatLnSpc="1">
            <a:prstTxWarp prst="textNoShape">
              <a:avLst/>
            </a:prstTxWarp>
            <a:noAutofit/>
          </a:bodyPr>
          <a:lstStyle/>
          <a:p>
            <a:pPr algn="ctr"/>
            <a:endParaRPr lang="en-US" sz="2263" dirty="0">
              <a:solidFill>
                <a:schemeClr val="tx1"/>
              </a:solidFill>
            </a:endParaRPr>
          </a:p>
        </p:txBody>
      </p:sp>
      <p:sp>
        <p:nvSpPr>
          <p:cNvPr id="4" name="Rectangle 3"/>
          <p:cNvSpPr/>
          <p:nvPr/>
        </p:nvSpPr>
        <p:spPr>
          <a:xfrm>
            <a:off x="425076" y="524835"/>
            <a:ext cx="20449853" cy="2922554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9326" tIns="64663" rIns="129326" bIns="64663" numCol="1" spcCol="0" rtlCol="0" fromWordArt="0" anchor="ctr" anchorCtr="0" forceAA="0" compatLnSpc="1">
            <a:prstTxWarp prst="textNoShape">
              <a:avLst/>
            </a:prstTxWarp>
            <a:noAutofit/>
          </a:bodyPr>
          <a:lstStyle/>
          <a:p>
            <a:pPr algn="ctr"/>
            <a:endParaRPr lang="en-US" sz="3602"/>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234891" y="524835"/>
            <a:ext cx="6640038" cy="1736344"/>
          </a:xfrm>
          <a:prstGeom prst="rect">
            <a:avLst/>
          </a:prstGeom>
        </p:spPr>
      </p:pic>
      <p:sp>
        <p:nvSpPr>
          <p:cNvPr id="12" name="TextBox 11"/>
          <p:cNvSpPr txBox="1"/>
          <p:nvPr/>
        </p:nvSpPr>
        <p:spPr>
          <a:xfrm>
            <a:off x="735253" y="852070"/>
            <a:ext cx="20419763" cy="3785652"/>
          </a:xfrm>
          <a:prstGeom prst="rect">
            <a:avLst/>
          </a:prstGeom>
          <a:noFill/>
        </p:spPr>
        <p:txBody>
          <a:bodyPr wrap="square" rtlCol="0">
            <a:spAutoFit/>
          </a:bodyPr>
          <a:lstStyle/>
          <a:p>
            <a:r>
              <a:rPr lang="en-US" sz="6600" dirty="0" err="1">
                <a:latin typeface="Avenir Book"/>
              </a:rPr>
              <a:t>F</a:t>
            </a:r>
            <a:r>
              <a:rPr lang="en-US" sz="6600" dirty="0" err="1" smtClean="0">
                <a:latin typeface="Avenir Book"/>
              </a:rPr>
              <a:t>L_PyTorch</a:t>
            </a:r>
            <a:r>
              <a:rPr lang="en-US" sz="6600" dirty="0" smtClean="0">
                <a:latin typeface="Avenir Book"/>
              </a:rPr>
              <a:t>:</a:t>
            </a:r>
          </a:p>
          <a:p>
            <a:r>
              <a:rPr lang="en-US" sz="4800" dirty="0" smtClean="0">
                <a:latin typeface="Avenir Book"/>
              </a:rPr>
              <a:t>Opti</a:t>
            </a:r>
            <a:r>
              <a:rPr lang="en-US" sz="5400" dirty="0" smtClean="0">
                <a:latin typeface="Avenir Book"/>
              </a:rPr>
              <a:t>mization Research Simulator for Federated Learning</a:t>
            </a:r>
            <a:endParaRPr lang="en-US" sz="3200" dirty="0">
              <a:latin typeface="Avenir Book"/>
            </a:endParaRPr>
          </a:p>
          <a:p>
            <a:r>
              <a:rPr lang="en-US" sz="4000" dirty="0">
                <a:latin typeface="Avenir Book"/>
              </a:rPr>
              <a:t>Konstantin </a:t>
            </a:r>
            <a:r>
              <a:rPr lang="en-US" sz="4000" dirty="0" err="1" smtClean="0">
                <a:latin typeface="Avenir Book"/>
              </a:rPr>
              <a:t>Burlachenko</a:t>
            </a:r>
            <a:r>
              <a:rPr lang="en-US" sz="4000" dirty="0" smtClean="0">
                <a:latin typeface="Avenir Book"/>
              </a:rPr>
              <a:t>, </a:t>
            </a:r>
            <a:r>
              <a:rPr lang="en-US" sz="4000" dirty="0">
                <a:latin typeface="Avenir Book"/>
              </a:rPr>
              <a:t>Samuel </a:t>
            </a:r>
            <a:r>
              <a:rPr lang="en-US" sz="4000" dirty="0" err="1" smtClean="0">
                <a:latin typeface="Avenir Book"/>
              </a:rPr>
              <a:t>Horváth</a:t>
            </a:r>
            <a:r>
              <a:rPr lang="en-US" sz="4000" dirty="0" smtClean="0">
                <a:latin typeface="Avenir Book"/>
              </a:rPr>
              <a:t>, </a:t>
            </a:r>
            <a:r>
              <a:rPr lang="en-US" sz="4000" dirty="0">
                <a:latin typeface="Avenir Book"/>
              </a:rPr>
              <a:t>Peter </a:t>
            </a:r>
            <a:r>
              <a:rPr lang="en-US" sz="4000" dirty="0" err="1" smtClean="0">
                <a:latin typeface="Avenir Book"/>
              </a:rPr>
              <a:t>Richtárik</a:t>
            </a:r>
            <a:endParaRPr lang="en-US" sz="4000" dirty="0">
              <a:latin typeface="Avenir Book"/>
            </a:endParaRPr>
          </a:p>
          <a:p>
            <a:endParaRPr lang="en-US" sz="4000" dirty="0" smtClean="0">
              <a:latin typeface="Avenir Book"/>
            </a:endParaRPr>
          </a:p>
          <a:p>
            <a:r>
              <a:rPr lang="en-US" sz="4000" dirty="0" smtClean="0">
                <a:latin typeface="Avenir Book"/>
              </a:rPr>
              <a:t>ACM Conference: Distributed Machine Learning </a:t>
            </a:r>
            <a:r>
              <a:rPr lang="en-US" sz="4000" dirty="0" err="1" smtClean="0">
                <a:latin typeface="Avenir Book"/>
              </a:rPr>
              <a:t>DistributedML</a:t>
            </a:r>
            <a:r>
              <a:rPr lang="en-US" sz="4000" dirty="0" smtClean="0">
                <a:latin typeface="Avenir Book"/>
              </a:rPr>
              <a:t> 2021, December 7, 2021.</a:t>
            </a:r>
            <a:endParaRPr lang="en-US" sz="4000" dirty="0">
              <a:latin typeface="Avenir Book"/>
            </a:endParaRPr>
          </a:p>
        </p:txBody>
      </p:sp>
      <p:sp>
        <p:nvSpPr>
          <p:cNvPr id="14" name="Rounded Rectangle 13"/>
          <p:cNvSpPr/>
          <p:nvPr/>
        </p:nvSpPr>
        <p:spPr>
          <a:xfrm>
            <a:off x="425076" y="5122608"/>
            <a:ext cx="20599747" cy="3758936"/>
          </a:xfrm>
          <a:prstGeom prst="roundRect">
            <a:avLst>
              <a:gd name="adj" fmla="val 6751"/>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9326" tIns="64663" rIns="129326" bIns="64663" numCol="1" spcCol="0" rtlCol="0" fromWordArt="0" anchor="t" anchorCtr="0" forceAA="0" compatLnSpc="1">
            <a:prstTxWarp prst="textNoShape">
              <a:avLst/>
            </a:prstTxWarp>
            <a:noAutofit/>
          </a:bodyPr>
          <a:lstStyle/>
          <a:p>
            <a:r>
              <a:rPr lang="en-US" sz="3600" b="1" dirty="0" smtClean="0">
                <a:solidFill>
                  <a:schemeClr val="tx1"/>
                </a:solidFill>
                <a:latin typeface="Avenir Book" charset="0"/>
                <a:cs typeface="Avenir Book" charset="0"/>
              </a:rPr>
              <a:t>Abstract</a:t>
            </a:r>
            <a:r>
              <a:rPr lang="en-US" sz="3600" dirty="0" smtClean="0">
                <a:solidFill>
                  <a:schemeClr val="tx1"/>
                </a:solidFill>
                <a:latin typeface="Avenir Book" charset="0"/>
                <a:cs typeface="Avenir Book" charset="0"/>
              </a:rPr>
              <a:t>: </a:t>
            </a:r>
            <a:r>
              <a:rPr lang="en-US" sz="2800" dirty="0" smtClean="0">
                <a:solidFill>
                  <a:schemeClr val="tx1"/>
                </a:solidFill>
                <a:latin typeface="Avenir Book" charset="0"/>
                <a:cs typeface="Avenir Book" charset="0"/>
              </a:rPr>
              <a:t>Federated Learning (FL) has emerged as a promising technique for edge devices to collaboratively learn a shared machine learning model while keeping training data locally on the device. FL is difficult to implement, test and deploy in practice considering heterogeneity in common edge device settings, making it fundamentally hard for researchers to efficiently prototype their optimization algorithms. Our aim is to alleviate this problem by introducing </a:t>
            </a:r>
            <a:r>
              <a:rPr lang="en-US" sz="2800" dirty="0" err="1" smtClean="0">
                <a:solidFill>
                  <a:schemeClr val="tx1"/>
                </a:solidFill>
                <a:latin typeface="Avenir Book" charset="0"/>
                <a:cs typeface="Avenir Book" charset="0"/>
              </a:rPr>
              <a:t>FL_PyTorch</a:t>
            </a:r>
            <a:r>
              <a:rPr lang="en-US" sz="2800" dirty="0" smtClean="0">
                <a:solidFill>
                  <a:schemeClr val="tx1"/>
                </a:solidFill>
                <a:latin typeface="Avenir Book" charset="0"/>
                <a:cs typeface="Avenir Book" charset="0"/>
              </a:rPr>
              <a:t>: a suite of open-source software written in python that builds on top of one the most popular research Deep Learning (DL) framework </a:t>
            </a:r>
            <a:r>
              <a:rPr lang="en-US" sz="2800" dirty="0" err="1" smtClean="0">
                <a:solidFill>
                  <a:schemeClr val="tx1"/>
                </a:solidFill>
                <a:latin typeface="Avenir Book" charset="0"/>
                <a:cs typeface="Avenir Book" charset="0"/>
              </a:rPr>
              <a:t>PyTorch</a:t>
            </a:r>
            <a:r>
              <a:rPr lang="en-US" sz="2800" dirty="0" smtClean="0">
                <a:solidFill>
                  <a:schemeClr val="tx1"/>
                </a:solidFill>
                <a:latin typeface="Avenir Book" charset="0"/>
                <a:cs typeface="Avenir Book" charset="0"/>
              </a:rPr>
              <a:t>. We built </a:t>
            </a:r>
            <a:r>
              <a:rPr lang="en-US" sz="2800" dirty="0" err="1" smtClean="0">
                <a:solidFill>
                  <a:schemeClr val="tx1"/>
                </a:solidFill>
                <a:latin typeface="Avenir Book" charset="0"/>
                <a:cs typeface="Avenir Book" charset="0"/>
              </a:rPr>
              <a:t>FL_PyTorch</a:t>
            </a:r>
            <a:r>
              <a:rPr lang="en-US" sz="2800" dirty="0" smtClean="0">
                <a:solidFill>
                  <a:schemeClr val="tx1"/>
                </a:solidFill>
                <a:latin typeface="Avenir Book" charset="0"/>
                <a:cs typeface="Avenir Book" charset="0"/>
              </a:rPr>
              <a:t> as a research simulator for FL to enable fast development, prototyping and experimenting with new and existing FL optimization algorithms. We provide: State-of-the-arts Optimization Algorithms, standard Models and Datasets</a:t>
            </a:r>
            <a:r>
              <a:rPr lang="en-US" sz="2800" dirty="0">
                <a:solidFill>
                  <a:schemeClr val="tx1"/>
                </a:solidFill>
                <a:latin typeface="Avenir Book" charset="0"/>
                <a:cs typeface="Avenir Book" charset="0"/>
              </a:rPr>
              <a:t>, Communication reduction </a:t>
            </a:r>
            <a:r>
              <a:rPr lang="en-US" sz="2800" dirty="0" smtClean="0">
                <a:solidFill>
                  <a:schemeClr val="tx1"/>
                </a:solidFill>
                <a:latin typeface="Avenir Book" charset="0"/>
                <a:cs typeface="Avenir Book" charset="0"/>
              </a:rPr>
              <a:t>mechanisms. Our goals were: (1) </a:t>
            </a:r>
            <a:r>
              <a:rPr lang="en-US" sz="2800" dirty="0" smtClean="0">
                <a:solidFill>
                  <a:schemeClr val="tx1"/>
                </a:solidFill>
                <a:latin typeface="Avenir Book"/>
              </a:rPr>
              <a:t>Low </a:t>
            </a:r>
            <a:r>
              <a:rPr lang="en-US" sz="2800" dirty="0">
                <a:solidFill>
                  <a:schemeClr val="tx1"/>
                </a:solidFill>
                <a:latin typeface="Avenir Book"/>
              </a:rPr>
              <a:t>Entry </a:t>
            </a:r>
            <a:r>
              <a:rPr lang="en-US" sz="2800" dirty="0" smtClean="0">
                <a:solidFill>
                  <a:schemeClr val="tx1"/>
                </a:solidFill>
                <a:latin typeface="Avenir Book"/>
              </a:rPr>
              <a:t>Bar; (2) Extensibility; (3) Hardware Utilization; (4) Easy Debugging</a:t>
            </a:r>
            <a:endParaRPr lang="en-US" sz="2800" dirty="0">
              <a:solidFill>
                <a:schemeClr val="tx1"/>
              </a:solidFill>
              <a:latin typeface="Avenir Book"/>
            </a:endParaRPr>
          </a:p>
          <a:p>
            <a:endParaRPr lang="en-US" sz="2800" dirty="0">
              <a:solidFill>
                <a:schemeClr val="tx1"/>
              </a:solidFill>
              <a:latin typeface="Avenir Book"/>
            </a:endParaRPr>
          </a:p>
          <a:p>
            <a:endParaRPr lang="en-US" sz="2800" dirty="0" smtClean="0">
              <a:solidFill>
                <a:schemeClr val="tx1"/>
              </a:solidFill>
              <a:latin typeface="Avenir Book" charset="0"/>
              <a:cs typeface="Avenir Book" charset="0"/>
            </a:endParaRPr>
          </a:p>
          <a:p>
            <a:endParaRPr lang="en-US" sz="2800" dirty="0" smtClean="0">
              <a:solidFill>
                <a:schemeClr val="tx1"/>
              </a:solidFill>
              <a:latin typeface="Avenir Book" charset="0"/>
              <a:cs typeface="Avenir Book" charset="0"/>
            </a:endParaRPr>
          </a:p>
          <a:p>
            <a:endParaRPr lang="en-US" sz="2800" dirty="0">
              <a:solidFill>
                <a:schemeClr val="tx1"/>
              </a:solidFill>
              <a:latin typeface="Avenir Book" charset="0"/>
              <a:cs typeface="Avenir Book" charset="0"/>
            </a:endParaRPr>
          </a:p>
        </p:txBody>
      </p:sp>
      <p:sp>
        <p:nvSpPr>
          <p:cNvPr id="16" name="Rounded Rectangle 15"/>
          <p:cNvSpPr/>
          <p:nvPr/>
        </p:nvSpPr>
        <p:spPr>
          <a:xfrm>
            <a:off x="439508" y="9033942"/>
            <a:ext cx="10043895" cy="4354939"/>
          </a:xfrm>
          <a:prstGeom prst="roundRect">
            <a:avLst>
              <a:gd name="adj" fmla="val 3523"/>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9326" tIns="64663" rIns="129326" bIns="64663" numCol="1" spcCol="0" rtlCol="0" fromWordArt="0" anchor="t" anchorCtr="0" forceAA="0" compatLnSpc="1">
            <a:prstTxWarp prst="textNoShape">
              <a:avLst/>
            </a:prstTxWarp>
            <a:noAutofit/>
          </a:bodyPr>
          <a:lstStyle/>
          <a:p>
            <a:endParaRPr lang="en-US" sz="2829" dirty="0">
              <a:solidFill>
                <a:schemeClr val="tx1"/>
              </a:solidFill>
            </a:endParaRPr>
          </a:p>
        </p:txBody>
      </p:sp>
      <p:sp>
        <p:nvSpPr>
          <p:cNvPr id="18" name="Rounded Rectangle 17"/>
          <p:cNvSpPr/>
          <p:nvPr/>
        </p:nvSpPr>
        <p:spPr>
          <a:xfrm>
            <a:off x="12611544" y="13553204"/>
            <a:ext cx="8400290" cy="9538733"/>
          </a:xfrm>
          <a:prstGeom prst="roundRect">
            <a:avLst>
              <a:gd name="adj" fmla="val 3523"/>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9326" tIns="64663" rIns="129326" bIns="64663" numCol="1" spcCol="0" rtlCol="0" fromWordArt="0" anchor="t" anchorCtr="0" forceAA="0" compatLnSpc="1">
            <a:prstTxWarp prst="textNoShape">
              <a:avLst/>
            </a:prstTxWarp>
            <a:noAutofit/>
          </a:bodyPr>
          <a:lstStyle/>
          <a:p>
            <a:endParaRPr lang="en-US" sz="2829" dirty="0">
              <a:solidFill>
                <a:schemeClr val="tx1"/>
              </a:solidFill>
            </a:endParaRPr>
          </a:p>
        </p:txBody>
      </p:sp>
      <p:sp>
        <p:nvSpPr>
          <p:cNvPr id="20" name="Rounded Rectangle 19"/>
          <p:cNvSpPr/>
          <p:nvPr/>
        </p:nvSpPr>
        <p:spPr>
          <a:xfrm>
            <a:off x="5617813" y="13553205"/>
            <a:ext cx="6821748" cy="9538733"/>
          </a:xfrm>
          <a:prstGeom prst="roundRect">
            <a:avLst>
              <a:gd name="adj" fmla="val 3523"/>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9326" tIns="64663" rIns="129326" bIns="64663" numCol="1" spcCol="0" rtlCol="0" fromWordArt="0" anchor="t" anchorCtr="0" forceAA="0" compatLnSpc="1">
            <a:prstTxWarp prst="textNoShape">
              <a:avLst/>
            </a:prstTxWarp>
            <a:noAutofit/>
          </a:bodyPr>
          <a:lstStyle/>
          <a:p>
            <a:endParaRPr lang="en-US" sz="2829" dirty="0">
              <a:solidFill>
                <a:schemeClr val="tx1"/>
              </a:solidFill>
            </a:endParaRPr>
          </a:p>
        </p:txBody>
      </p:sp>
      <p:sp>
        <p:nvSpPr>
          <p:cNvPr id="22" name="Rectangle 21"/>
          <p:cNvSpPr/>
          <p:nvPr/>
        </p:nvSpPr>
        <p:spPr>
          <a:xfrm>
            <a:off x="2354240" y="9108851"/>
            <a:ext cx="6827510" cy="646331"/>
          </a:xfrm>
          <a:prstGeom prst="rect">
            <a:avLst/>
          </a:prstGeom>
        </p:spPr>
        <p:txBody>
          <a:bodyPr wrap="none">
            <a:spAutoFit/>
          </a:bodyPr>
          <a:lstStyle/>
          <a:p>
            <a:r>
              <a:rPr lang="en-US" sz="3600" b="1" dirty="0">
                <a:latin typeface="Avenir Book"/>
              </a:rPr>
              <a:t>Federated </a:t>
            </a:r>
            <a:r>
              <a:rPr lang="en-US" sz="3600" b="1" dirty="0" smtClean="0">
                <a:latin typeface="Avenir Book"/>
              </a:rPr>
              <a:t>Learning (FL) setup</a:t>
            </a:r>
            <a:endParaRPr lang="en-US" sz="3400" b="1" dirty="0"/>
          </a:p>
        </p:txBody>
      </p:sp>
      <p:sp>
        <p:nvSpPr>
          <p:cNvPr id="23" name="Rectangle 22"/>
          <p:cNvSpPr/>
          <p:nvPr/>
        </p:nvSpPr>
        <p:spPr>
          <a:xfrm>
            <a:off x="508695" y="23287988"/>
            <a:ext cx="10057704" cy="646331"/>
          </a:xfrm>
          <a:prstGeom prst="rect">
            <a:avLst/>
          </a:prstGeom>
        </p:spPr>
        <p:txBody>
          <a:bodyPr wrap="square">
            <a:spAutoFit/>
          </a:bodyPr>
          <a:lstStyle/>
          <a:p>
            <a:pPr algn="ctr"/>
            <a:r>
              <a:rPr lang="en-US" sz="3600" b="1" dirty="0" smtClean="0">
                <a:latin typeface="Avenir Book"/>
              </a:rPr>
              <a:t>User Interface</a:t>
            </a:r>
            <a:endParaRPr lang="en-US" sz="3400" b="1" baseline="30000" dirty="0"/>
          </a:p>
        </p:txBody>
      </p:sp>
      <p:sp>
        <p:nvSpPr>
          <p:cNvPr id="43" name="Rectangle 42"/>
          <p:cNvSpPr/>
          <p:nvPr/>
        </p:nvSpPr>
        <p:spPr>
          <a:xfrm>
            <a:off x="580470" y="9837666"/>
            <a:ext cx="9367863" cy="1107996"/>
          </a:xfrm>
          <a:prstGeom prst="rect">
            <a:avLst/>
          </a:prstGeom>
        </p:spPr>
        <p:txBody>
          <a:bodyPr wrap="square">
            <a:spAutoFit/>
          </a:bodyPr>
          <a:lstStyle/>
          <a:p>
            <a:r>
              <a:rPr lang="en-US" sz="2200" dirty="0">
                <a:latin typeface="Avenir Book"/>
              </a:rPr>
              <a:t>The goal of FL is to find a model deployable on each client while protecting </a:t>
            </a:r>
            <a:r>
              <a:rPr lang="en-US" sz="2200" dirty="0" smtClean="0">
                <a:latin typeface="Avenir Book"/>
              </a:rPr>
              <a:t>the clients</a:t>
            </a:r>
            <a:r>
              <a:rPr lang="en-US" sz="2200" dirty="0">
                <a:latin typeface="Avenir Book"/>
              </a:rPr>
              <a:t>’ </a:t>
            </a:r>
            <a:r>
              <a:rPr lang="en-US" sz="2200" dirty="0" smtClean="0">
                <a:latin typeface="Avenir Book"/>
              </a:rPr>
              <a:t>data. Challenges</a:t>
            </a:r>
            <a:r>
              <a:rPr lang="en-US" sz="2200" dirty="0">
                <a:latin typeface="Avenir Book"/>
              </a:rPr>
              <a:t>: </a:t>
            </a:r>
            <a:r>
              <a:rPr lang="en-US" sz="2200" dirty="0" smtClean="0">
                <a:latin typeface="Avenir Book"/>
              </a:rPr>
              <a:t># devices</a:t>
            </a:r>
            <a:r>
              <a:rPr lang="en-US" sz="2200" dirty="0">
                <a:latin typeface="Avenir Book"/>
              </a:rPr>
              <a:t>; privacy;  data heterogeneity; communication; </a:t>
            </a:r>
            <a:r>
              <a:rPr lang="en-US" sz="2200" dirty="0" smtClean="0">
                <a:latin typeface="Avenir Book"/>
              </a:rPr>
              <a:t>partial participation. </a:t>
            </a:r>
            <a:endParaRPr lang="en-US" sz="2200" dirty="0">
              <a:latin typeface="Avenir Book"/>
            </a:endParaRPr>
          </a:p>
        </p:txBody>
      </p:sp>
      <p:pic>
        <p:nvPicPr>
          <p:cNvPr id="33" name="Picture 2" descr="https://lh3.googleusercontent.com/-66gsiHE9Zboiy0wdRUe7KFXz0TacDMMjnQ524rpQgy_QB2hee7yxA10BwY-zBiouLuJ4f-HGKFMrWG-CudSOkii4_O02wYB6q3xHyC0Jmt-FxV1IP751YCbgoxh151RP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506619" y="1843445"/>
            <a:ext cx="1174160" cy="95400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burla\Downloads\pngwing.com (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667707" y="2870198"/>
            <a:ext cx="971213" cy="971213"/>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burla\Downloads\output-onlinepngtool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4557" y="10678741"/>
            <a:ext cx="4410437" cy="271014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36" name="Прямоугольник 35"/>
              <p:cNvSpPr/>
              <p:nvPr/>
            </p:nvSpPr>
            <p:spPr>
              <a:xfrm>
                <a:off x="4945909" y="11434127"/>
                <a:ext cx="5177159"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a:rPr>
                          </m:ctrlPr>
                        </m:sSubSupPr>
                        <m:e>
                          <m:r>
                            <m:rPr>
                              <m:sty m:val="p"/>
                            </m:rPr>
                            <a:rPr lang="en-US" sz="2400" b="0" i="1" smtClean="0">
                              <a:latin typeface="Cambria Math"/>
                            </a:rPr>
                            <m:t>min</m:t>
                          </m:r>
                          <m:r>
                            <a:rPr lang="en-US" sz="2400" b="0" i="1" smtClean="0">
                              <a:latin typeface="Cambria Math"/>
                            </a:rPr>
                            <m:t>.</m:t>
                          </m:r>
                        </m:e>
                        <m:sub>
                          <m:r>
                            <a:rPr lang="en-US" sz="2400" b="0" i="1" smtClean="0">
                              <a:latin typeface="Cambria Math"/>
                            </a:rPr>
                            <m:t>𝑥</m:t>
                          </m:r>
                        </m:sub>
                        <m:sup/>
                      </m:sSubSup>
                      <m:r>
                        <a:rPr lang="en-US" sz="2400" b="0" i="1" smtClean="0">
                          <a:latin typeface="Cambria Math"/>
                        </a:rPr>
                        <m:t>𝐹</m:t>
                      </m:r>
                      <m:d>
                        <m:dPr>
                          <m:ctrlPr>
                            <a:rPr lang="en-US" sz="2400" b="0" i="1" smtClean="0">
                              <a:latin typeface="Cambria Math"/>
                            </a:rPr>
                          </m:ctrlPr>
                        </m:dPr>
                        <m:e>
                          <m:r>
                            <a:rPr lang="en-US" sz="2400" b="0" i="1" smtClean="0">
                              <a:latin typeface="Cambria Math"/>
                            </a:rPr>
                            <m:t>𝑥</m:t>
                          </m:r>
                        </m:e>
                      </m:d>
                      <m:r>
                        <a:rPr lang="en-US" sz="2400" i="1">
                          <a:latin typeface="Cambria Math"/>
                        </a:rPr>
                        <m:t>≜</m:t>
                      </m:r>
                      <m:r>
                        <a:rPr lang="en-US" sz="2400" b="0" i="1" smtClean="0">
                          <a:latin typeface="Cambria Math"/>
                        </a:rPr>
                        <m:t> </m:t>
                      </m:r>
                      <m:sSub>
                        <m:sSubPr>
                          <m:ctrlPr>
                            <a:rPr lang="en-US" sz="2400" b="0" i="1" smtClean="0">
                              <a:latin typeface="Cambria Math"/>
                              <a:ea typeface="Cambria Math"/>
                            </a:rPr>
                          </m:ctrlPr>
                        </m:sSubPr>
                        <m:e>
                          <m:r>
                            <a:rPr lang="en-US" sz="2400" b="0" i="1" smtClean="0">
                              <a:latin typeface="Cambria Math"/>
                              <a:ea typeface="Cambria Math"/>
                            </a:rPr>
                            <m:t>𝔼</m:t>
                          </m:r>
                        </m:e>
                        <m:sub>
                          <m:r>
                            <a:rPr lang="en-US" sz="2400" b="0" i="1" smtClean="0">
                              <a:latin typeface="Cambria Math"/>
                              <a:ea typeface="Cambria Math"/>
                            </a:rPr>
                            <m:t>𝑖</m:t>
                          </m:r>
                          <m:r>
                            <a:rPr lang="en-US" sz="2400" b="0" i="1" smtClean="0">
                              <a:latin typeface="Cambria Math"/>
                              <a:ea typeface="Cambria Math"/>
                            </a:rPr>
                            <m:t>~</m:t>
                          </m:r>
                          <m:r>
                            <a:rPr lang="en-US" sz="2400" b="0" i="1" smtClean="0">
                              <a:latin typeface="Cambria Math"/>
                              <a:ea typeface="Cambria Math"/>
                            </a:rPr>
                            <m:t>𝒫</m:t>
                          </m:r>
                        </m:sub>
                      </m:sSub>
                      <m:d>
                        <m:dPr>
                          <m:begChr m:val="["/>
                          <m:endChr m:val="]"/>
                          <m:ctrlPr>
                            <a:rPr lang="en-US" sz="2400" b="0" i="1" smtClean="0">
                              <a:latin typeface="Cambria Math"/>
                              <a:ea typeface="Cambria Math"/>
                            </a:rPr>
                          </m:ctrlPr>
                        </m:dPr>
                        <m:e>
                          <m:sSub>
                            <m:sSubPr>
                              <m:ctrlPr>
                                <a:rPr lang="en-US" sz="2400" b="0" i="1" smtClean="0">
                                  <a:latin typeface="Cambria Math"/>
                                  <a:ea typeface="Cambria Math"/>
                                </a:rPr>
                              </m:ctrlPr>
                            </m:sSubPr>
                            <m:e>
                              <m:r>
                                <a:rPr lang="en-US" sz="2400" b="0" i="1" smtClean="0">
                                  <a:latin typeface="Cambria Math"/>
                                  <a:ea typeface="Cambria Math"/>
                                </a:rPr>
                                <m:t>𝐹</m:t>
                              </m:r>
                            </m:e>
                            <m:sub>
                              <m:r>
                                <a:rPr lang="en-US" sz="2400" b="0" i="1" smtClean="0">
                                  <a:latin typeface="Cambria Math"/>
                                  <a:ea typeface="Cambria Math"/>
                                </a:rPr>
                                <m:t>𝑖</m:t>
                              </m:r>
                            </m:sub>
                          </m:sSub>
                          <m:d>
                            <m:dPr>
                              <m:ctrlPr>
                                <a:rPr lang="en-US" sz="2400" b="0" i="1" smtClean="0">
                                  <a:latin typeface="Cambria Math"/>
                                  <a:ea typeface="Cambria Math"/>
                                </a:rPr>
                              </m:ctrlPr>
                            </m:dPr>
                            <m:e>
                              <m:r>
                                <a:rPr lang="en-US" sz="2400" b="0" i="1" smtClean="0">
                                  <a:latin typeface="Cambria Math"/>
                                  <a:ea typeface="Cambria Math"/>
                                </a:rPr>
                                <m:t>𝑥</m:t>
                              </m:r>
                            </m:e>
                          </m:d>
                        </m:e>
                      </m:d>
                    </m:oMath>
                  </m:oMathPara>
                </a14:m>
                <a:endParaRPr lang="en-US" sz="2400" dirty="0" smtClean="0">
                  <a:latin typeface="Avenir Book"/>
                </a:endParaRPr>
              </a:p>
            </p:txBody>
          </p:sp>
        </mc:Choice>
        <mc:Fallback>
          <p:sp>
            <p:nvSpPr>
              <p:cNvPr id="36" name="Прямоугольник 35"/>
              <p:cNvSpPr>
                <a:spLocks noRot="1" noChangeAspect="1" noMove="1" noResize="1" noEditPoints="1" noAdjustHandles="1" noChangeArrowheads="1" noChangeShapeType="1" noTextEdit="1"/>
              </p:cNvSpPr>
              <p:nvPr/>
            </p:nvSpPr>
            <p:spPr>
              <a:xfrm>
                <a:off x="4945909" y="11434127"/>
                <a:ext cx="5177159" cy="461665"/>
              </a:xfrm>
              <a:prstGeom prst="rect">
                <a:avLst/>
              </a:prstGeom>
              <a:blipFill rotWithShape="1">
                <a:blip r:embed="rId6"/>
                <a:stretch>
                  <a:fillRect b="-5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Прямоугольник 36"/>
              <p:cNvSpPr/>
              <p:nvPr/>
            </p:nvSpPr>
            <p:spPr>
              <a:xfrm>
                <a:off x="6622762" y="11610090"/>
                <a:ext cx="3563405" cy="737702"/>
              </a:xfrm>
              <a:prstGeom prst="rect">
                <a:avLst/>
              </a:prstGeom>
            </p:spPr>
            <p:txBody>
              <a:bodyPr wrap="square">
                <a:spAutoFit/>
              </a:bodyPr>
              <a:lstStyle/>
              <a:p>
                <a:r>
                  <a:rPr lang="en-US" sz="2000" dirty="0" smtClean="0">
                    <a:latin typeface="Avenir Book"/>
                    <a:ea typeface="Cambria Math"/>
                  </a:rPr>
                  <a:t>                                                              </a:t>
                </a:r>
                <a14:m>
                  <m:oMath xmlns:m="http://schemas.openxmlformats.org/officeDocument/2006/math">
                    <m:sSub>
                      <m:sSubPr>
                        <m:ctrlPr>
                          <a:rPr lang="en-US" sz="2000" i="1">
                            <a:latin typeface="Cambria Math"/>
                            <a:ea typeface="Cambria Math"/>
                          </a:rPr>
                        </m:ctrlPr>
                      </m:sSubPr>
                      <m:e>
                        <m:r>
                          <a:rPr lang="en-US" sz="2000" i="1">
                            <a:latin typeface="Cambria Math"/>
                            <a:ea typeface="Cambria Math"/>
                          </a:rPr>
                          <m:t>𝐹</m:t>
                        </m:r>
                      </m:e>
                      <m:sub>
                        <m:r>
                          <a:rPr lang="en-US" sz="2000" i="1">
                            <a:latin typeface="Cambria Math"/>
                            <a:ea typeface="Cambria Math"/>
                          </a:rPr>
                          <m:t>𝑖</m:t>
                        </m:r>
                      </m:sub>
                    </m:sSub>
                    <m:d>
                      <m:dPr>
                        <m:ctrlPr>
                          <a:rPr lang="en-US" sz="2000" i="1">
                            <a:latin typeface="Cambria Math"/>
                            <a:ea typeface="Cambria Math"/>
                          </a:rPr>
                        </m:ctrlPr>
                      </m:dPr>
                      <m:e>
                        <m:r>
                          <a:rPr lang="en-US" sz="2000" i="1">
                            <a:latin typeface="Cambria Math"/>
                            <a:ea typeface="Cambria Math"/>
                          </a:rPr>
                          <m:t>𝑥</m:t>
                        </m:r>
                      </m:e>
                    </m:d>
                    <m:r>
                      <a:rPr lang="en-US" sz="2000" b="0" i="1" smtClean="0">
                        <a:latin typeface="Cambria Math"/>
                        <a:ea typeface="Cambria Math"/>
                      </a:rPr>
                      <m:t>=</m:t>
                    </m:r>
                    <m:sSub>
                      <m:sSubPr>
                        <m:ctrlPr>
                          <a:rPr lang="en-US" sz="2000" i="1">
                            <a:latin typeface="Cambria Math"/>
                            <a:ea typeface="Cambria Math"/>
                          </a:rPr>
                        </m:ctrlPr>
                      </m:sSubPr>
                      <m:e>
                        <m:r>
                          <a:rPr lang="en-US" sz="2000" i="1">
                            <a:latin typeface="Cambria Math"/>
                            <a:ea typeface="Cambria Math"/>
                          </a:rPr>
                          <m:t>𝔼</m:t>
                        </m:r>
                      </m:e>
                      <m:sub>
                        <m:r>
                          <a:rPr lang="en-US" sz="2000" i="1" smtClean="0">
                            <a:latin typeface="Cambria Math"/>
                            <a:ea typeface="Cambria Math"/>
                          </a:rPr>
                          <m:t>𝜉</m:t>
                        </m:r>
                        <m:r>
                          <a:rPr lang="en-US" sz="2000" i="1">
                            <a:latin typeface="Cambria Math"/>
                            <a:ea typeface="Cambria Math"/>
                          </a:rPr>
                          <m:t>~</m:t>
                        </m:r>
                        <m:sSub>
                          <m:sSubPr>
                            <m:ctrlPr>
                              <a:rPr lang="en-US" sz="2000" b="0" i="1" smtClean="0">
                                <a:latin typeface="Cambria Math"/>
                                <a:ea typeface="Cambria Math"/>
                              </a:rPr>
                            </m:ctrlPr>
                          </m:sSubPr>
                          <m:e>
                            <m:r>
                              <a:rPr lang="en-US" sz="2000" b="0" i="1" smtClean="0">
                                <a:latin typeface="Cambria Math"/>
                                <a:ea typeface="Cambria Math"/>
                              </a:rPr>
                              <m:t>𝐷</m:t>
                            </m:r>
                          </m:e>
                          <m:sub>
                            <m:r>
                              <a:rPr lang="en-US" sz="2000" b="0" i="1" smtClean="0">
                                <a:latin typeface="Cambria Math"/>
                                <a:ea typeface="Cambria Math"/>
                              </a:rPr>
                              <m:t>𝑖</m:t>
                            </m:r>
                          </m:sub>
                        </m:sSub>
                      </m:sub>
                    </m:sSub>
                    <m:r>
                      <a:rPr lang="en-US" sz="2000" b="0" i="1" smtClean="0">
                        <a:latin typeface="Cambria Math"/>
                        <a:ea typeface="Cambria Math"/>
                      </a:rPr>
                      <m:t>[</m:t>
                    </m:r>
                    <m:sSub>
                      <m:sSubPr>
                        <m:ctrlPr>
                          <a:rPr lang="en-US" sz="2000" b="0" i="1" smtClean="0">
                            <a:latin typeface="Cambria Math"/>
                            <a:ea typeface="Cambria Math"/>
                          </a:rPr>
                        </m:ctrlPr>
                      </m:sSubPr>
                      <m:e>
                        <m:r>
                          <a:rPr lang="en-US" sz="2000" b="0" i="1" smtClean="0">
                            <a:latin typeface="Cambria Math"/>
                            <a:ea typeface="Cambria Math"/>
                          </a:rPr>
                          <m:t>𝑓</m:t>
                        </m:r>
                      </m:e>
                      <m:sub>
                        <m:r>
                          <a:rPr lang="en-US" sz="2000" b="0" i="1" smtClean="0">
                            <a:latin typeface="Cambria Math"/>
                            <a:ea typeface="Cambria Math"/>
                          </a:rPr>
                          <m:t>𝑖</m:t>
                        </m:r>
                      </m:sub>
                    </m:sSub>
                    <m:r>
                      <a:rPr lang="en-US" sz="2000" b="0" i="1" smtClean="0">
                        <a:latin typeface="Cambria Math"/>
                        <a:ea typeface="Cambria Math"/>
                      </a:rPr>
                      <m:t>(</m:t>
                    </m:r>
                    <m:r>
                      <a:rPr lang="en-US" sz="2000" b="0" i="1" smtClean="0">
                        <a:latin typeface="Cambria Math"/>
                        <a:ea typeface="Cambria Math"/>
                      </a:rPr>
                      <m:t>𝑥</m:t>
                    </m:r>
                    <m:r>
                      <a:rPr lang="en-US" sz="2000" b="0" i="1" smtClean="0">
                        <a:latin typeface="Cambria Math"/>
                        <a:ea typeface="Cambria Math"/>
                      </a:rPr>
                      <m:t>,</m:t>
                    </m:r>
                    <m:r>
                      <a:rPr lang="en-US" sz="2000" i="1">
                        <a:latin typeface="Cambria Math"/>
                        <a:ea typeface="Cambria Math"/>
                      </a:rPr>
                      <m:t>𝜉</m:t>
                    </m:r>
                    <m:r>
                      <a:rPr lang="en-US" sz="2000" b="0" i="1" smtClean="0">
                        <a:latin typeface="Cambria Math"/>
                        <a:ea typeface="Cambria Math"/>
                      </a:rPr>
                      <m:t>)]</m:t>
                    </m:r>
                  </m:oMath>
                </a14:m>
                <a:endParaRPr lang="en-US" sz="2000" dirty="0" smtClean="0">
                  <a:latin typeface="Avenir Book"/>
                </a:endParaRPr>
              </a:p>
            </p:txBody>
          </p:sp>
        </mc:Choice>
        <mc:Fallback>
          <p:sp>
            <p:nvSpPr>
              <p:cNvPr id="37" name="Прямоугольник 36"/>
              <p:cNvSpPr>
                <a:spLocks noRot="1" noChangeAspect="1" noMove="1" noResize="1" noEditPoints="1" noAdjustHandles="1" noChangeArrowheads="1" noChangeShapeType="1" noTextEdit="1"/>
              </p:cNvSpPr>
              <p:nvPr/>
            </p:nvSpPr>
            <p:spPr>
              <a:xfrm>
                <a:off x="6622762" y="11610090"/>
                <a:ext cx="3563405" cy="737702"/>
              </a:xfrm>
              <a:prstGeom prst="rect">
                <a:avLst/>
              </a:prstGeom>
              <a:blipFill rotWithShape="1">
                <a:blip r:embed="rId7"/>
                <a:stretch>
                  <a:fillRect b="-4959"/>
                </a:stretch>
              </a:blipFill>
            </p:spPr>
            <p:txBody>
              <a:bodyPr/>
              <a:lstStyle/>
              <a:p>
                <a:r>
                  <a:rPr lang="en-US">
                    <a:noFill/>
                  </a:rPr>
                  <a:t> </a:t>
                </a:r>
              </a:p>
            </p:txBody>
          </p:sp>
        </mc:Fallback>
      </mc:AlternateContent>
      <p:pic>
        <p:nvPicPr>
          <p:cNvPr id="65"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27866" y="14760742"/>
            <a:ext cx="6598232" cy="6307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 name="Скругленный прямоугольник 65"/>
          <p:cNvSpPr/>
          <p:nvPr/>
        </p:nvSpPr>
        <p:spPr>
          <a:xfrm>
            <a:off x="12815182" y="14199537"/>
            <a:ext cx="3975638" cy="2585801"/>
          </a:xfrm>
          <a:prstGeom prst="roundRect">
            <a:avLst/>
          </a:prstGeom>
          <a:solidFill>
            <a:srgbClr val="FDDBC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smtClean="0">
                <a:solidFill>
                  <a:schemeClr val="tx1"/>
                </a:solidFill>
                <a:latin typeface="Rockwell Condensed" pitchFamily="18" charset="0"/>
              </a:rPr>
              <a:t>InitializeServerState</a:t>
            </a:r>
            <a:endParaRPr lang="en-US" dirty="0" smtClean="0">
              <a:solidFill>
                <a:schemeClr val="tx1"/>
              </a:solidFill>
              <a:latin typeface="Rockwell Condensed" pitchFamily="18" charset="0"/>
            </a:endParaRPr>
          </a:p>
          <a:p>
            <a:endParaRPr lang="en-US" dirty="0" smtClean="0">
              <a:solidFill>
                <a:schemeClr val="tx1"/>
              </a:solidFill>
              <a:latin typeface="Rockwell Condensed" pitchFamily="18" charset="0"/>
            </a:endParaRPr>
          </a:p>
          <a:p>
            <a:r>
              <a:rPr lang="en-US" sz="2000" dirty="0">
                <a:solidFill>
                  <a:schemeClr val="tx1"/>
                </a:solidFill>
                <a:latin typeface="Avenir Book"/>
              </a:rPr>
              <a:t>This method returns a dictionary that initializes the server state. The method constructs and initializes the </a:t>
            </a:r>
            <a:r>
              <a:rPr lang="en-US" sz="2000" dirty="0" smtClean="0">
                <a:solidFill>
                  <a:schemeClr val="tx1"/>
                </a:solidFill>
                <a:latin typeface="Avenir Book"/>
              </a:rPr>
              <a:t>model.</a:t>
            </a:r>
            <a:endParaRPr lang="en-US" sz="2000" dirty="0">
              <a:solidFill>
                <a:schemeClr val="tx1"/>
              </a:solidFill>
              <a:latin typeface="Avenir Book"/>
            </a:endParaRPr>
          </a:p>
        </p:txBody>
      </p:sp>
      <p:sp>
        <p:nvSpPr>
          <p:cNvPr id="67" name="Скругленный прямоугольник 66"/>
          <p:cNvSpPr/>
          <p:nvPr/>
        </p:nvSpPr>
        <p:spPr>
          <a:xfrm>
            <a:off x="16944650" y="14199537"/>
            <a:ext cx="3903693" cy="2585802"/>
          </a:xfrm>
          <a:prstGeom prst="roundRect">
            <a:avLst/>
          </a:prstGeom>
          <a:solidFill>
            <a:srgbClr val="FDDBC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smtClean="0">
                <a:solidFill>
                  <a:schemeClr val="tx1"/>
                </a:solidFill>
                <a:latin typeface="Rockwell Condensed" pitchFamily="18" charset="0"/>
              </a:rPr>
              <a:t>ClientState</a:t>
            </a:r>
            <a:endParaRPr lang="en-US" dirty="0" smtClean="0">
              <a:solidFill>
                <a:schemeClr val="tx1"/>
              </a:solidFill>
              <a:latin typeface="Rockwell Condensed" pitchFamily="18" charset="0"/>
            </a:endParaRPr>
          </a:p>
          <a:p>
            <a:r>
              <a:rPr lang="en-US" sz="2000" dirty="0">
                <a:solidFill>
                  <a:schemeClr val="tx1"/>
                </a:solidFill>
                <a:latin typeface="Avenir Book"/>
              </a:rPr>
              <a:t>By our design client state is stateless. The client state is instantiated at the beginning of each round for each of the selected clients. </a:t>
            </a:r>
            <a:r>
              <a:rPr lang="en-US" sz="2000" dirty="0" smtClean="0">
                <a:solidFill>
                  <a:schemeClr val="tx1"/>
                </a:solidFill>
                <a:latin typeface="Avenir Book"/>
              </a:rPr>
              <a:t>If you need a client state you may initialize it from the server state.</a:t>
            </a:r>
            <a:endParaRPr lang="en-US" sz="2000" dirty="0">
              <a:solidFill>
                <a:schemeClr val="tx1"/>
              </a:solidFill>
              <a:latin typeface="Avenir Book"/>
            </a:endParaRPr>
          </a:p>
        </p:txBody>
      </p:sp>
      <mc:AlternateContent xmlns:mc="http://schemas.openxmlformats.org/markup-compatibility/2006">
        <mc:Choice xmlns:a14="http://schemas.microsoft.com/office/drawing/2010/main" Requires="a14">
          <p:sp>
            <p:nvSpPr>
              <p:cNvPr id="68" name="Скругленный прямоугольник 67"/>
              <p:cNvSpPr/>
              <p:nvPr/>
            </p:nvSpPr>
            <p:spPr>
              <a:xfrm>
                <a:off x="12793795" y="16879277"/>
                <a:ext cx="3997026" cy="1607163"/>
              </a:xfrm>
              <a:prstGeom prst="roundRect">
                <a:avLst/>
              </a:prstGeom>
              <a:solidFill>
                <a:srgbClr val="FDDBC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Rockwell Condensed" pitchFamily="18" charset="0"/>
                  </a:rPr>
                  <a:t>LocalGradient</a:t>
                </a:r>
              </a:p>
              <a:p>
                <a:endParaRPr lang="en-US" dirty="0" smtClean="0">
                  <a:solidFill>
                    <a:schemeClr val="tx1"/>
                  </a:solidFill>
                  <a:latin typeface="Rockwell Condensed" pitchFamily="18" charset="0"/>
                </a:endParaRPr>
              </a:p>
              <a:p>
                <a:r>
                  <a:rPr lang="en-US" sz="2000" dirty="0" smtClean="0">
                    <a:solidFill>
                      <a:schemeClr val="tx1"/>
                    </a:solidFill>
                    <a:latin typeface="Avenir Book"/>
                  </a:rPr>
                  <a:t>Obtain </a:t>
                </a:r>
                <a:r>
                  <a:rPr lang="en-US" sz="2000" dirty="0">
                    <a:solidFill>
                      <a:schemeClr val="tx1"/>
                    </a:solidFill>
                    <a:latin typeface="Avenir Book"/>
                  </a:rPr>
                  <a:t>the algorithm specific local </a:t>
                </a:r>
                <a:r>
                  <a:rPr lang="en-US" sz="2000" dirty="0" smtClean="0">
                    <a:solidFill>
                      <a:schemeClr val="tx1"/>
                    </a:solidFill>
                    <a:latin typeface="Avenir Book"/>
                  </a:rPr>
                  <a:t>gradient estimator </a:t>
                </a:r>
                <a14:m>
                  <m:oMath xmlns:m="http://schemas.openxmlformats.org/officeDocument/2006/math">
                    <m:sSub>
                      <m:sSubPr>
                        <m:ctrlPr>
                          <a:rPr lang="en-US" sz="2000" i="1">
                            <a:solidFill>
                              <a:schemeClr val="tx1"/>
                            </a:solidFill>
                            <a:latin typeface="Cambria Math"/>
                          </a:rPr>
                        </m:ctrlPr>
                      </m:sSubPr>
                      <m:e>
                        <m:r>
                          <a:rPr lang="en-US" sz="2000" i="1">
                            <a:solidFill>
                              <a:schemeClr val="tx1"/>
                            </a:solidFill>
                            <a:latin typeface="Cambria Math"/>
                          </a:rPr>
                          <m:t>𝑔</m:t>
                        </m:r>
                      </m:e>
                      <m:sub>
                        <m:r>
                          <a:rPr lang="en-US" sz="2000" i="1">
                            <a:solidFill>
                              <a:schemeClr val="tx1"/>
                            </a:solidFill>
                            <a:latin typeface="Cambria Math"/>
                          </a:rPr>
                          <m:t>𝑖</m:t>
                        </m:r>
                      </m:sub>
                    </m:sSub>
                    <m:r>
                      <a:rPr lang="en-US" sz="2000" b="0" i="0" smtClean="0">
                        <a:solidFill>
                          <a:schemeClr val="tx1"/>
                        </a:solidFill>
                        <a:latin typeface="Cambria Math"/>
                      </a:rPr>
                      <m:t> </m:t>
                    </m:r>
                  </m:oMath>
                </a14:m>
                <a:r>
                  <a:rPr lang="en-US" sz="2000" dirty="0" smtClean="0">
                    <a:solidFill>
                      <a:schemeClr val="tx1"/>
                    </a:solidFill>
                    <a:latin typeface="Avenir Book"/>
                  </a:rPr>
                  <a:t>.</a:t>
                </a:r>
              </a:p>
            </p:txBody>
          </p:sp>
        </mc:Choice>
        <mc:Fallback>
          <p:sp>
            <p:nvSpPr>
              <p:cNvPr id="68" name="Скругленный прямоугольник 67"/>
              <p:cNvSpPr>
                <a:spLocks noRot="1" noChangeAspect="1" noMove="1" noResize="1" noEditPoints="1" noAdjustHandles="1" noChangeArrowheads="1" noChangeShapeType="1" noTextEdit="1"/>
              </p:cNvSpPr>
              <p:nvPr/>
            </p:nvSpPr>
            <p:spPr>
              <a:xfrm>
                <a:off x="12793795" y="16879277"/>
                <a:ext cx="3997026" cy="1607163"/>
              </a:xfrm>
              <a:prstGeom prst="roundRect">
                <a:avLst/>
              </a:prstGeom>
              <a:blipFill rotWithShape="1">
                <a:blip r:embed="rId9"/>
                <a:stretch>
                  <a:fillRect l="-304"/>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9" name="Скругленный прямоугольник 68"/>
              <p:cNvSpPr/>
              <p:nvPr/>
            </p:nvSpPr>
            <p:spPr>
              <a:xfrm>
                <a:off x="16927716" y="16879277"/>
                <a:ext cx="3873146" cy="1607163"/>
              </a:xfrm>
              <a:prstGeom prst="roundRect">
                <a:avLst/>
              </a:prstGeom>
              <a:solidFill>
                <a:srgbClr val="FDDBC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Rockwell Condensed" pitchFamily="18" charset="0"/>
                  </a:rPr>
                  <a:t>ClientOpt</a:t>
                </a:r>
              </a:p>
              <a:p>
                <a:endParaRPr lang="en-US" dirty="0" smtClean="0">
                  <a:solidFill>
                    <a:schemeClr val="tx1"/>
                  </a:solidFill>
                  <a:latin typeface="Rockwell Condensed" pitchFamily="18" charset="0"/>
                </a:endParaRPr>
              </a:p>
              <a:p>
                <a:r>
                  <a:rPr lang="en-US" sz="2000" dirty="0">
                    <a:solidFill>
                      <a:schemeClr val="tx1"/>
                    </a:solidFill>
                    <a:latin typeface="Avenir Book"/>
                  </a:rPr>
                  <a:t>Local </a:t>
                </a:r>
                <a:r>
                  <a:rPr lang="en-US" sz="2000" dirty="0" smtClean="0">
                    <a:solidFill>
                      <a:schemeClr val="tx1"/>
                    </a:solidFill>
                    <a:latin typeface="Avenir Book"/>
                  </a:rPr>
                  <a:t>optimization step using the obtained direction </a:t>
                </a:r>
                <a14:m>
                  <m:oMath xmlns:m="http://schemas.openxmlformats.org/officeDocument/2006/math">
                    <m:sSub>
                      <m:sSubPr>
                        <m:ctrlPr>
                          <a:rPr lang="en-US" sz="2000" b="0" i="1" smtClean="0">
                            <a:solidFill>
                              <a:schemeClr val="tx1"/>
                            </a:solidFill>
                            <a:latin typeface="Cambria Math"/>
                          </a:rPr>
                        </m:ctrlPr>
                      </m:sSubPr>
                      <m:e>
                        <m:r>
                          <a:rPr lang="en-US" sz="2000" b="0" i="1" smtClean="0">
                            <a:solidFill>
                              <a:schemeClr val="tx1"/>
                            </a:solidFill>
                            <a:latin typeface="Cambria Math"/>
                          </a:rPr>
                          <m:t>𝑔</m:t>
                        </m:r>
                      </m:e>
                      <m:sub>
                        <m:r>
                          <a:rPr lang="en-US" sz="2000" b="0" i="1" smtClean="0">
                            <a:solidFill>
                              <a:schemeClr val="tx1"/>
                            </a:solidFill>
                            <a:latin typeface="Cambria Math"/>
                          </a:rPr>
                          <m:t>𝑖</m:t>
                        </m:r>
                      </m:sub>
                    </m:sSub>
                  </m:oMath>
                </a14:m>
                <a:r>
                  <a:rPr lang="en-US" sz="2000" dirty="0" smtClean="0">
                    <a:solidFill>
                      <a:schemeClr val="tx1"/>
                    </a:solidFill>
                    <a:latin typeface="Avenir Book"/>
                  </a:rPr>
                  <a:t>.</a:t>
                </a:r>
              </a:p>
            </p:txBody>
          </p:sp>
        </mc:Choice>
        <mc:Fallback>
          <p:sp>
            <p:nvSpPr>
              <p:cNvPr id="69" name="Скругленный прямоугольник 68"/>
              <p:cNvSpPr>
                <a:spLocks noRot="1" noChangeAspect="1" noMove="1" noResize="1" noEditPoints="1" noAdjustHandles="1" noChangeArrowheads="1" noChangeShapeType="1" noTextEdit="1"/>
              </p:cNvSpPr>
              <p:nvPr/>
            </p:nvSpPr>
            <p:spPr>
              <a:xfrm>
                <a:off x="16927716" y="16879277"/>
                <a:ext cx="3873146" cy="1607163"/>
              </a:xfrm>
              <a:prstGeom prst="roundRect">
                <a:avLst/>
              </a:prstGeom>
              <a:blipFill rotWithShape="1">
                <a:blip r:embed="rId10"/>
                <a:stretch>
                  <a:fillRect l="-314"/>
                </a:stretch>
              </a:blipFill>
              <a:ln>
                <a:solidFill>
                  <a:schemeClr val="tx1"/>
                </a:solidFill>
              </a:ln>
            </p:spPr>
            <p:txBody>
              <a:bodyPr/>
              <a:lstStyle/>
              <a:p>
                <a:r>
                  <a:rPr lang="en-US">
                    <a:noFill/>
                  </a:rPr>
                  <a:t> </a:t>
                </a:r>
              </a:p>
            </p:txBody>
          </p:sp>
        </mc:Fallback>
      </mc:AlternateContent>
      <p:sp>
        <p:nvSpPr>
          <p:cNvPr id="70" name="Скругленный прямоугольник 69"/>
          <p:cNvSpPr/>
          <p:nvPr/>
        </p:nvSpPr>
        <p:spPr>
          <a:xfrm>
            <a:off x="12840415" y="18588026"/>
            <a:ext cx="3950406" cy="2001362"/>
          </a:xfrm>
          <a:prstGeom prst="roundRect">
            <a:avLst/>
          </a:prstGeom>
          <a:solidFill>
            <a:srgbClr val="FDDBC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smtClean="0">
                <a:solidFill>
                  <a:schemeClr val="tx1"/>
                </a:solidFill>
                <a:latin typeface="Rockwell Condensed" pitchFamily="18" charset="0"/>
              </a:rPr>
              <a:t>LocalState</a:t>
            </a:r>
            <a:endParaRPr lang="en-US" sz="2400" dirty="0" smtClean="0">
              <a:solidFill>
                <a:schemeClr val="tx1"/>
              </a:solidFill>
              <a:latin typeface="Rockwell Condensed" pitchFamily="18" charset="0"/>
            </a:endParaRPr>
          </a:p>
          <a:p>
            <a:endParaRPr lang="en-US" dirty="0" smtClean="0">
              <a:solidFill>
                <a:schemeClr val="tx1"/>
              </a:solidFill>
              <a:latin typeface="Rockwell Condensed" pitchFamily="18" charset="0"/>
            </a:endParaRPr>
          </a:p>
          <a:p>
            <a:r>
              <a:rPr lang="en-US" sz="2000" dirty="0">
                <a:solidFill>
                  <a:schemeClr val="tx1"/>
                </a:solidFill>
                <a:latin typeface="Avenir Book"/>
              </a:rPr>
              <a:t>Collect all the local </a:t>
            </a:r>
            <a:r>
              <a:rPr lang="en-US" sz="2000" dirty="0" smtClean="0">
                <a:solidFill>
                  <a:schemeClr val="tx1"/>
                </a:solidFill>
                <a:latin typeface="Avenir Book"/>
              </a:rPr>
              <a:t>states that are sent </a:t>
            </a:r>
            <a:r>
              <a:rPr lang="en-US" sz="2000" dirty="0">
                <a:solidFill>
                  <a:schemeClr val="tx1"/>
                </a:solidFill>
                <a:latin typeface="Avenir Book"/>
              </a:rPr>
              <a:t>to the master jointly with </a:t>
            </a:r>
            <a:r>
              <a:rPr lang="en-US" sz="2000" dirty="0" smtClean="0">
                <a:solidFill>
                  <a:schemeClr val="tx1"/>
                </a:solidFill>
                <a:latin typeface="Avenir Book"/>
              </a:rPr>
              <a:t>the local update.</a:t>
            </a:r>
            <a:endParaRPr lang="en-US" sz="2000" dirty="0">
              <a:solidFill>
                <a:schemeClr val="tx1"/>
              </a:solidFill>
              <a:latin typeface="Avenir Book"/>
            </a:endParaRPr>
          </a:p>
        </p:txBody>
      </p:sp>
      <p:sp>
        <p:nvSpPr>
          <p:cNvPr id="71" name="Скругленный прямоугольник 70"/>
          <p:cNvSpPr/>
          <p:nvPr/>
        </p:nvSpPr>
        <p:spPr>
          <a:xfrm>
            <a:off x="16908567" y="18588025"/>
            <a:ext cx="3892294" cy="2001363"/>
          </a:xfrm>
          <a:prstGeom prst="roundRect">
            <a:avLst/>
          </a:prstGeom>
          <a:solidFill>
            <a:srgbClr val="FDDBC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Rockwell Condensed" pitchFamily="18" charset="0"/>
              </a:rPr>
              <a:t>ServerGradient</a:t>
            </a:r>
          </a:p>
          <a:p>
            <a:endParaRPr lang="en-US" dirty="0" smtClean="0">
              <a:solidFill>
                <a:schemeClr val="tx1"/>
              </a:solidFill>
              <a:latin typeface="Rockwell Condensed" pitchFamily="18" charset="0"/>
            </a:endParaRPr>
          </a:p>
          <a:p>
            <a:r>
              <a:rPr lang="en-US" sz="1600" dirty="0" smtClean="0">
                <a:solidFill>
                  <a:schemeClr val="tx1"/>
                </a:solidFill>
                <a:latin typeface="Avenir Book"/>
              </a:rPr>
              <a:t>The estimator of the global direction to be used for the </a:t>
            </a:r>
            <a:r>
              <a:rPr lang="en-US" sz="1600" dirty="0">
                <a:solidFill>
                  <a:schemeClr val="tx1"/>
                </a:solidFill>
                <a:latin typeface="Avenir Book"/>
              </a:rPr>
              <a:t>global </a:t>
            </a:r>
            <a:r>
              <a:rPr lang="en-US" sz="1600" dirty="0" smtClean="0">
                <a:solidFill>
                  <a:schemeClr val="tx1"/>
                </a:solidFill>
                <a:latin typeface="Avenir Book"/>
              </a:rPr>
              <a:t>model update.</a:t>
            </a:r>
            <a:endParaRPr lang="en-US" sz="1600" dirty="0">
              <a:latin typeface="Avenir Book"/>
            </a:endParaRPr>
          </a:p>
        </p:txBody>
      </p:sp>
      <mc:AlternateContent xmlns:mc="http://schemas.openxmlformats.org/markup-compatibility/2006">
        <mc:Choice xmlns:a14="http://schemas.microsoft.com/office/drawing/2010/main" Requires="a14">
          <p:sp>
            <p:nvSpPr>
              <p:cNvPr id="72" name="Скругленный прямоугольник 71"/>
              <p:cNvSpPr/>
              <p:nvPr/>
            </p:nvSpPr>
            <p:spPr>
              <a:xfrm>
                <a:off x="12832115" y="20703288"/>
                <a:ext cx="3958705" cy="1897629"/>
              </a:xfrm>
              <a:prstGeom prst="roundRect">
                <a:avLst/>
              </a:prstGeom>
              <a:solidFill>
                <a:srgbClr val="FDDBC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Rockwell Condensed" pitchFamily="18" charset="0"/>
                  </a:rPr>
                  <a:t>ServerOpt</a:t>
                </a:r>
              </a:p>
              <a:p>
                <a:endParaRPr lang="en-US" dirty="0" smtClean="0">
                  <a:solidFill>
                    <a:schemeClr val="tx1"/>
                  </a:solidFill>
                  <a:latin typeface="Rockwell Condensed" pitchFamily="18" charset="0"/>
                </a:endParaRPr>
              </a:p>
              <a:p>
                <a:r>
                  <a:rPr lang="en-US" sz="2000" dirty="0" smtClean="0">
                    <a:solidFill>
                      <a:schemeClr val="tx1"/>
                    </a:solidFill>
                    <a:latin typeface="Avenir Book"/>
                  </a:rPr>
                  <a:t>Server optimization </a:t>
                </a:r>
                <a:r>
                  <a:rPr lang="en-US" sz="2000" dirty="0">
                    <a:solidFill>
                      <a:schemeClr val="tx1"/>
                    </a:solidFill>
                    <a:latin typeface="Avenir Book"/>
                  </a:rPr>
                  <a:t>step using the obtained </a:t>
                </a:r>
                <a:r>
                  <a:rPr lang="en-US" sz="2000" dirty="0" smtClean="0">
                    <a:solidFill>
                      <a:schemeClr val="tx1"/>
                    </a:solidFill>
                    <a:latin typeface="Avenir Book"/>
                  </a:rPr>
                  <a:t>direction </a:t>
                </a:r>
                <a14:m>
                  <m:oMath xmlns:m="http://schemas.openxmlformats.org/officeDocument/2006/math">
                    <m:sSup>
                      <m:sSupPr>
                        <m:ctrlPr>
                          <a:rPr lang="en-US" sz="2000" i="1">
                            <a:solidFill>
                              <a:schemeClr val="tx1"/>
                            </a:solidFill>
                            <a:latin typeface="Cambria Math"/>
                          </a:rPr>
                        </m:ctrlPr>
                      </m:sSupPr>
                      <m:e>
                        <m:r>
                          <a:rPr lang="en-US" sz="2000" i="1">
                            <a:solidFill>
                              <a:schemeClr val="tx1"/>
                            </a:solidFill>
                            <a:latin typeface="Cambria Math"/>
                          </a:rPr>
                          <m:t>𝐺</m:t>
                        </m:r>
                      </m:e>
                      <m:sup>
                        <m:r>
                          <a:rPr lang="en-US" sz="2000" i="1">
                            <a:solidFill>
                              <a:schemeClr val="tx1"/>
                            </a:solidFill>
                            <a:latin typeface="Cambria Math"/>
                          </a:rPr>
                          <m:t>𝑡</m:t>
                        </m:r>
                      </m:sup>
                    </m:sSup>
                  </m:oMath>
                </a14:m>
                <a:r>
                  <a:rPr lang="en-US" sz="2000" dirty="0" smtClean="0">
                    <a:solidFill>
                      <a:schemeClr val="tx1"/>
                    </a:solidFill>
                    <a:latin typeface="Avenir Book"/>
                  </a:rPr>
                  <a:t>.</a:t>
                </a:r>
                <a:endParaRPr lang="en-US" sz="2000" dirty="0">
                  <a:solidFill>
                    <a:schemeClr val="tx1"/>
                  </a:solidFill>
                  <a:latin typeface="Avenir Book"/>
                </a:endParaRPr>
              </a:p>
              <a:p>
                <a:endParaRPr lang="en-US" sz="1600" dirty="0">
                  <a:solidFill>
                    <a:schemeClr val="tx1"/>
                  </a:solidFill>
                  <a:latin typeface="Avenir Book"/>
                </a:endParaRPr>
              </a:p>
            </p:txBody>
          </p:sp>
        </mc:Choice>
        <mc:Fallback>
          <p:sp>
            <p:nvSpPr>
              <p:cNvPr id="72" name="Скругленный прямоугольник 71"/>
              <p:cNvSpPr>
                <a:spLocks noRot="1" noChangeAspect="1" noMove="1" noResize="1" noEditPoints="1" noAdjustHandles="1" noChangeArrowheads="1" noChangeShapeType="1" noTextEdit="1"/>
              </p:cNvSpPr>
              <p:nvPr/>
            </p:nvSpPr>
            <p:spPr>
              <a:xfrm>
                <a:off x="12832115" y="20703288"/>
                <a:ext cx="3958705" cy="1897629"/>
              </a:xfrm>
              <a:prstGeom prst="roundRect">
                <a:avLst/>
              </a:prstGeom>
              <a:blipFill rotWithShape="1">
                <a:blip r:embed="rId11"/>
                <a:stretch>
                  <a:fillRect/>
                </a:stretch>
              </a:blipFill>
              <a:ln>
                <a:solidFill>
                  <a:schemeClr val="tx1"/>
                </a:solidFill>
              </a:ln>
            </p:spPr>
            <p:txBody>
              <a:bodyPr/>
              <a:lstStyle/>
              <a:p>
                <a:r>
                  <a:rPr lang="en-US">
                    <a:noFill/>
                  </a:rPr>
                  <a:t> </a:t>
                </a:r>
              </a:p>
            </p:txBody>
          </p:sp>
        </mc:Fallback>
      </mc:AlternateContent>
      <p:sp>
        <p:nvSpPr>
          <p:cNvPr id="73" name="Скругленный прямоугольник 72"/>
          <p:cNvSpPr/>
          <p:nvPr/>
        </p:nvSpPr>
        <p:spPr>
          <a:xfrm>
            <a:off x="16886384" y="20703288"/>
            <a:ext cx="3914477" cy="1897630"/>
          </a:xfrm>
          <a:prstGeom prst="roundRect">
            <a:avLst/>
          </a:prstGeom>
          <a:solidFill>
            <a:srgbClr val="FDDBC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smtClean="0">
                <a:solidFill>
                  <a:schemeClr val="tx1"/>
                </a:solidFill>
                <a:latin typeface="Rockwell Condensed" pitchFamily="18" charset="0"/>
              </a:rPr>
              <a:t>ServerGlobalState</a:t>
            </a:r>
            <a:endParaRPr lang="en-US" sz="2400" dirty="0" smtClean="0">
              <a:solidFill>
                <a:schemeClr val="tx1"/>
              </a:solidFill>
              <a:latin typeface="Rockwell Condensed" pitchFamily="18" charset="0"/>
            </a:endParaRPr>
          </a:p>
          <a:p>
            <a:endParaRPr lang="en-US" dirty="0" smtClean="0">
              <a:solidFill>
                <a:schemeClr val="tx1"/>
              </a:solidFill>
              <a:latin typeface="Rockwell Condensed" pitchFamily="18" charset="0"/>
            </a:endParaRPr>
          </a:p>
          <a:p>
            <a:r>
              <a:rPr lang="en-US" sz="2000" dirty="0">
                <a:solidFill>
                  <a:schemeClr val="tx1"/>
                </a:solidFill>
                <a:latin typeface="Avenir Book"/>
              </a:rPr>
              <a:t>The global server state </a:t>
            </a:r>
            <a:r>
              <a:rPr lang="en-US" sz="2000" dirty="0" smtClean="0">
                <a:solidFill>
                  <a:schemeClr val="tx1"/>
                </a:solidFill>
                <a:latin typeface="Avenir Book"/>
              </a:rPr>
              <a:t>update</a:t>
            </a:r>
            <a:endParaRPr lang="en-US" sz="2000" dirty="0">
              <a:solidFill>
                <a:schemeClr val="tx1"/>
              </a:solidFill>
              <a:latin typeface="Avenir Book"/>
            </a:endParaRPr>
          </a:p>
        </p:txBody>
      </p:sp>
      <p:pic>
        <p:nvPicPr>
          <p:cNvPr id="74"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6073791" y="23995488"/>
            <a:ext cx="4844656" cy="6167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 name="Picture 2" descr="C:\Users\burla\Downloads\FL-PyTorch-Camera-Ready-Submission (5)\imgs\gui_main_scree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198754" y="25482701"/>
            <a:ext cx="3753817" cy="19729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7" name="Picture 3" descr="C:\Users\burla\Downloads\FL-PyTorch-Camera-Ready-Submission (5)\imgs\gui_simulation_screen.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66937" y="27682341"/>
            <a:ext cx="4299200" cy="226407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8" name="Picture 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0910219" y="23995488"/>
            <a:ext cx="4936330" cy="5762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Rounded Rectangle 17"/>
          <p:cNvSpPr/>
          <p:nvPr/>
        </p:nvSpPr>
        <p:spPr>
          <a:xfrm>
            <a:off x="10724949" y="23258656"/>
            <a:ext cx="10299875" cy="6895740"/>
          </a:xfrm>
          <a:prstGeom prst="roundRect">
            <a:avLst>
              <a:gd name="adj" fmla="val 3523"/>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9326" tIns="64663" rIns="129326" bIns="64663" numCol="1" spcCol="0" rtlCol="0" fromWordArt="0" anchor="t" anchorCtr="0" forceAA="0" compatLnSpc="1">
            <a:prstTxWarp prst="textNoShape">
              <a:avLst/>
            </a:prstTxWarp>
            <a:noAutofit/>
          </a:bodyPr>
          <a:lstStyle/>
          <a:p>
            <a:endParaRPr lang="en-US" sz="2829" dirty="0">
              <a:solidFill>
                <a:schemeClr val="tx1"/>
              </a:solidFill>
            </a:endParaRPr>
          </a:p>
        </p:txBody>
      </p:sp>
      <p:sp>
        <p:nvSpPr>
          <p:cNvPr id="81" name="Rectangle 22"/>
          <p:cNvSpPr/>
          <p:nvPr/>
        </p:nvSpPr>
        <p:spPr>
          <a:xfrm>
            <a:off x="14796363" y="23258656"/>
            <a:ext cx="3493264" cy="646331"/>
          </a:xfrm>
          <a:prstGeom prst="rect">
            <a:avLst/>
          </a:prstGeom>
        </p:spPr>
        <p:txBody>
          <a:bodyPr wrap="none">
            <a:spAutoFit/>
          </a:bodyPr>
          <a:lstStyle/>
          <a:p>
            <a:r>
              <a:rPr lang="en-US" sz="3600" b="1" dirty="0" smtClean="0">
                <a:latin typeface="Avenir Book"/>
              </a:rPr>
              <a:t>Inside Runtime</a:t>
            </a:r>
            <a:endParaRPr lang="en-US" sz="3400" b="1" baseline="30000" dirty="0"/>
          </a:p>
        </p:txBody>
      </p:sp>
      <p:sp>
        <p:nvSpPr>
          <p:cNvPr id="82" name="Rectangle 22"/>
          <p:cNvSpPr/>
          <p:nvPr/>
        </p:nvSpPr>
        <p:spPr>
          <a:xfrm>
            <a:off x="12611544" y="13527803"/>
            <a:ext cx="8400290" cy="646331"/>
          </a:xfrm>
          <a:prstGeom prst="rect">
            <a:avLst/>
          </a:prstGeom>
        </p:spPr>
        <p:txBody>
          <a:bodyPr wrap="square">
            <a:spAutoFit/>
          </a:bodyPr>
          <a:lstStyle/>
          <a:p>
            <a:pPr algn="ctr"/>
            <a:r>
              <a:rPr lang="en-US" sz="3600" b="1" dirty="0">
                <a:latin typeface="Avenir Book"/>
              </a:rPr>
              <a:t>Generalized </a:t>
            </a:r>
            <a:r>
              <a:rPr lang="en-US" sz="3600" b="1" dirty="0" smtClean="0">
                <a:latin typeface="Avenir Book"/>
              </a:rPr>
              <a:t>Fed Averaging Methods</a:t>
            </a:r>
            <a:endParaRPr lang="en-US" sz="3600" b="1" baseline="30000" dirty="0"/>
          </a:p>
        </p:txBody>
      </p:sp>
      <p:pic>
        <p:nvPicPr>
          <p:cNvPr id="84" name="Picture 2" descr="https://raw.githubusercontent.com/SamuelHorvath/fl_pytorch/fixies_r_v02/docs/imgs/machine_selector.png?token=AAXUU42OYSK4SDEXPLX6BLTBSLQPM"/>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61678" y="24120880"/>
            <a:ext cx="3876598" cy="121618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85" name="Rounded Rectangle 19"/>
          <p:cNvSpPr/>
          <p:nvPr/>
        </p:nvSpPr>
        <p:spPr>
          <a:xfrm>
            <a:off x="495816" y="23258656"/>
            <a:ext cx="10070583" cy="6895739"/>
          </a:xfrm>
          <a:prstGeom prst="roundRect">
            <a:avLst>
              <a:gd name="adj" fmla="val 3523"/>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9326" tIns="64663" rIns="129326" bIns="64663" numCol="1" spcCol="0" rtlCol="0" fromWordArt="0" anchor="t" anchorCtr="0" forceAA="0" compatLnSpc="1">
            <a:prstTxWarp prst="textNoShape">
              <a:avLst/>
            </a:prstTxWarp>
            <a:noAutofit/>
          </a:bodyPr>
          <a:lstStyle/>
          <a:p>
            <a:endParaRPr lang="en-US" sz="2829" dirty="0">
              <a:solidFill>
                <a:schemeClr val="tx1"/>
              </a:solidFill>
            </a:endParaRPr>
          </a:p>
        </p:txBody>
      </p:sp>
      <p:sp>
        <p:nvSpPr>
          <p:cNvPr id="86" name="Rectangle 22"/>
          <p:cNvSpPr/>
          <p:nvPr/>
        </p:nvSpPr>
        <p:spPr>
          <a:xfrm>
            <a:off x="5617813" y="13561183"/>
            <a:ext cx="6821748" cy="646331"/>
          </a:xfrm>
          <a:prstGeom prst="rect">
            <a:avLst/>
          </a:prstGeom>
        </p:spPr>
        <p:txBody>
          <a:bodyPr wrap="square">
            <a:spAutoFit/>
          </a:bodyPr>
          <a:lstStyle/>
          <a:p>
            <a:pPr algn="ctr"/>
            <a:r>
              <a:rPr lang="en-US" sz="3600" b="1" dirty="0">
                <a:latin typeface="Avenir Book"/>
              </a:rPr>
              <a:t>Generalized Fed </a:t>
            </a:r>
            <a:r>
              <a:rPr lang="en-US" sz="3600" b="1" dirty="0" smtClean="0">
                <a:latin typeface="Avenir Book"/>
              </a:rPr>
              <a:t>Averaging</a:t>
            </a:r>
            <a:endParaRPr lang="en-US" sz="3600" b="1" baseline="30000" dirty="0"/>
          </a:p>
        </p:txBody>
      </p:sp>
      <p:pic>
        <p:nvPicPr>
          <p:cNvPr id="87" name="Picture 18" descr="C:\Users\burla\Downloads\gui_console_output_log.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788058" y="24075721"/>
            <a:ext cx="2951468" cy="155906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83" name="Picture 17" descr="C:\Users\burla\Desktop\gui_plotting_screen.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303804" y="24954458"/>
            <a:ext cx="4905415" cy="256701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88" name="Picture 2" descr="C:\projects\fl_pytorch\docs\imgs\main_screen_p2.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5368727" y="27713356"/>
            <a:ext cx="4226867" cy="2236975"/>
          </a:xfrm>
          <a:prstGeom prst="rect">
            <a:avLst/>
          </a:prstGeom>
          <a:noFill/>
          <a:extLst>
            <a:ext uri="{909E8E84-426E-40DD-AFC4-6F175D3DCCD1}">
              <a14:hiddenFill xmlns:a14="http://schemas.microsoft.com/office/drawing/2010/main">
                <a:solidFill>
                  <a:srgbClr val="FFFFFF"/>
                </a:solidFill>
              </a14:hiddenFill>
            </a:ext>
          </a:extLst>
        </p:spPr>
      </p:pic>
      <p:sp>
        <p:nvSpPr>
          <p:cNvPr id="89" name="Rounded Rectangle 15"/>
          <p:cNvSpPr/>
          <p:nvPr/>
        </p:nvSpPr>
        <p:spPr>
          <a:xfrm>
            <a:off x="10724950" y="9033942"/>
            <a:ext cx="10299874" cy="4354939"/>
          </a:xfrm>
          <a:prstGeom prst="roundRect">
            <a:avLst>
              <a:gd name="adj" fmla="val 3523"/>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9326" tIns="64663" rIns="129326" bIns="64663" numCol="1" spcCol="0" rtlCol="0" fromWordArt="0" anchor="t" anchorCtr="0" forceAA="0" compatLnSpc="1">
            <a:prstTxWarp prst="textNoShape">
              <a:avLst/>
            </a:prstTxWarp>
            <a:noAutofit/>
          </a:bodyPr>
          <a:lstStyle/>
          <a:p>
            <a:endParaRPr lang="en-US" sz="2829" dirty="0">
              <a:solidFill>
                <a:schemeClr val="tx1"/>
              </a:solidFill>
            </a:endParaRPr>
          </a:p>
        </p:txBody>
      </p:sp>
      <p:sp>
        <p:nvSpPr>
          <p:cNvPr id="90" name="Rectangle 21"/>
          <p:cNvSpPr/>
          <p:nvPr/>
        </p:nvSpPr>
        <p:spPr>
          <a:xfrm>
            <a:off x="11875832" y="9123209"/>
            <a:ext cx="8477514" cy="646331"/>
          </a:xfrm>
          <a:prstGeom prst="rect">
            <a:avLst/>
          </a:prstGeom>
        </p:spPr>
        <p:txBody>
          <a:bodyPr wrap="none">
            <a:spAutoFit/>
          </a:bodyPr>
          <a:lstStyle/>
          <a:p>
            <a:r>
              <a:rPr lang="en-US" sz="3600" b="1" dirty="0" smtClean="0">
                <a:latin typeface="Avenir Book"/>
              </a:rPr>
              <a:t>Some Federated Learning Application</a:t>
            </a:r>
            <a:endParaRPr lang="en-US" sz="3400" b="1" dirty="0"/>
          </a:p>
        </p:txBody>
      </p:sp>
      <p:sp>
        <p:nvSpPr>
          <p:cNvPr id="9" name="Прямоугольник 8"/>
          <p:cNvSpPr/>
          <p:nvPr/>
        </p:nvSpPr>
        <p:spPr>
          <a:xfrm>
            <a:off x="10910219" y="9931278"/>
            <a:ext cx="9872660" cy="2800767"/>
          </a:xfrm>
          <a:prstGeom prst="rect">
            <a:avLst/>
          </a:prstGeom>
        </p:spPr>
        <p:txBody>
          <a:bodyPr wrap="square">
            <a:spAutoFit/>
          </a:bodyPr>
          <a:lstStyle/>
          <a:p>
            <a:pPr marL="457200" indent="-457200">
              <a:buFont typeface="+mj-lt"/>
              <a:buAutoNum type="arabicPeriod"/>
            </a:pPr>
            <a:r>
              <a:rPr lang="en-US" sz="2200" dirty="0" smtClean="0">
                <a:latin typeface="Avenir Book" charset="0"/>
                <a:cs typeface="Avenir Book" charset="0"/>
              </a:rPr>
              <a:t>Google </a:t>
            </a:r>
            <a:r>
              <a:rPr lang="en-US" sz="2200" dirty="0">
                <a:latin typeface="Avenir Book" charset="0"/>
                <a:cs typeface="Avenir Book" charset="0"/>
              </a:rPr>
              <a:t>use it in the </a:t>
            </a:r>
            <a:r>
              <a:rPr lang="en-US" sz="2200" dirty="0" err="1">
                <a:latin typeface="Avenir Book" charset="0"/>
                <a:cs typeface="Avenir Book" charset="0"/>
              </a:rPr>
              <a:t>Gboard</a:t>
            </a:r>
            <a:r>
              <a:rPr lang="en-US" sz="2200" dirty="0">
                <a:latin typeface="Avenir Book" charset="0"/>
                <a:cs typeface="Avenir Book" charset="0"/>
              </a:rPr>
              <a:t> mobile keyboard for applications including next word prediction</a:t>
            </a:r>
          </a:p>
          <a:p>
            <a:pPr marL="457200" indent="-457200">
              <a:buFont typeface="+mj-lt"/>
              <a:buAutoNum type="arabicPeriod"/>
            </a:pPr>
            <a:r>
              <a:rPr lang="en-US" sz="2200" dirty="0" smtClean="0">
                <a:latin typeface="Avenir Book" charset="0"/>
                <a:cs typeface="Avenir Book" charset="0"/>
              </a:rPr>
              <a:t>Android </a:t>
            </a:r>
            <a:r>
              <a:rPr lang="en-US" sz="2200" dirty="0">
                <a:latin typeface="Avenir Book" charset="0"/>
                <a:cs typeface="Avenir Book" charset="0"/>
              </a:rPr>
              <a:t>Messages</a:t>
            </a:r>
          </a:p>
          <a:p>
            <a:pPr marL="457200" indent="-457200">
              <a:buFont typeface="+mj-lt"/>
              <a:buAutoNum type="arabicPeriod"/>
            </a:pPr>
            <a:r>
              <a:rPr lang="en-US" sz="2200" dirty="0" smtClean="0">
                <a:latin typeface="Avenir Book" charset="0"/>
                <a:cs typeface="Avenir Book" charset="0"/>
              </a:rPr>
              <a:t>Apple </a:t>
            </a:r>
            <a:r>
              <a:rPr lang="en-US" sz="2200" dirty="0">
                <a:latin typeface="Avenir Book" charset="0"/>
                <a:cs typeface="Avenir Book" charset="0"/>
              </a:rPr>
              <a:t>in </a:t>
            </a:r>
            <a:r>
              <a:rPr lang="en-US" sz="2200" dirty="0" err="1">
                <a:latin typeface="Avenir Book" charset="0"/>
                <a:cs typeface="Avenir Book" charset="0"/>
              </a:rPr>
              <a:t>iOS</a:t>
            </a:r>
            <a:r>
              <a:rPr lang="en-US" sz="2200" dirty="0">
                <a:latin typeface="Avenir Book" charset="0"/>
                <a:cs typeface="Avenir Book" charset="0"/>
              </a:rPr>
              <a:t> 13 for </a:t>
            </a:r>
            <a:r>
              <a:rPr lang="en-US" sz="2200" dirty="0" err="1">
                <a:latin typeface="Avenir Book" charset="0"/>
                <a:cs typeface="Avenir Book" charset="0"/>
              </a:rPr>
              <a:t>QuickType</a:t>
            </a:r>
            <a:r>
              <a:rPr lang="en-US" sz="2200" dirty="0">
                <a:latin typeface="Avenir Book" charset="0"/>
                <a:cs typeface="Avenir Book" charset="0"/>
              </a:rPr>
              <a:t> keyboard.</a:t>
            </a:r>
          </a:p>
          <a:p>
            <a:pPr marL="457200" indent="-457200">
              <a:buFont typeface="+mj-lt"/>
              <a:buAutoNum type="arabicPeriod"/>
            </a:pPr>
            <a:r>
              <a:rPr lang="en-US" sz="2200" dirty="0">
                <a:latin typeface="Avenir Book" charset="0"/>
                <a:cs typeface="Avenir Book" charset="0"/>
              </a:rPr>
              <a:t>Apple uses FL for applications like the </a:t>
            </a:r>
            <a:r>
              <a:rPr lang="en-US" sz="2200" dirty="0" err="1">
                <a:latin typeface="Avenir Book" charset="0"/>
                <a:cs typeface="Avenir Book" charset="0"/>
              </a:rPr>
              <a:t>QuickType</a:t>
            </a:r>
            <a:r>
              <a:rPr lang="en-US" sz="2200" dirty="0">
                <a:latin typeface="Avenir Book" charset="0"/>
                <a:cs typeface="Avenir Book" charset="0"/>
              </a:rPr>
              <a:t> </a:t>
            </a:r>
            <a:r>
              <a:rPr lang="en-US" sz="2200" dirty="0" smtClean="0">
                <a:latin typeface="Avenir Book" charset="0"/>
                <a:cs typeface="Avenir Book" charset="0"/>
              </a:rPr>
              <a:t>keyboard.</a:t>
            </a:r>
          </a:p>
          <a:p>
            <a:pPr marL="457200" indent="-457200">
              <a:buFont typeface="+mj-lt"/>
              <a:buAutoNum type="arabicPeriod"/>
            </a:pPr>
            <a:r>
              <a:rPr lang="en-US" sz="2200" dirty="0" smtClean="0">
                <a:latin typeface="Avenir Book" charset="0"/>
                <a:cs typeface="Avenir Book" charset="0"/>
              </a:rPr>
              <a:t>Apple uses FL for the </a:t>
            </a:r>
            <a:r>
              <a:rPr lang="en-US" sz="2200" dirty="0">
                <a:latin typeface="Avenir Book" charset="0"/>
                <a:cs typeface="Avenir Book" charset="0"/>
              </a:rPr>
              <a:t>vocal classifier for “Hey </a:t>
            </a:r>
            <a:r>
              <a:rPr lang="en-US" sz="2200" dirty="0" err="1">
                <a:latin typeface="Avenir Book" charset="0"/>
                <a:cs typeface="Avenir Book" charset="0"/>
              </a:rPr>
              <a:t>Siri</a:t>
            </a:r>
            <a:r>
              <a:rPr lang="en-US" sz="2200" dirty="0">
                <a:latin typeface="Avenir Book" charset="0"/>
                <a:cs typeface="Avenir Book" charset="0"/>
              </a:rPr>
              <a:t>”. </a:t>
            </a:r>
            <a:r>
              <a:rPr lang="en-US" sz="2200" dirty="0" smtClean="0">
                <a:latin typeface="Avenir Book" charset="0"/>
                <a:cs typeface="Avenir Book" charset="0"/>
              </a:rPr>
              <a:t>With FL Apple </a:t>
            </a:r>
            <a:r>
              <a:rPr lang="en-US" sz="2200" dirty="0">
                <a:latin typeface="Avenir Book" charset="0"/>
                <a:cs typeface="Avenir Book" charset="0"/>
              </a:rPr>
              <a:t>upgraded </a:t>
            </a:r>
            <a:r>
              <a:rPr lang="en-US" sz="2200" dirty="0" err="1">
                <a:latin typeface="Avenir Book" charset="0"/>
                <a:cs typeface="Avenir Book" charset="0"/>
              </a:rPr>
              <a:t>Siri</a:t>
            </a:r>
            <a:r>
              <a:rPr lang="en-US" sz="2200" dirty="0">
                <a:latin typeface="Avenir Book" charset="0"/>
                <a:cs typeface="Avenir Book" charset="0"/>
              </a:rPr>
              <a:t> to distinguish the person who owns the Phone from other people's voices.</a:t>
            </a:r>
          </a:p>
        </p:txBody>
      </p:sp>
      <p:cxnSp>
        <p:nvCxnSpPr>
          <p:cNvPr id="13" name="Прямая соединительная линия 12"/>
          <p:cNvCxnSpPr/>
          <p:nvPr/>
        </p:nvCxnSpPr>
        <p:spPr>
          <a:xfrm>
            <a:off x="528628" y="4961480"/>
            <a:ext cx="20483206" cy="0"/>
          </a:xfrm>
          <a:prstGeom prst="line">
            <a:avLst/>
          </a:prstGeom>
          <a:ln w="69850">
            <a:gradFill flip="none" rotWithShape="1">
              <a:gsLst>
                <a:gs pos="85000">
                  <a:schemeClr val="accent1">
                    <a:tint val="66000"/>
                    <a:satMod val="160000"/>
                  </a:schemeClr>
                </a:gs>
                <a:gs pos="47000">
                  <a:schemeClr val="accent1">
                    <a:tint val="44500"/>
                    <a:satMod val="160000"/>
                  </a:schemeClr>
                </a:gs>
                <a:gs pos="100000">
                  <a:schemeClr val="bg1"/>
                </a:gs>
              </a:gsLst>
              <a:lin ang="2700000" scaled="1"/>
              <a:tileRect/>
            </a:gradFill>
            <a:headEnd w="sm" len="sm"/>
            <a:tailEnd w="med" len="sm"/>
          </a:ln>
          <a:effectLst>
            <a:outerShdw sx="1000" sy="1000" algn="ctr" rotWithShape="0">
              <a:srgbClr val="000000"/>
            </a:outerShdw>
            <a:reflection endPos="0" dir="5400000" sy="-100000" algn="bl" rotWithShape="0"/>
            <a:softEdge rad="0"/>
          </a:effectLst>
          <a:scene3d>
            <a:camera prst="orthographicFront"/>
            <a:lightRig rig="threePt" dir="t"/>
          </a:scene3d>
          <a:sp3d prstMaterial="softEdge">
            <a:bevelT w="95250"/>
            <a:bevelB w="25400"/>
          </a:sp3d>
        </p:spPr>
        <p:style>
          <a:lnRef idx="1">
            <a:schemeClr val="accent1"/>
          </a:lnRef>
          <a:fillRef idx="0">
            <a:schemeClr val="accent1"/>
          </a:fillRef>
          <a:effectRef idx="0">
            <a:schemeClr val="accent1"/>
          </a:effectRef>
          <a:fontRef idx="minor">
            <a:schemeClr val="tx1"/>
          </a:fontRef>
        </p:style>
      </p:cxnSp>
      <p:sp>
        <p:nvSpPr>
          <p:cNvPr id="91" name="Rounded Rectangle 19"/>
          <p:cNvSpPr/>
          <p:nvPr/>
        </p:nvSpPr>
        <p:spPr>
          <a:xfrm>
            <a:off x="508695" y="13553205"/>
            <a:ext cx="4935371" cy="9538733"/>
          </a:xfrm>
          <a:prstGeom prst="roundRect">
            <a:avLst>
              <a:gd name="adj" fmla="val 3523"/>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9326" tIns="64663" rIns="129326" bIns="64663" numCol="1" spcCol="0" rtlCol="0" fromWordArt="0" anchor="t" anchorCtr="0" forceAA="0" compatLnSpc="1">
            <a:prstTxWarp prst="textNoShape">
              <a:avLst/>
            </a:prstTxWarp>
            <a:noAutofit/>
          </a:bodyPr>
          <a:lstStyle/>
          <a:p>
            <a:endParaRPr lang="en-US" sz="2829" dirty="0">
              <a:solidFill>
                <a:schemeClr val="tx1"/>
              </a:solidFill>
            </a:endParaRPr>
          </a:p>
        </p:txBody>
      </p:sp>
      <p:sp>
        <p:nvSpPr>
          <p:cNvPr id="92" name="Rectangle 22"/>
          <p:cNvSpPr/>
          <p:nvPr/>
        </p:nvSpPr>
        <p:spPr>
          <a:xfrm>
            <a:off x="495818" y="13583369"/>
            <a:ext cx="4965638" cy="1107996"/>
          </a:xfrm>
          <a:prstGeom prst="rect">
            <a:avLst/>
          </a:prstGeom>
        </p:spPr>
        <p:txBody>
          <a:bodyPr wrap="square">
            <a:spAutoFit/>
          </a:bodyPr>
          <a:lstStyle/>
          <a:p>
            <a:pPr algn="ctr"/>
            <a:r>
              <a:rPr lang="en-US" sz="3300" b="1" dirty="0" smtClean="0">
                <a:latin typeface="Avenir Book"/>
              </a:rPr>
              <a:t>Supported </a:t>
            </a:r>
            <a:r>
              <a:rPr lang="en-US" sz="3300" b="1" dirty="0">
                <a:latin typeface="Avenir Book"/>
              </a:rPr>
              <a:t>algorithms</a:t>
            </a:r>
            <a:r>
              <a:rPr lang="en-US" sz="3300" b="1" dirty="0" smtClean="0">
                <a:latin typeface="Avenir Book"/>
              </a:rPr>
              <a:t> </a:t>
            </a:r>
          </a:p>
          <a:p>
            <a:pPr algn="ctr"/>
            <a:r>
              <a:rPr lang="en-US" sz="3300" b="1" dirty="0" smtClean="0">
                <a:latin typeface="Avenir Book"/>
              </a:rPr>
              <a:t>out of the box</a:t>
            </a:r>
          </a:p>
        </p:txBody>
      </p:sp>
      <p:sp>
        <p:nvSpPr>
          <p:cNvPr id="93" name="Прямоугольник 92"/>
          <p:cNvSpPr/>
          <p:nvPr/>
        </p:nvSpPr>
        <p:spPr>
          <a:xfrm>
            <a:off x="682948" y="14760742"/>
            <a:ext cx="4459816" cy="2554545"/>
          </a:xfrm>
          <a:prstGeom prst="rect">
            <a:avLst/>
          </a:prstGeom>
        </p:spPr>
        <p:txBody>
          <a:bodyPr wrap="square">
            <a:spAutoFit/>
          </a:bodyPr>
          <a:lstStyle/>
          <a:p>
            <a:r>
              <a:rPr lang="en-US" sz="2000" b="1" dirty="0">
                <a:latin typeface="Avenir Black"/>
                <a:cs typeface="Avenir Black"/>
              </a:rPr>
              <a:t>State-of-the-arts </a:t>
            </a:r>
            <a:r>
              <a:rPr lang="en-US" sz="2000" b="1" dirty="0" err="1" smtClean="0">
                <a:latin typeface="Avenir Black"/>
                <a:cs typeface="Avenir Black"/>
              </a:rPr>
              <a:t>Opt.Algorithms</a:t>
            </a:r>
            <a:endParaRPr lang="en-US" sz="2000" dirty="0" smtClean="0">
              <a:latin typeface="Avenir Black"/>
              <a:cs typeface="Avenir Black"/>
            </a:endParaRPr>
          </a:p>
          <a:p>
            <a:pPr marL="342900" indent="-342900">
              <a:buFont typeface="Arial" pitchFamily="34" charset="0"/>
              <a:buChar char="•"/>
            </a:pPr>
            <a:r>
              <a:rPr lang="en-US" sz="2000" dirty="0" smtClean="0">
                <a:latin typeface="Avenir Black"/>
                <a:cs typeface="Avenir Black"/>
              </a:rPr>
              <a:t>Distributed Compressed GD</a:t>
            </a:r>
          </a:p>
          <a:p>
            <a:pPr marL="342900" indent="-342900">
              <a:buFont typeface="Arial" pitchFamily="34" charset="0"/>
              <a:buChar char="•"/>
            </a:pPr>
            <a:r>
              <a:rPr lang="en-US" sz="2000" dirty="0" err="1" smtClean="0">
                <a:latin typeface="Avenir Black"/>
                <a:cs typeface="Avenir Black"/>
              </a:rPr>
              <a:t>FedAVG</a:t>
            </a:r>
            <a:endParaRPr lang="en-US" sz="2000" dirty="0" smtClean="0">
              <a:latin typeface="Avenir Black"/>
              <a:cs typeface="Avenir Black"/>
            </a:endParaRPr>
          </a:p>
          <a:p>
            <a:pPr marL="342900" indent="-342900">
              <a:buFont typeface="Arial" pitchFamily="34" charset="0"/>
              <a:buChar char="•"/>
            </a:pPr>
            <a:r>
              <a:rPr lang="en-US" sz="2000" dirty="0" smtClean="0">
                <a:latin typeface="Avenir Black"/>
                <a:cs typeface="Avenir Black"/>
              </a:rPr>
              <a:t>SCAFFOLD</a:t>
            </a:r>
            <a:endParaRPr lang="en-US" sz="2000" dirty="0">
              <a:latin typeface="Avenir Black"/>
              <a:cs typeface="Avenir Black"/>
            </a:endParaRPr>
          </a:p>
          <a:p>
            <a:pPr marL="342900" indent="-342900">
              <a:buFont typeface="Arial" pitchFamily="34" charset="0"/>
              <a:buChar char="•"/>
            </a:pPr>
            <a:r>
              <a:rPr lang="en-US" sz="2000" dirty="0" err="1">
                <a:latin typeface="Avenir Black"/>
                <a:cs typeface="Avenir Black"/>
              </a:rPr>
              <a:t>FedProx</a:t>
            </a:r>
            <a:endParaRPr lang="en-US" sz="2000" dirty="0">
              <a:latin typeface="Avenir Black"/>
              <a:cs typeface="Avenir Black"/>
            </a:endParaRPr>
          </a:p>
          <a:p>
            <a:pPr marL="342900" indent="-342900">
              <a:buFont typeface="Arial" pitchFamily="34" charset="0"/>
              <a:buChar char="•"/>
            </a:pPr>
            <a:r>
              <a:rPr lang="en-US" sz="2000" dirty="0">
                <a:latin typeface="Avenir Black"/>
                <a:cs typeface="Avenir Black"/>
              </a:rPr>
              <a:t>DIANA</a:t>
            </a:r>
          </a:p>
          <a:p>
            <a:pPr marL="342900" indent="-342900">
              <a:buFont typeface="Arial" pitchFamily="34" charset="0"/>
              <a:buChar char="•"/>
            </a:pPr>
            <a:r>
              <a:rPr lang="en-US" sz="2000" dirty="0">
                <a:latin typeface="Avenir Black"/>
                <a:cs typeface="Avenir Black"/>
              </a:rPr>
              <a:t>MARINA</a:t>
            </a:r>
          </a:p>
          <a:p>
            <a:pPr marL="457200" indent="-457200">
              <a:buFont typeface="Arial" pitchFamily="34" charset="0"/>
              <a:buChar char="•"/>
            </a:pPr>
            <a:endParaRPr lang="en-US" sz="2000" dirty="0">
              <a:latin typeface="Avenir Book" charset="0"/>
              <a:cs typeface="Avenir Book" charset="0"/>
            </a:endParaRPr>
          </a:p>
        </p:txBody>
      </p:sp>
      <p:sp>
        <p:nvSpPr>
          <p:cNvPr id="94" name="TextBox 93"/>
          <p:cNvSpPr txBox="1"/>
          <p:nvPr/>
        </p:nvSpPr>
        <p:spPr>
          <a:xfrm>
            <a:off x="528628" y="17057934"/>
            <a:ext cx="5035164" cy="3662287"/>
          </a:xfrm>
          <a:prstGeom prst="rect">
            <a:avLst/>
          </a:prstGeom>
        </p:spPr>
        <p:txBody>
          <a:bodyPr vert="horz" wrap="none" lIns="91440" tIns="45720" rIns="91440" bIns="45720" rtlCol="0" anchor="ctr">
            <a:noAutofit/>
          </a:bodyPr>
          <a:lstStyle/>
          <a:p>
            <a:r>
              <a:rPr lang="en-US" sz="2000" b="1" dirty="0">
                <a:latin typeface="Avenir Black"/>
                <a:cs typeface="Avenir Black"/>
              </a:rPr>
              <a:t>C</a:t>
            </a:r>
            <a:r>
              <a:rPr lang="en-US" sz="2000" b="1" dirty="0" smtClean="0">
                <a:latin typeface="Avenir Black"/>
                <a:cs typeface="Avenir Black"/>
              </a:rPr>
              <a:t>ommunication </a:t>
            </a:r>
            <a:r>
              <a:rPr lang="en-US" sz="2000" b="1" dirty="0">
                <a:latin typeface="Avenir Black"/>
                <a:cs typeface="Avenir Black"/>
              </a:rPr>
              <a:t>reduction </a:t>
            </a:r>
            <a:r>
              <a:rPr lang="en-US" sz="2000" b="1" dirty="0" smtClean="0">
                <a:latin typeface="Avenir Black"/>
                <a:cs typeface="Avenir Black"/>
              </a:rPr>
              <a:t>mechanisms</a:t>
            </a:r>
            <a:endParaRPr lang="en-US" sz="2000" dirty="0">
              <a:latin typeface="Avenir Black"/>
              <a:cs typeface="Avenir Black"/>
            </a:endParaRPr>
          </a:p>
          <a:p>
            <a:pPr marL="171450" indent="-171450">
              <a:buFont typeface="Arial" pitchFamily="34" charset="0"/>
              <a:buChar char="•"/>
            </a:pPr>
            <a:r>
              <a:rPr lang="en-US" sz="2000" dirty="0">
                <a:latin typeface="Avenir Black"/>
                <a:cs typeface="Avenir Black"/>
              </a:rPr>
              <a:t>Local updates</a:t>
            </a:r>
          </a:p>
          <a:p>
            <a:pPr marL="171450" indent="-171450">
              <a:buFont typeface="Arial" pitchFamily="34" charset="0"/>
              <a:buChar char="•"/>
            </a:pPr>
            <a:r>
              <a:rPr lang="en-US" sz="2000" dirty="0">
                <a:latin typeface="Avenir Black"/>
                <a:cs typeface="Avenir Black"/>
              </a:rPr>
              <a:t>Limiting the participating </a:t>
            </a:r>
            <a:r>
              <a:rPr lang="en-US" sz="2000" dirty="0" smtClean="0">
                <a:latin typeface="Avenir Black"/>
                <a:cs typeface="Avenir Black"/>
              </a:rPr>
              <a:t>clients</a:t>
            </a:r>
          </a:p>
          <a:p>
            <a:pPr marL="171450" indent="-171450">
              <a:buFont typeface="Arial" pitchFamily="34" charset="0"/>
              <a:buChar char="•"/>
            </a:pPr>
            <a:r>
              <a:rPr lang="en-US" sz="2000" dirty="0" smtClean="0">
                <a:latin typeface="Avenir Black"/>
                <a:cs typeface="Avenir Black"/>
              </a:rPr>
              <a:t>Compressors</a:t>
            </a:r>
          </a:p>
          <a:p>
            <a:pPr marL="742950" lvl="1" indent="-285750">
              <a:buFont typeface="Arial" pitchFamily="34" charset="0"/>
              <a:buChar char="•"/>
            </a:pPr>
            <a:r>
              <a:rPr lang="en-US" sz="2000" dirty="0" smtClean="0">
                <a:latin typeface="Avenir Black"/>
                <a:cs typeface="Avenir Black"/>
              </a:rPr>
              <a:t>Identical </a:t>
            </a:r>
            <a:r>
              <a:rPr lang="en-US" sz="2000" dirty="0">
                <a:latin typeface="Avenir Black"/>
                <a:cs typeface="Avenir Black"/>
              </a:rPr>
              <a:t>compressor</a:t>
            </a:r>
          </a:p>
          <a:p>
            <a:pPr marL="742950" lvl="1" indent="-285750">
              <a:buFont typeface="Arial" pitchFamily="34" charset="0"/>
              <a:buChar char="•"/>
            </a:pPr>
            <a:r>
              <a:rPr lang="en-US" sz="2000" dirty="0">
                <a:latin typeface="Avenir Black"/>
                <a:cs typeface="Avenir Black"/>
              </a:rPr>
              <a:t>Lazy or Bernoulli compressor </a:t>
            </a:r>
          </a:p>
          <a:p>
            <a:pPr marL="742950" lvl="1" indent="-285750">
              <a:buFont typeface="Arial" pitchFamily="34" charset="0"/>
              <a:buChar char="•"/>
            </a:pPr>
            <a:r>
              <a:rPr lang="en-US" sz="2000" dirty="0">
                <a:latin typeface="Avenir Black"/>
                <a:cs typeface="Avenir Black"/>
              </a:rPr>
              <a:t>Rand-K</a:t>
            </a:r>
          </a:p>
          <a:p>
            <a:pPr marL="742950" lvl="1" indent="-285750">
              <a:buFont typeface="Arial" pitchFamily="34" charset="0"/>
              <a:buChar char="•"/>
            </a:pPr>
            <a:r>
              <a:rPr lang="en-US" sz="2000" dirty="0">
                <a:latin typeface="Avenir Black"/>
                <a:cs typeface="Avenir Black"/>
              </a:rPr>
              <a:t>Natural compressor</a:t>
            </a:r>
          </a:p>
          <a:p>
            <a:pPr marL="742950" lvl="1" indent="-285750">
              <a:buFont typeface="Arial" pitchFamily="34" charset="0"/>
              <a:buChar char="•"/>
            </a:pPr>
            <a:r>
              <a:rPr lang="en-US" sz="2000" dirty="0">
                <a:latin typeface="Avenir Black"/>
                <a:cs typeface="Avenir Black"/>
              </a:rPr>
              <a:t>Standard dithering</a:t>
            </a:r>
          </a:p>
          <a:p>
            <a:pPr marL="742950" lvl="1" indent="-285750">
              <a:buFont typeface="Arial" pitchFamily="34" charset="0"/>
              <a:buChar char="•"/>
            </a:pPr>
            <a:r>
              <a:rPr lang="en-US" sz="2000" dirty="0">
                <a:latin typeface="Avenir Black"/>
                <a:cs typeface="Avenir Black"/>
              </a:rPr>
              <a:t>Natural Dithering</a:t>
            </a:r>
          </a:p>
          <a:p>
            <a:pPr marL="171450" indent="-171450">
              <a:buFont typeface="Arial" pitchFamily="34" charset="0"/>
              <a:buChar char="•"/>
            </a:pPr>
            <a:endParaRPr lang="en-US" sz="2000" dirty="0">
              <a:latin typeface="Avenir Black"/>
              <a:cs typeface="Avenir Black"/>
            </a:endParaRPr>
          </a:p>
          <a:p>
            <a:endParaRPr lang="en-US" sz="2000" dirty="0" smtClean="0">
              <a:latin typeface="Avenir Black"/>
              <a:cs typeface="Avenir Black"/>
            </a:endParaRPr>
          </a:p>
        </p:txBody>
      </p:sp>
      <p:sp>
        <p:nvSpPr>
          <p:cNvPr id="95" name="TextBox 94"/>
          <p:cNvSpPr txBox="1"/>
          <p:nvPr/>
        </p:nvSpPr>
        <p:spPr>
          <a:xfrm>
            <a:off x="698264" y="20346321"/>
            <a:ext cx="4343763" cy="2577693"/>
          </a:xfrm>
          <a:prstGeom prst="rect">
            <a:avLst/>
          </a:prstGeom>
        </p:spPr>
        <p:txBody>
          <a:bodyPr vert="horz" wrap="none" lIns="91440" tIns="45720" rIns="91440" bIns="45720" rtlCol="0" anchor="ctr">
            <a:noAutofit/>
          </a:bodyPr>
          <a:lstStyle/>
          <a:p>
            <a:r>
              <a:rPr lang="en-US" sz="2000" b="1" dirty="0" smtClean="0">
                <a:latin typeface="Avenir Black"/>
                <a:cs typeface="Avenir Black"/>
              </a:rPr>
              <a:t>Models</a:t>
            </a:r>
          </a:p>
          <a:p>
            <a:pPr marL="171450" indent="-171450">
              <a:buFont typeface="Arial" pitchFamily="34" charset="0"/>
              <a:buChar char="•"/>
            </a:pPr>
            <a:r>
              <a:rPr lang="en-US" sz="2000" dirty="0" err="1" smtClean="0">
                <a:latin typeface="Avenir Black"/>
                <a:cs typeface="Avenir Black"/>
              </a:rPr>
              <a:t>ResNet</a:t>
            </a:r>
            <a:r>
              <a:rPr lang="en-US" sz="2000" dirty="0" smtClean="0">
                <a:latin typeface="Avenir Black"/>
                <a:cs typeface="Avenir Black"/>
              </a:rPr>
              <a:t>(18,34,50,101,152</a:t>
            </a:r>
            <a:r>
              <a:rPr lang="en-US" sz="2000" dirty="0" smtClean="0">
                <a:latin typeface="Avenir Black"/>
                <a:cs typeface="Avenir Black"/>
              </a:rPr>
              <a:t>), </a:t>
            </a:r>
            <a:endParaRPr lang="en-US" sz="2000" dirty="0" smtClean="0">
              <a:latin typeface="Avenir Black"/>
              <a:cs typeface="Avenir Black"/>
            </a:endParaRPr>
          </a:p>
          <a:p>
            <a:r>
              <a:rPr lang="en-US" sz="2000" dirty="0">
                <a:latin typeface="Avenir Black"/>
                <a:cs typeface="Avenir Black"/>
              </a:rPr>
              <a:t> </a:t>
            </a:r>
            <a:r>
              <a:rPr lang="en-US" sz="2000" dirty="0" smtClean="0">
                <a:latin typeface="Avenir Black"/>
                <a:cs typeface="Avenir Black"/>
              </a:rPr>
              <a:t>     </a:t>
            </a:r>
            <a:r>
              <a:rPr lang="en-US" sz="2000" dirty="0" smtClean="0">
                <a:latin typeface="Avenir Black"/>
                <a:cs typeface="Avenir Black"/>
              </a:rPr>
              <a:t>VGG(11,13,16,19</a:t>
            </a:r>
            <a:r>
              <a:rPr lang="en-US" sz="2000" dirty="0" smtClean="0">
                <a:latin typeface="Avenir Black"/>
                <a:cs typeface="Avenir Black"/>
              </a:rPr>
              <a:t>)</a:t>
            </a:r>
          </a:p>
          <a:p>
            <a:pPr marL="171450" indent="-171450">
              <a:buFont typeface="Arial" pitchFamily="34" charset="0"/>
              <a:buChar char="•"/>
            </a:pPr>
            <a:r>
              <a:rPr lang="en-US" sz="2000" dirty="0" err="1" smtClean="0">
                <a:latin typeface="Avenir Black"/>
                <a:cs typeface="Avenir Black"/>
              </a:rPr>
              <a:t>WideResNets</a:t>
            </a:r>
            <a:r>
              <a:rPr lang="en-US" sz="2000" dirty="0" smtClean="0">
                <a:latin typeface="Avenir Black"/>
                <a:cs typeface="Avenir Black"/>
              </a:rPr>
              <a:t> (28_2</a:t>
            </a:r>
            <a:r>
              <a:rPr lang="en-US" sz="2000" dirty="0">
                <a:latin typeface="Avenir Black"/>
                <a:cs typeface="Avenir Black"/>
              </a:rPr>
              <a:t>, </a:t>
            </a:r>
            <a:r>
              <a:rPr lang="en-US" sz="2000" dirty="0" smtClean="0">
                <a:latin typeface="Avenir Black"/>
                <a:cs typeface="Avenir Black"/>
              </a:rPr>
              <a:t>28_4</a:t>
            </a:r>
            <a:r>
              <a:rPr lang="en-US" sz="2000" dirty="0">
                <a:latin typeface="Avenir Black"/>
                <a:cs typeface="Avenir Black"/>
              </a:rPr>
              <a:t>, </a:t>
            </a:r>
            <a:r>
              <a:rPr lang="en-US" sz="2000" dirty="0" smtClean="0">
                <a:latin typeface="Avenir Black"/>
                <a:cs typeface="Avenir Black"/>
              </a:rPr>
              <a:t>28_8)</a:t>
            </a:r>
          </a:p>
          <a:p>
            <a:pPr marL="171450" indent="-171450">
              <a:buFont typeface="Arial" pitchFamily="34" charset="0"/>
              <a:buChar char="•"/>
            </a:pPr>
            <a:r>
              <a:rPr lang="en-US" sz="2000" dirty="0" smtClean="0">
                <a:latin typeface="Avenir Black"/>
                <a:cs typeface="Avenir Black"/>
              </a:rPr>
              <a:t>Controllable quadratics </a:t>
            </a:r>
            <a:r>
              <a:rPr lang="en-US" sz="2000" dirty="0" smtClean="0">
                <a:latin typeface="Avenir Black"/>
                <a:cs typeface="Avenir Black"/>
              </a:rPr>
              <a:t>problems</a:t>
            </a:r>
            <a:endParaRPr lang="en-US" sz="2000" dirty="0">
              <a:latin typeface="Avenir Black"/>
              <a:cs typeface="Avenir Black"/>
            </a:endParaRPr>
          </a:p>
          <a:p>
            <a:endParaRPr lang="en-US" sz="2000" b="1" dirty="0" smtClean="0">
              <a:latin typeface="Avenir Black"/>
              <a:cs typeface="Avenir Black"/>
            </a:endParaRPr>
          </a:p>
          <a:p>
            <a:r>
              <a:rPr lang="en-US" sz="2000" b="1" dirty="0" smtClean="0">
                <a:latin typeface="Avenir Black"/>
                <a:cs typeface="Avenir Black"/>
              </a:rPr>
              <a:t>Datasets:</a:t>
            </a:r>
            <a:endParaRPr lang="en-US" sz="2000" dirty="0" smtClean="0">
              <a:latin typeface="Avenir Black"/>
              <a:cs typeface="Avenir Black"/>
            </a:endParaRPr>
          </a:p>
          <a:p>
            <a:pPr marL="171450" indent="-171450">
              <a:buFont typeface="Arial" pitchFamily="34" charset="0"/>
              <a:buChar char="•"/>
            </a:pPr>
            <a:r>
              <a:rPr lang="en-US" sz="2000" dirty="0" smtClean="0">
                <a:latin typeface="Avenir Black"/>
                <a:cs typeface="Avenir Black"/>
              </a:rPr>
              <a:t>Standard </a:t>
            </a:r>
            <a:r>
              <a:rPr lang="en-US" sz="2000" dirty="0" smtClean="0">
                <a:latin typeface="Avenir Black"/>
                <a:cs typeface="Avenir Black"/>
              </a:rPr>
              <a:t>FL datasets</a:t>
            </a:r>
            <a:endParaRPr lang="en-US" sz="2000" dirty="0">
              <a:latin typeface="Avenir Black"/>
              <a:cs typeface="Avenir Black"/>
            </a:endParaRPr>
          </a:p>
          <a:p>
            <a:pPr marL="171450" indent="-171450">
              <a:buFont typeface="Arial" pitchFamily="34" charset="0"/>
              <a:buChar char="•"/>
            </a:pPr>
            <a:r>
              <a:rPr lang="en-US" sz="2000" dirty="0">
                <a:latin typeface="Avenir Black"/>
                <a:cs typeface="Avenir Black"/>
              </a:rPr>
              <a:t>Synthetically </a:t>
            </a:r>
            <a:r>
              <a:rPr lang="en-US" sz="2000" dirty="0" smtClean="0">
                <a:latin typeface="Avenir Black"/>
                <a:cs typeface="Avenir Black"/>
              </a:rPr>
              <a:t>generated</a:t>
            </a:r>
            <a:endParaRPr lang="en-US" sz="2000" dirty="0">
              <a:latin typeface="Avenir Black"/>
              <a:cs typeface="Avenir Black"/>
            </a:endParaRPr>
          </a:p>
        </p:txBody>
      </p:sp>
      <p:cxnSp>
        <p:nvCxnSpPr>
          <p:cNvPr id="97" name="Прямая соединительная линия 96"/>
          <p:cNvCxnSpPr/>
          <p:nvPr/>
        </p:nvCxnSpPr>
        <p:spPr>
          <a:xfrm flipV="1">
            <a:off x="525422" y="23916472"/>
            <a:ext cx="10040977" cy="8468"/>
          </a:xfrm>
          <a:prstGeom prst="line">
            <a:avLst/>
          </a:prstGeom>
          <a:ln w="69850">
            <a:solidFill>
              <a:schemeClr val="bg1">
                <a:lumMod val="65000"/>
              </a:schemeClr>
            </a:solidFill>
            <a:headEnd w="sm" len="sm"/>
            <a:tailEnd w="med" len="sm"/>
          </a:ln>
          <a:effectLst>
            <a:outerShdw sx="1000" sy="1000" algn="ctr" rotWithShape="0">
              <a:srgbClr val="000000"/>
            </a:outerShdw>
            <a:reflection endPos="0" dir="5400000" sy="-100000" algn="bl" rotWithShape="0"/>
            <a:softEdge rad="0"/>
          </a:effectLst>
          <a:scene3d>
            <a:camera prst="orthographicFront"/>
            <a:lightRig rig="threePt" dir="t"/>
          </a:scene3d>
          <a:sp3d prstMaterial="softEdge">
            <a:bevelT w="95250"/>
            <a:bevelB w="25400"/>
          </a:sp3d>
        </p:spPr>
        <p:style>
          <a:lnRef idx="1">
            <a:schemeClr val="accent1"/>
          </a:lnRef>
          <a:fillRef idx="0">
            <a:schemeClr val="accent1"/>
          </a:fillRef>
          <a:effectRef idx="0">
            <a:schemeClr val="accent1"/>
          </a:effectRef>
          <a:fontRef idx="minor">
            <a:schemeClr val="tx1"/>
          </a:fontRef>
        </p:style>
      </p:cxnSp>
      <p:cxnSp>
        <p:nvCxnSpPr>
          <p:cNvPr id="100" name="Прямая соединительная линия 99"/>
          <p:cNvCxnSpPr/>
          <p:nvPr/>
        </p:nvCxnSpPr>
        <p:spPr>
          <a:xfrm flipV="1">
            <a:off x="10766759" y="23892518"/>
            <a:ext cx="10232196" cy="12469"/>
          </a:xfrm>
          <a:prstGeom prst="line">
            <a:avLst/>
          </a:prstGeom>
          <a:ln w="69850">
            <a:solidFill>
              <a:schemeClr val="bg1">
                <a:lumMod val="65000"/>
              </a:schemeClr>
            </a:solidFill>
            <a:headEnd w="sm" len="sm"/>
            <a:tailEnd w="med" len="sm"/>
          </a:ln>
          <a:effectLst>
            <a:outerShdw sx="1000" sy="1000" algn="ctr" rotWithShape="0">
              <a:srgbClr val="000000"/>
            </a:outerShdw>
            <a:reflection endPos="0" dir="5400000" sy="-100000" algn="bl" rotWithShape="0"/>
            <a:softEdge rad="0"/>
          </a:effectLst>
          <a:scene3d>
            <a:camera prst="orthographicFront"/>
            <a:lightRig rig="threePt" dir="t"/>
          </a:scene3d>
          <a:sp3d prstMaterial="softEdge">
            <a:bevelT w="95250"/>
            <a:bevelB w="25400"/>
          </a:sp3d>
        </p:spPr>
        <p:style>
          <a:lnRef idx="1">
            <a:schemeClr val="accent1"/>
          </a:lnRef>
          <a:fillRef idx="0">
            <a:schemeClr val="accent1"/>
          </a:fillRef>
          <a:effectRef idx="0">
            <a:schemeClr val="accent1"/>
          </a:effectRef>
          <a:fontRef idx="minor">
            <a:schemeClr val="tx1"/>
          </a:fontRef>
        </p:style>
      </p:cxnSp>
      <p:cxnSp>
        <p:nvCxnSpPr>
          <p:cNvPr id="102" name="Прямая соединительная линия 101"/>
          <p:cNvCxnSpPr/>
          <p:nvPr/>
        </p:nvCxnSpPr>
        <p:spPr>
          <a:xfrm>
            <a:off x="15927968" y="23892518"/>
            <a:ext cx="0" cy="6261877"/>
          </a:xfrm>
          <a:prstGeom prst="line">
            <a:avLst/>
          </a:prstGeom>
          <a:ln w="69850">
            <a:solidFill>
              <a:schemeClr val="bg1">
                <a:lumMod val="65000"/>
              </a:schemeClr>
            </a:solidFill>
            <a:headEnd w="sm" len="sm"/>
            <a:tailEnd w="med" len="sm"/>
          </a:ln>
          <a:effectLst>
            <a:outerShdw sx="1000" sy="1000" algn="ctr" rotWithShape="0">
              <a:srgbClr val="000000"/>
            </a:outerShdw>
            <a:reflection endPos="0" dir="5400000" sy="-100000" algn="bl" rotWithShape="0"/>
            <a:softEdge rad="0"/>
          </a:effectLst>
          <a:scene3d>
            <a:camera prst="orthographicFront"/>
            <a:lightRig rig="threePt" dir="t"/>
          </a:scene3d>
          <a:sp3d prstMaterial="softEdge">
            <a:bevelT w="95250"/>
            <a:bevelB w="2540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09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1000"/>
                                        <p:tgtEl>
                                          <p:spTgt spid="83"/>
                                        </p:tgtEl>
                                      </p:cBhvr>
                                    </p:animEffect>
                                    <p:anim calcmode="lin" valueType="num">
                                      <p:cBhvr>
                                        <p:cTn id="8" dur="1000" fill="hold"/>
                                        <p:tgtEl>
                                          <p:spTgt spid="83"/>
                                        </p:tgtEl>
                                        <p:attrNameLst>
                                          <p:attrName>ppt_x</p:attrName>
                                        </p:attrNameLst>
                                      </p:cBhvr>
                                      <p:tavLst>
                                        <p:tav tm="0">
                                          <p:val>
                                            <p:strVal val="#ppt_x"/>
                                          </p:val>
                                        </p:tav>
                                        <p:tav tm="100000">
                                          <p:val>
                                            <p:strVal val="#ppt_x"/>
                                          </p:val>
                                        </p:tav>
                                      </p:tavLst>
                                    </p:anim>
                                    <p:anim calcmode="lin" valueType="num">
                                      <p:cBhvr>
                                        <p:cTn id="9"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87"/>
                                        </p:tgtEl>
                                        <p:attrNameLst>
                                          <p:attrName>style.visibility</p:attrName>
                                        </p:attrNameLst>
                                      </p:cBhvr>
                                      <p:to>
                                        <p:strVal val="visible"/>
                                      </p:to>
                                    </p:set>
                                    <p:animEffect transition="in" filter="randombar(horizontal)">
                                      <p:cBhvr>
                                        <p:cTn id="14"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3654</TotalTime>
  <Words>572</Words>
  <Application>Microsoft Office PowerPoint</Application>
  <PresentationFormat>Произвольный</PresentationFormat>
  <Paragraphs>73</Paragraphs>
  <Slides>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vt:i4>
      </vt:variant>
    </vt:vector>
  </HeadingPairs>
  <TitlesOfParts>
    <vt:vector size="2" baseType="lpstr">
      <vt:lpstr>Office Theme</vt:lpstr>
      <vt:lpstr>Презентация PowerPoint</vt:lpstr>
    </vt:vector>
  </TitlesOfParts>
  <Company>KAUST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Qiang Fu</dc:creator>
  <cp:lastModifiedBy>Konstantin Burlachenko</cp:lastModifiedBy>
  <cp:revision>77</cp:revision>
  <dcterms:created xsi:type="dcterms:W3CDTF">2021-11-11T08:57:27Z</dcterms:created>
  <dcterms:modified xsi:type="dcterms:W3CDTF">2021-11-22T19:21:41Z</dcterms:modified>
</cp:coreProperties>
</file>