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89EF4"/>
    <a:srgbClr val="21FB03"/>
    <a:srgbClr val="4BF117"/>
    <a:srgbClr val="A8E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1CFD82-5129-465F-88A2-1B0A3162F11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63852D-CD4A-46CB-AD92-15C2738E02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nstantin.burlachenko@kaust.edu.s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7924800" cy="4648200"/>
          </a:xfrm>
        </p:spPr>
        <p:txBody>
          <a:bodyPr>
            <a:normAutofit/>
          </a:bodyPr>
          <a:lstStyle/>
          <a:p>
            <a:r>
              <a:rPr lang="en-US" b="1" dirty="0" smtClean="0"/>
              <a:t>90-second presentation about my research area</a:t>
            </a:r>
          </a:p>
          <a:p>
            <a:endParaRPr lang="en-US" b="1" dirty="0" smtClean="0"/>
          </a:p>
          <a:p>
            <a:r>
              <a:rPr lang="en-US" b="1" dirty="0" smtClean="0"/>
              <a:t>Konstantin </a:t>
            </a:r>
            <a:r>
              <a:rPr lang="en-US" b="1" dirty="0" err="1" smtClean="0"/>
              <a:t>Burlachenko</a:t>
            </a:r>
            <a:endParaRPr lang="en-US" b="1" dirty="0" smtClean="0"/>
          </a:p>
          <a:p>
            <a:r>
              <a:rPr lang="en-US" dirty="0" smtClean="0">
                <a:hlinkClick r:id="rId2"/>
              </a:rPr>
              <a:t>konstantin.burlachenko@kaust.edu.sa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CS </a:t>
            </a:r>
            <a:r>
              <a:rPr lang="en-US" dirty="0"/>
              <a:t>Ph.D. student and member </a:t>
            </a:r>
            <a:r>
              <a:rPr lang="en-US" dirty="0" smtClean="0"/>
              <a:t>of </a:t>
            </a:r>
            <a:r>
              <a:rPr lang="en-US" dirty="0"/>
              <a:t>p</a:t>
            </a:r>
            <a:r>
              <a:rPr lang="en-US" dirty="0" smtClean="0"/>
              <a:t>rofessor </a:t>
            </a:r>
          </a:p>
          <a:p>
            <a:r>
              <a:rPr lang="en-US" dirty="0" smtClean="0"/>
              <a:t>Peter </a:t>
            </a:r>
            <a:r>
              <a:rPr lang="en-US" dirty="0" err="1"/>
              <a:t>Richtarik’s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Optimization </a:t>
            </a:r>
            <a:r>
              <a:rPr lang="en-US" dirty="0"/>
              <a:t>and Machine Learning Lab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CEMSE Division at </a:t>
            </a:r>
            <a:r>
              <a:rPr lang="en-US" dirty="0" smtClean="0"/>
              <a:t>KAUST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108" y="152400"/>
            <a:ext cx="8229600" cy="1600200"/>
          </a:xfrm>
        </p:spPr>
        <p:txBody>
          <a:bodyPr/>
          <a:lstStyle/>
          <a:p>
            <a:r>
              <a:rPr lang="en-US" sz="4000" dirty="0" smtClean="0"/>
              <a:t>Q: How </a:t>
            </a:r>
            <a:r>
              <a:rPr lang="en-US" sz="4000" dirty="0"/>
              <a:t>people </a:t>
            </a:r>
            <a:r>
              <a:rPr lang="en-US" sz="4000" dirty="0" smtClean="0">
                <a:solidFill>
                  <a:srgbClr val="00B050"/>
                </a:solidFill>
              </a:rPr>
              <a:t>carefully </a:t>
            </a:r>
            <a:r>
              <a:rPr lang="en-US" sz="4000" dirty="0" smtClean="0"/>
              <a:t>do AI ?</a:t>
            </a:r>
            <a:br>
              <a:rPr lang="en-US" sz="4000" dirty="0" smtClean="0"/>
            </a:br>
            <a:r>
              <a:rPr lang="en-US" sz="4000" dirty="0" smtClean="0"/>
              <a:t>A: </a:t>
            </a:r>
            <a:r>
              <a:rPr lang="en-US" sz="4000" dirty="0"/>
              <a:t>People carefully do all 7 </a:t>
            </a:r>
            <a:r>
              <a:rPr lang="en-US" sz="4000" dirty="0" smtClean="0"/>
              <a:t>steps </a:t>
            </a:r>
            <a:endParaRPr lang="en-US" sz="4000" dirty="0"/>
          </a:p>
        </p:txBody>
      </p:sp>
      <p:sp>
        <p:nvSpPr>
          <p:cNvPr id="4" name="Пятиугольник 3"/>
          <p:cNvSpPr/>
          <p:nvPr/>
        </p:nvSpPr>
        <p:spPr>
          <a:xfrm>
            <a:off x="304800" y="2209800"/>
            <a:ext cx="2057400" cy="6096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</a:t>
            </a:r>
          </a:p>
          <a:p>
            <a:pPr algn="ctr"/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5" name="Пятиугольник 4"/>
          <p:cNvSpPr/>
          <p:nvPr/>
        </p:nvSpPr>
        <p:spPr>
          <a:xfrm>
            <a:off x="2438400" y="2173224"/>
            <a:ext cx="1524000" cy="646176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Get Data</a:t>
            </a:r>
            <a:endParaRPr lang="en-US" dirty="0"/>
          </a:p>
        </p:txBody>
      </p:sp>
      <p:sp>
        <p:nvSpPr>
          <p:cNvPr id="6" name="Пятиугольник 5"/>
          <p:cNvSpPr/>
          <p:nvPr/>
        </p:nvSpPr>
        <p:spPr>
          <a:xfrm>
            <a:off x="4114800" y="2191512"/>
            <a:ext cx="2590800" cy="627888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3.Design Model</a:t>
            </a:r>
            <a:endParaRPr lang="en-US" dirty="0"/>
          </a:p>
        </p:txBody>
      </p:sp>
      <p:sp>
        <p:nvSpPr>
          <p:cNvPr id="7" name="Пятиугольник 6"/>
          <p:cNvSpPr/>
          <p:nvPr/>
        </p:nvSpPr>
        <p:spPr>
          <a:xfrm>
            <a:off x="1905000" y="3733800"/>
            <a:ext cx="23622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Train Model</a:t>
            </a:r>
            <a:endParaRPr lang="en-US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4419600" y="3733800"/>
            <a:ext cx="24384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Test Model</a:t>
            </a:r>
            <a:endParaRPr lang="en-US" dirty="0"/>
          </a:p>
        </p:txBody>
      </p:sp>
      <p:sp>
        <p:nvSpPr>
          <p:cNvPr id="9" name="Пятиугольник 8"/>
          <p:cNvSpPr/>
          <p:nvPr/>
        </p:nvSpPr>
        <p:spPr>
          <a:xfrm>
            <a:off x="3493008" y="5257800"/>
            <a:ext cx="22098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Deploy Model</a:t>
            </a:r>
            <a:endParaRPr lang="en-US" dirty="0"/>
          </a:p>
        </p:txBody>
      </p:sp>
      <p:sp>
        <p:nvSpPr>
          <p:cNvPr id="10" name="Пятиугольник 9"/>
          <p:cNvSpPr/>
          <p:nvPr/>
        </p:nvSpPr>
        <p:spPr>
          <a:xfrm>
            <a:off x="5742432" y="5257800"/>
            <a:ext cx="23622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 Maintain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8" y="152400"/>
            <a:ext cx="8915400" cy="1219200"/>
          </a:xfrm>
        </p:spPr>
        <p:txBody>
          <a:bodyPr/>
          <a:lstStyle/>
          <a:p>
            <a:r>
              <a:rPr lang="en-US" sz="3200" dirty="0" smtClean="0"/>
              <a:t>Q: Can we in magic way can solve everything?</a:t>
            </a:r>
            <a:br>
              <a:rPr lang="en-US" sz="3200" dirty="0" smtClean="0"/>
            </a:br>
            <a:r>
              <a:rPr lang="en-US" sz="3200" dirty="0" smtClean="0"/>
              <a:t>A: AI tries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36899" y="1365504"/>
                <a:ext cx="7924800" cy="376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We construct: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to approximate real</a:t>
                </a:r>
                <a:r>
                  <a:rPr lang="ru-RU" dirty="0" smtClean="0"/>
                  <a:t> </a:t>
                </a:r>
                <a:r>
                  <a:rPr lang="en-US" dirty="0" smtClean="0"/>
                  <a:t>dependency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9" y="1365504"/>
                <a:ext cx="7924800" cy="376770"/>
              </a:xfrm>
              <a:prstGeom prst="rect">
                <a:avLst/>
              </a:prstGeom>
              <a:blipFill rotWithShape="1">
                <a:blip r:embed="rId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806931" y="3702003"/>
                <a:ext cx="3823611" cy="8712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31" y="3702003"/>
                <a:ext cx="3823611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1591471" y="470711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smtClean="0"/>
              <a:t>The most important thing is minimize the score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3612380" y="5257800"/>
                <a:ext cx="2241511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80" y="5257800"/>
                <a:ext cx="224151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756589" y="5890181"/>
            <a:ext cx="797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/>
              <a:t>search strategy, training, math optimization, minimization – it’s all the same names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Скругленный прямоугольник 20"/>
              <p:cNvSpPr/>
              <p:nvPr/>
            </p:nvSpPr>
            <p:spPr>
              <a:xfrm>
                <a:off x="2286000" y="1828800"/>
                <a:ext cx="3886200" cy="5334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from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,….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Скругленный 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28800"/>
                <a:ext cx="3886200" cy="533400"/>
              </a:xfrm>
              <a:prstGeom prst="roundRect">
                <a:avLst/>
              </a:prstGeom>
              <a:blipFill rotWithShape="1">
                <a:blip r:embed="rId5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Скругленный прямоугольник 21"/>
          <p:cNvSpPr/>
          <p:nvPr/>
        </p:nvSpPr>
        <p:spPr>
          <a:xfrm>
            <a:off x="4953000" y="2743200"/>
            <a:ext cx="4114800" cy="7143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We prefer simplest model in terms of smallest value P(w)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Скругленный прямоугольник 22"/>
              <p:cNvSpPr/>
              <p:nvPr/>
            </p:nvSpPr>
            <p:spPr>
              <a:xfrm>
                <a:off x="76200" y="2590799"/>
                <a:ext cx="4038600" cy="866797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 pick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via using scoring criteria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already solved examples</a:t>
                </a:r>
              </a:p>
            </p:txBody>
          </p:sp>
        </mc:Choice>
        <mc:Fallback xmlns="">
          <p:sp>
            <p:nvSpPr>
              <p:cNvPr id="23" name="Скругленный 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90799"/>
                <a:ext cx="4038600" cy="866797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22" idx="2"/>
          </p:cNvCxnSpPr>
          <p:nvPr/>
        </p:nvCxnSpPr>
        <p:spPr>
          <a:xfrm flipH="1">
            <a:off x="6172200" y="3457596"/>
            <a:ext cx="838200" cy="58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1" idx="2"/>
          </p:cNvCxnSpPr>
          <p:nvPr/>
        </p:nvCxnSpPr>
        <p:spPr>
          <a:xfrm>
            <a:off x="4229100" y="2362200"/>
            <a:ext cx="10287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2"/>
          </p:cNvCxnSpPr>
          <p:nvPr/>
        </p:nvCxnSpPr>
        <p:spPr>
          <a:xfrm>
            <a:off x="2095500" y="3457596"/>
            <a:ext cx="2133600" cy="68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514600" y="2667000"/>
            <a:ext cx="5638800" cy="236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29600" cy="1066800"/>
          </a:xfrm>
        </p:spPr>
        <p:txBody>
          <a:bodyPr/>
          <a:lstStyle/>
          <a:p>
            <a:r>
              <a:rPr lang="en-US" dirty="0" smtClean="0"/>
              <a:t>Federated Learning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" y="914400"/>
            <a:ext cx="9029700" cy="18819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mitigate </a:t>
            </a:r>
            <a:r>
              <a:rPr lang="en-US" dirty="0"/>
              <a:t>problem with limiting amount of </a:t>
            </a:r>
            <a:r>
              <a:rPr lang="en-US" dirty="0" smtClean="0"/>
              <a:t>data…</a:t>
            </a:r>
          </a:p>
          <a:p>
            <a:pPr marL="0" indent="0">
              <a:buNone/>
            </a:pPr>
            <a:r>
              <a:rPr lang="en-US" dirty="0" smtClean="0"/>
              <a:t>And look into category of problems when for all people from this planet </a:t>
            </a:r>
            <a:r>
              <a:rPr lang="ru-RU" dirty="0" smtClean="0"/>
              <a:t>7</a:t>
            </a:r>
            <a:r>
              <a:rPr lang="en-US" dirty="0" smtClean="0"/>
              <a:t>B people, most of which with mobile phones can participate in training (in principle)…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Пятиугольник 3"/>
          <p:cNvSpPr/>
          <p:nvPr/>
        </p:nvSpPr>
        <p:spPr>
          <a:xfrm>
            <a:off x="533400" y="2977896"/>
            <a:ext cx="2057400" cy="6096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</a:t>
            </a:r>
          </a:p>
          <a:p>
            <a:pPr algn="ctr"/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5" name="Пятиугольник 4"/>
          <p:cNvSpPr/>
          <p:nvPr/>
        </p:nvSpPr>
        <p:spPr>
          <a:xfrm>
            <a:off x="2667000" y="2941320"/>
            <a:ext cx="1524000" cy="646176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Get Data</a:t>
            </a:r>
            <a:endParaRPr lang="en-US" dirty="0"/>
          </a:p>
        </p:txBody>
      </p:sp>
      <p:sp>
        <p:nvSpPr>
          <p:cNvPr id="6" name="Пятиугольник 5"/>
          <p:cNvSpPr/>
          <p:nvPr/>
        </p:nvSpPr>
        <p:spPr>
          <a:xfrm>
            <a:off x="4343400" y="2959608"/>
            <a:ext cx="2590800" cy="627888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3.Design Model</a:t>
            </a:r>
            <a:endParaRPr lang="en-US" dirty="0"/>
          </a:p>
        </p:txBody>
      </p:sp>
      <p:sp>
        <p:nvSpPr>
          <p:cNvPr id="7" name="Пятиугольник 6"/>
          <p:cNvSpPr/>
          <p:nvPr/>
        </p:nvSpPr>
        <p:spPr>
          <a:xfrm>
            <a:off x="2670048" y="4114800"/>
            <a:ext cx="23622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Train Model</a:t>
            </a:r>
            <a:endParaRPr lang="en-US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5184648" y="4114800"/>
            <a:ext cx="24384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Test Model</a:t>
            </a:r>
            <a:endParaRPr lang="en-US" dirty="0"/>
          </a:p>
        </p:txBody>
      </p:sp>
      <p:sp>
        <p:nvSpPr>
          <p:cNvPr id="9" name="Пятиугольник 8"/>
          <p:cNvSpPr/>
          <p:nvPr/>
        </p:nvSpPr>
        <p:spPr>
          <a:xfrm>
            <a:off x="3797808" y="5410200"/>
            <a:ext cx="22098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Deploy Model</a:t>
            </a:r>
            <a:endParaRPr lang="en-US" dirty="0"/>
          </a:p>
        </p:txBody>
      </p:sp>
      <p:sp>
        <p:nvSpPr>
          <p:cNvPr id="10" name="Пятиугольник 9"/>
          <p:cNvSpPr/>
          <p:nvPr/>
        </p:nvSpPr>
        <p:spPr>
          <a:xfrm>
            <a:off x="6047232" y="5410200"/>
            <a:ext cx="2362200" cy="762000"/>
          </a:xfrm>
          <a:prstGeom prst="homePlate">
            <a:avLst/>
          </a:prstGeom>
          <a:ln w="57150">
            <a:gradFill>
              <a:gsLst>
                <a:gs pos="63000">
                  <a:srgbClr val="84DC60"/>
                </a:gs>
                <a:gs pos="0">
                  <a:srgbClr val="21FB03"/>
                </a:gs>
                <a:gs pos="20000">
                  <a:srgbClr val="5BF56D"/>
                </a:gs>
                <a:gs pos="46000">
                  <a:srgbClr val="00B050"/>
                </a:gs>
                <a:gs pos="100000">
                  <a:srgbClr val="4BF117"/>
                </a:gs>
              </a:gsLst>
              <a:lin ang="5400000" scaled="0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 Maintain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219200"/>
          </a:xfrm>
        </p:spPr>
        <p:txBody>
          <a:bodyPr/>
          <a:lstStyle/>
          <a:p>
            <a:r>
              <a:rPr lang="en-US" sz="4400" dirty="0" smtClean="0"/>
              <a:t>Federated Learning in Action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learned from data available in Mobile devices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Really there are no control over data stored in mobile phone</a:t>
            </a:r>
          </a:p>
          <a:p>
            <a:pPr marL="457200" indent="-457200">
              <a:buAutoNum type="arabicPeriod"/>
            </a:pPr>
            <a:r>
              <a:rPr lang="en-US" dirty="0" smtClean="0"/>
              <a:t>Billions of mobile phone users</a:t>
            </a:r>
          </a:p>
          <a:p>
            <a:pPr marL="457200" indent="-457200">
              <a:buAutoNum type="arabicPeriod"/>
            </a:pPr>
            <a:r>
              <a:rPr lang="en-US" dirty="0" smtClean="0"/>
              <a:t>Even if you will ask people to collect more data they will not listen to you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Users\burla\Desktop\image-20170314-9628-ebme4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047999" cy="203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Federated Learning </a:t>
            </a:r>
            <a:r>
              <a:rPr lang="en-US" sz="4400" dirty="0" smtClean="0"/>
              <a:t>– Heterogeneity 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Devices memory, compute power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Data distributions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Devices availability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1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Federated Learning –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Data Processing and Compute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286000"/>
            <a:ext cx="8382000" cy="342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In Federated Learning </a:t>
            </a:r>
            <a:r>
              <a:rPr lang="en-US" dirty="0"/>
              <a:t>settings</a:t>
            </a:r>
            <a:r>
              <a:rPr lang="en-US" b="1" dirty="0"/>
              <a:t> </a:t>
            </a:r>
            <a:r>
              <a:rPr lang="en-US" dirty="0"/>
              <a:t>clients process the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D</a:t>
            </a:r>
            <a:r>
              <a:rPr lang="en-US" dirty="0" smtClean="0"/>
              <a:t>ata</a:t>
            </a:r>
            <a:r>
              <a:rPr lang="en-US" dirty="0"/>
              <a:t>, as a source for training, exists in a lot of </a:t>
            </a:r>
            <a:r>
              <a:rPr lang="en-US" dirty="0" smtClean="0"/>
              <a:t>places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Data </a:t>
            </a:r>
            <a:r>
              <a:rPr lang="en-US" dirty="0"/>
              <a:t>access also happens in some randomized </a:t>
            </a:r>
            <a:r>
              <a:rPr lang="en-US" dirty="0" smtClean="0"/>
              <a:t>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Computation </a:t>
            </a:r>
            <a:r>
              <a:rPr lang="en-US" dirty="0"/>
              <a:t>is launched in a distributed </a:t>
            </a:r>
            <a:r>
              <a:rPr lang="en-US" dirty="0" smtClean="0"/>
              <a:t>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Communication </a:t>
            </a:r>
            <a:r>
              <a:rPr lang="en-US" dirty="0"/>
              <a:t>is </a:t>
            </a:r>
            <a:r>
              <a:rPr lang="en-US" dirty="0" smtClean="0"/>
              <a:t>a part </a:t>
            </a:r>
            <a:r>
              <a:rPr lang="en-US" dirty="0"/>
              <a:t>of logic and </a:t>
            </a:r>
            <a:r>
              <a:rPr lang="en-US" dirty="0" smtClean="0"/>
              <a:t>algorithms developed in the field, not part of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200</TotalTime>
  <Words>409</Words>
  <Application>Microsoft Office PowerPoint</Application>
  <PresentationFormat>Экран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Исполнительная</vt:lpstr>
      <vt:lpstr>Презентация PowerPoint</vt:lpstr>
      <vt:lpstr>Q: How people carefully do AI ? A: People carefully do all 7 steps </vt:lpstr>
      <vt:lpstr>Q: Can we in magic way can solve everything? A: AI tries</vt:lpstr>
      <vt:lpstr>Federated Learning</vt:lpstr>
      <vt:lpstr>Federated Learning in Action</vt:lpstr>
      <vt:lpstr>Federated Learning – Heterogeneity </vt:lpstr>
      <vt:lpstr>Federated Learning –  Data Processing and Compute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Konstantin Burlachenko</dc:creator>
  <cp:lastModifiedBy>Konstantin Burlachenko</cp:lastModifiedBy>
  <cp:revision>26</cp:revision>
  <dcterms:created xsi:type="dcterms:W3CDTF">2020-12-22T08:06:24Z</dcterms:created>
  <dcterms:modified xsi:type="dcterms:W3CDTF">2021-01-03T10:31:33Z</dcterms:modified>
</cp:coreProperties>
</file>