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6" r:id="rId3"/>
    <p:sldId id="309" r:id="rId4"/>
    <p:sldId id="283" r:id="rId5"/>
    <p:sldId id="290" r:id="rId6"/>
    <p:sldId id="307" r:id="rId7"/>
    <p:sldId id="310" r:id="rId8"/>
    <p:sldId id="308" r:id="rId9"/>
    <p:sldId id="311" r:id="rId10"/>
    <p:sldId id="312" r:id="rId11"/>
    <p:sldId id="362" r:id="rId12"/>
    <p:sldId id="313" r:id="rId13"/>
    <p:sldId id="264" r:id="rId14"/>
    <p:sldId id="314" r:id="rId15"/>
    <p:sldId id="315" r:id="rId16"/>
    <p:sldId id="316" r:id="rId17"/>
    <p:sldId id="317" r:id="rId18"/>
    <p:sldId id="318" r:id="rId19"/>
    <p:sldId id="319" r:id="rId20"/>
    <p:sldId id="363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52" r:id="rId30"/>
    <p:sldId id="328" r:id="rId31"/>
    <p:sldId id="36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F"/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 varScale="1">
        <p:scale>
          <a:sx n="96" d="100"/>
          <a:sy n="96" d="100"/>
        </p:scale>
        <p:origin x="-20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9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2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4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2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26.12.2018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26.12.2018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26.12.2018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26.12.2018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-bruziuz@stanford.edu" TargetMode="External"/><Relationship Id="rId2" Type="http://schemas.openxmlformats.org/officeDocument/2006/relationships/hyperlink" Target="mailto:-kburlachenko@nvidia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-burlachenkok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research/publication/real-time-human-pose-recognition-in-parts-from-a-single-depth-image/?from=http://research.microsoft.com/pubs/145347/bodypartrecognition.pdf" TargetMode="External"/><Relationship Id="rId3" Type="http://schemas.openxmlformats.org/officeDocument/2006/relationships/hyperlink" Target="https://www.amazon.com/Classification-Regression-Wadsworth-Statistics-Probability/dp/0412048418" TargetMode="External"/><Relationship Id="rId7" Type="http://schemas.openxmlformats.org/officeDocument/2006/relationships/hyperlink" Target="https://sites.google.com/site/burlachenkok/articles/what-is-cross-validation-and-some-hints-about-it" TargetMode="External"/><Relationship Id="rId2" Type="http://schemas.openxmlformats.org/officeDocument/2006/relationships/hyperlink" Target="https://github.com/burlachenkok/presentations_bruziuz/tree/master/decision_trees/mp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nford.edu/~boyd/cvxbook/bv_cvxbook.pdf" TargetMode="External"/><Relationship Id="rId5" Type="http://schemas.openxmlformats.org/officeDocument/2006/relationships/hyperlink" Target="https://www.nature.com/articles/d41586-018-07395-w?fbclid=IwAR3EbV3LbBQmls4KarxRzblvonn6HUxiC4IqRGaaXPY2XRsbOXtSPHqo3pk" TargetMode="External"/><Relationship Id="rId4" Type="http://schemas.openxmlformats.org/officeDocument/2006/relationships/hyperlink" Target="https://web.stanford.edu/~hastie/Papers/ESLII.pdf" TargetMode="External"/><Relationship Id="rId9" Type="http://schemas.openxmlformats.org/officeDocument/2006/relationships/hyperlink" Target="https://sites.google.com/site/burlachenkok/some-ways-to-intepretate-black-box-model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hoto.php?fbid=664179037304832&amp;set=a.164584463930961&amp;type=3&amp;thea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y-og_7S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qy-og_7SLs?t=29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ites.google.com/site/burlachenkok/articles/what-is-cross-validation-and-some-hints-about-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Topic: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“Story </a:t>
            </a:r>
            <a:r>
              <a:rPr lang="en-US" sz="2000" dirty="0"/>
              <a:t>about decision trees based on lectures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professor”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smtClean="0"/>
              <a:t>Part </a:t>
            </a:r>
            <a:r>
              <a:rPr lang="en-US" sz="2000" smtClean="0"/>
              <a:t>II/III)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Konstantin </a:t>
            </a:r>
            <a:r>
              <a:rPr lang="en-US" sz="2000" i="1" dirty="0" err="1" smtClean="0"/>
              <a:t>Burlachenko</a:t>
            </a:r>
            <a:r>
              <a:rPr lang="en-US" sz="2000" i="1" dirty="0" smtClean="0"/>
              <a:t> </a:t>
            </a:r>
            <a:br>
              <a:rPr lang="en-US" sz="2000" i="1" dirty="0" smtClean="0"/>
            </a:br>
            <a:r>
              <a:rPr lang="en-US" sz="2000" i="1" dirty="0" smtClean="0"/>
              <a:t>  </a:t>
            </a:r>
            <a:r>
              <a:rPr lang="en-US" sz="2000" dirty="0" smtClean="0">
                <a:hlinkClick r:id="rId2"/>
              </a:rPr>
              <a:t>-kburlachenko@nvidia.com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3"/>
              </a:rPr>
              <a:t>-bruziuz@stanford.edu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4"/>
              </a:rPr>
              <a:t>-burlachenkok@gmail.com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with decision trees for regression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0" indent="0">
              <a:buNone/>
            </a:pPr>
            <a:r>
              <a:rPr lang="en-US" sz="1400" dirty="0" smtClean="0"/>
              <a:t>Problem </a:t>
            </a:r>
            <a:r>
              <a:rPr lang="en-US" sz="1400" dirty="0"/>
              <a:t>is that </a:t>
            </a:r>
            <a:r>
              <a:rPr lang="en-US" sz="1400" b="1" u="sng" dirty="0"/>
              <a:t>trees have big </a:t>
            </a:r>
            <a:r>
              <a:rPr lang="en-US" sz="1400" b="1" u="sng" dirty="0" smtClean="0"/>
              <a:t>variance</a:t>
            </a:r>
            <a:r>
              <a:rPr lang="en-US" sz="1400" dirty="0"/>
              <a:t> </a:t>
            </a:r>
            <a:r>
              <a:rPr lang="en-US" sz="1400" dirty="0" smtClean="0"/>
              <a:t>because: </a:t>
            </a:r>
            <a:endParaRPr lang="en-US" sz="1400" dirty="0"/>
          </a:p>
          <a:p>
            <a:pPr marL="118872" lvl="0" indent="0">
              <a:buNone/>
            </a:pPr>
            <a:endParaRPr lang="en-US" sz="1400" dirty="0" smtClean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Very rapid data </a:t>
            </a:r>
            <a:r>
              <a:rPr lang="en-US" sz="1400" dirty="0"/>
              <a:t>fragmentation. During split’s there are less and less data in daughter </a:t>
            </a:r>
            <a:r>
              <a:rPr lang="en-US" sz="1400" dirty="0" smtClean="0"/>
              <a:t>regions.</a:t>
            </a:r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possible error in upper part of decision tree propagates down to the terminal nodes. </a:t>
            </a:r>
            <a:endParaRPr lang="en-US" sz="1400" dirty="0" smtClean="0"/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errors are not accumulated (or averaged), but in fact errors is </a:t>
            </a:r>
            <a:r>
              <a:rPr lang="en-US" sz="1400" dirty="0" smtClean="0"/>
              <a:t>cascaded/multiplied</a:t>
            </a:r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Even </a:t>
            </a:r>
            <a:r>
              <a:rPr lang="en-US" sz="1400" dirty="0"/>
              <a:t>minor change split in the root will dramatically change tree structure</a:t>
            </a:r>
          </a:p>
          <a:p>
            <a:pPr marL="118872" lvl="0" indent="0">
              <a:buNone/>
            </a:pPr>
            <a:endParaRPr lang="en-US" sz="1400" dirty="0" smtClean="0"/>
          </a:p>
          <a:p>
            <a:pPr marL="118872" lvl="0" indent="0">
              <a:buNone/>
            </a:pPr>
            <a:r>
              <a:rPr lang="en-US" sz="1400" b="1" dirty="0" smtClean="0"/>
              <a:t>What </a:t>
            </a:r>
            <a:r>
              <a:rPr lang="en-US" sz="1400" b="1" dirty="0" err="1" smtClean="0"/>
              <a:t>todo</a:t>
            </a:r>
            <a:r>
              <a:rPr lang="en-US" sz="1400" b="1" dirty="0" smtClean="0"/>
              <a:t> if we do not leave room of nice advantages of the decision trees?</a:t>
            </a:r>
          </a:p>
          <a:p>
            <a:pPr marL="118872" lvl="0" indent="0">
              <a:buNone/>
            </a:pPr>
            <a:endParaRPr lang="en-US" sz="1400" dirty="0" smtClean="0"/>
          </a:p>
          <a:p>
            <a:pPr lvl="0"/>
            <a:r>
              <a:rPr lang="en-US" sz="1400" dirty="0"/>
              <a:t>Live with the problem</a:t>
            </a:r>
            <a:endParaRPr lang="ru-RU" sz="1400" dirty="0"/>
          </a:p>
          <a:p>
            <a:pPr lvl="0"/>
            <a:r>
              <a:rPr lang="en-US" sz="1400" dirty="0" smtClean="0"/>
              <a:t>Fix </a:t>
            </a:r>
            <a:r>
              <a:rPr lang="en-US" sz="1400" dirty="0"/>
              <a:t>up trees. Recent research is: </a:t>
            </a:r>
            <a:endParaRPr lang="ru-RU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Bagging </a:t>
            </a:r>
            <a:r>
              <a:rPr lang="en-US" sz="1400" b="1" dirty="0" smtClean="0"/>
              <a:t>,1996</a:t>
            </a:r>
            <a:endParaRPr lang="ru-RU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/>
              <a:t>Boosting, </a:t>
            </a:r>
            <a:r>
              <a:rPr lang="en-US" sz="1400" b="1" dirty="0"/>
              <a:t>1996</a:t>
            </a:r>
            <a:endParaRPr lang="ru-RU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MARS (Multiple Adaptive Regression Splines) 1989. </a:t>
            </a:r>
            <a:r>
              <a:rPr lang="en-US" sz="1400" dirty="0" smtClean="0"/>
              <a:t>(not so popular then 1,2 right now 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Ensemble </a:t>
            </a:r>
            <a:r>
              <a:rPr lang="en-US" sz="3200" dirty="0"/>
              <a:t>of </a:t>
            </a:r>
            <a:r>
              <a:rPr lang="en-US" sz="3200" dirty="0" smtClean="0"/>
              <a:t>trees. Why such thing matter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 smtClean="0"/>
              <a:t>First view </a:t>
            </a:r>
            <a:r>
              <a:rPr lang="en-US" b="1" dirty="0"/>
              <a:t>of ensemble of </a:t>
            </a:r>
            <a:r>
              <a:rPr lang="en-US" b="1" dirty="0" smtClean="0"/>
              <a:t>trees</a:t>
            </a:r>
          </a:p>
          <a:p>
            <a:r>
              <a:rPr lang="en-US" dirty="0" smtClean="0"/>
              <a:t>Ensemble </a:t>
            </a:r>
            <a:r>
              <a:rPr lang="en-US" dirty="0"/>
              <a:t>of </a:t>
            </a:r>
            <a:r>
              <a:rPr lang="en-US" dirty="0" smtClean="0"/>
              <a:t>tree can be viewed as linear combination of tees</a:t>
            </a:r>
          </a:p>
          <a:p>
            <a:r>
              <a:rPr lang="en-US" dirty="0" smtClean="0"/>
              <a:t>Trees is piecewise constant function with special form of regions</a:t>
            </a:r>
            <a:endParaRPr lang="en-US" dirty="0"/>
          </a:p>
          <a:p>
            <a:r>
              <a:rPr lang="en-US" dirty="0" smtClean="0"/>
              <a:t>Linear combination of piecewise constant function is </a:t>
            </a:r>
            <a:r>
              <a:rPr lang="en-US" dirty="0"/>
              <a:t>piecewise constant </a:t>
            </a:r>
            <a:r>
              <a:rPr lang="en-US" dirty="0" smtClean="0"/>
              <a:t>function</a:t>
            </a:r>
          </a:p>
          <a:p>
            <a:pPr marL="118872" indent="0">
              <a:buNone/>
            </a:pPr>
            <a:endParaRPr lang="en-US" b="1" dirty="0" smtClean="0"/>
          </a:p>
          <a:p>
            <a:pPr marL="118872" indent="0">
              <a:buNone/>
            </a:pPr>
            <a:r>
              <a:rPr lang="en-US" b="1" dirty="0" smtClean="0"/>
              <a:t>But why does it matter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 ensemble of trees there are more pieces then in single tree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Pieces </a:t>
            </a:r>
            <a:r>
              <a:rPr lang="en-US" dirty="0"/>
              <a:t>can </a:t>
            </a:r>
            <a:r>
              <a:rPr lang="en-US" dirty="0" smtClean="0"/>
              <a:t>overlap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Any function can be approximated by piecewise constant  functions if there are: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 lot of regions to split domain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 lot of data to fit each constant value in each region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Bagging. History and goal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Bagging was invented by Leo </a:t>
                </a:r>
                <a:r>
                  <a:rPr lang="en-US" dirty="0" err="1" smtClean="0"/>
                  <a:t>Brieman</a:t>
                </a:r>
                <a:r>
                  <a:rPr lang="en-US" dirty="0" smtClean="0"/>
                  <a:t> in 1996. Reference in the book </a:t>
                </a:r>
                <a:r>
                  <a:rPr lang="en-US" b="1" dirty="0" smtClean="0"/>
                  <a:t>[3], </a:t>
                </a:r>
                <a:r>
                  <a:rPr lang="en-US" b="1" dirty="0" err="1" smtClean="0"/>
                  <a:t>ch</a:t>
                </a:r>
                <a:r>
                  <a:rPr lang="en-US" b="1" dirty="0" smtClean="0"/>
                  <a:t> 8.7</a:t>
                </a:r>
              </a:p>
              <a:p>
                <a:endParaRPr lang="en-US" b="1" dirty="0" smtClean="0"/>
              </a:p>
              <a:p>
                <a:r>
                  <a:rPr lang="en-US" dirty="0" smtClean="0"/>
                  <a:t>Goal is improve </a:t>
                </a:r>
                <a:r>
                  <a:rPr lang="en-US" dirty="0" err="1" smtClean="0"/>
                  <a:t>behaviour</a:t>
                </a:r>
                <a:r>
                  <a:rPr lang="en-US" dirty="0" smtClean="0"/>
                  <a:t> of </a:t>
                </a:r>
                <a:r>
                  <a:rPr lang="en-US" u="sng" dirty="0" smtClean="0"/>
                  <a:t>unstable</a:t>
                </a:r>
                <a:r>
                  <a:rPr lang="en-US" dirty="0" smtClean="0"/>
                  <a:t> predictive schemas like:</a:t>
                </a:r>
              </a:p>
              <a:p>
                <a:pPr lvl="1"/>
                <a:r>
                  <a:rPr lang="en-US" dirty="0" smtClean="0"/>
                  <a:t>Neural Nets</a:t>
                </a:r>
              </a:p>
              <a:p>
                <a:pPr lvl="1"/>
                <a:r>
                  <a:rPr lang="en-US" dirty="0" smtClean="0"/>
                  <a:t>Decision Trees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Unstable means the following.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We have optimization problem for empirical Loss minimization: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)∈</m:t>
                        </m:r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But if we </a:t>
                </a:r>
                <a:r>
                  <a:rPr lang="en-US" dirty="0"/>
                  <a:t>will </a:t>
                </a:r>
                <a:r>
                  <a:rPr lang="en-US" dirty="0" smtClean="0"/>
                  <a:t>perturb “train set”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:r>
                  <a:rPr lang="en-US" dirty="0" smtClean="0"/>
                  <a:t>it will lead to dramatically change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 txBox="1">
            <a:spLocks/>
          </p:cNvSpPr>
          <p:nvPr/>
        </p:nvSpPr>
        <p:spPr>
          <a:xfrm>
            <a:off x="179512" y="1628801"/>
            <a:ext cx="8713020" cy="4807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1540969" y="2494369"/>
            <a:ext cx="4435895" cy="3460468"/>
          </a:xfrm>
          <a:prstGeom prst="ellipse">
            <a:avLst/>
          </a:prstGeom>
          <a:solidFill>
            <a:srgbClr val="FFEBB9">
              <a:alpha val="9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051719" y="2677682"/>
            <a:ext cx="3672409" cy="2892219"/>
          </a:xfrm>
          <a:prstGeom prst="ellipse">
            <a:avLst/>
          </a:prstGeom>
          <a:solidFill>
            <a:srgbClr val="FFD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148064" y="259252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141374" y="2857703"/>
            <a:ext cx="3420989" cy="25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517435" y="2188335"/>
                <a:ext cx="14401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35" y="2188335"/>
                <a:ext cx="1440160" cy="612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2673118" y="333765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049991" y="407818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887923" y="43350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4869971" y="2807773"/>
            <a:ext cx="288032" cy="323256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" idx="7"/>
          </p:cNvCxnSpPr>
          <p:nvPr/>
        </p:nvCxnSpPr>
        <p:spPr>
          <a:xfrm flipH="1">
            <a:off x="2857506" y="3131029"/>
            <a:ext cx="1986096" cy="23826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1" idx="7"/>
          </p:cNvCxnSpPr>
          <p:nvPr/>
        </p:nvCxnSpPr>
        <p:spPr>
          <a:xfrm>
            <a:off x="4869971" y="3250159"/>
            <a:ext cx="364408" cy="859665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8" idx="3"/>
            <a:endCxn id="12" idx="7"/>
          </p:cNvCxnSpPr>
          <p:nvPr/>
        </p:nvCxnSpPr>
        <p:spPr>
          <a:xfrm flipH="1">
            <a:off x="4072311" y="3218523"/>
            <a:ext cx="721284" cy="114816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4761959" y="3034135"/>
            <a:ext cx="216024" cy="2160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390076" y="4931876"/>
                <a:ext cx="49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076" y="4931876"/>
                <a:ext cx="49784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306525" y="5598182"/>
                <a:ext cx="104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5" y="5598182"/>
                <a:ext cx="10494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Bagging. Illustration of unstable procedure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when function class is big.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97560" y="187172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Distributions of solutions is </a:t>
            </a:r>
          </a:p>
          <a:p>
            <a:r>
              <a:rPr lang="en-US" dirty="0" smtClean="0"/>
              <a:t>“very wild as changing rapidly” as we draw different “train set” from population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  <p:sp>
        <p:nvSpPr>
          <p:cNvPr id="42" name="Объект 3"/>
          <p:cNvSpPr txBox="1">
            <a:spLocks/>
          </p:cNvSpPr>
          <p:nvPr/>
        </p:nvSpPr>
        <p:spPr>
          <a:xfrm>
            <a:off x="331912" y="1781201"/>
            <a:ext cx="8713020" cy="4807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1693369" y="2646769"/>
            <a:ext cx="4435895" cy="3460468"/>
          </a:xfrm>
          <a:prstGeom prst="ellipse">
            <a:avLst/>
          </a:prstGeom>
          <a:solidFill>
            <a:srgbClr val="FFEBB9">
              <a:alpha val="9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2204119" y="2830082"/>
            <a:ext cx="3672409" cy="2892219"/>
          </a:xfrm>
          <a:prstGeom prst="ellipse">
            <a:avLst/>
          </a:prstGeom>
          <a:solidFill>
            <a:srgbClr val="FFD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300464" y="274492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293774" y="3010103"/>
            <a:ext cx="3420989" cy="25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/>
          <p:cNvSpPr/>
          <p:nvPr/>
        </p:nvSpPr>
        <p:spPr>
          <a:xfrm>
            <a:off x="4688422" y="341367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4580410" y="324785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698335" y="375757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5022371" y="2960173"/>
            <a:ext cx="288032" cy="323256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5" idx="3"/>
            <a:endCxn id="48" idx="7"/>
          </p:cNvCxnSpPr>
          <p:nvPr/>
        </p:nvCxnSpPr>
        <p:spPr>
          <a:xfrm flipH="1">
            <a:off x="4872810" y="3370923"/>
            <a:ext cx="73185" cy="7439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5" idx="3"/>
            <a:endCxn id="49" idx="7"/>
          </p:cNvCxnSpPr>
          <p:nvPr/>
        </p:nvCxnSpPr>
        <p:spPr>
          <a:xfrm flipH="1" flipV="1">
            <a:off x="4764798" y="3279492"/>
            <a:ext cx="181197" cy="9143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5" idx="3"/>
            <a:endCxn id="50" idx="7"/>
          </p:cNvCxnSpPr>
          <p:nvPr/>
        </p:nvCxnSpPr>
        <p:spPr>
          <a:xfrm flipH="1">
            <a:off x="4882723" y="3370923"/>
            <a:ext cx="63272" cy="418287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4914359" y="3186535"/>
            <a:ext cx="216024" cy="2160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42476" y="5084276"/>
                <a:ext cx="49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476" y="5084276"/>
                <a:ext cx="49784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58925" y="5750582"/>
                <a:ext cx="104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25" y="5750582"/>
                <a:ext cx="10494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Заголовок 1"/>
          <p:cNvSpPr>
            <a:spLocks noGrp="1"/>
          </p:cNvSpPr>
          <p:nvPr>
            <p:ph type="title"/>
          </p:nvPr>
        </p:nvSpPr>
        <p:spPr>
          <a:xfrm>
            <a:off x="609600" y="307848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/>
              <a:t>Bagging. Illustration of </a:t>
            </a:r>
            <a:r>
              <a:rPr lang="en-US" sz="3200" dirty="0" smtClean="0">
                <a:solidFill>
                  <a:schemeClr val="bg1"/>
                </a:solidFill>
              </a:rPr>
              <a:t>stable </a:t>
            </a:r>
            <a:r>
              <a:rPr lang="en-US" sz="3200" dirty="0"/>
              <a:t>procedure </a:t>
            </a:r>
            <a:r>
              <a:rPr lang="en-US" sz="3200" dirty="0" err="1"/>
              <a:t>behaviour</a:t>
            </a:r>
            <a:r>
              <a:rPr lang="en-US" sz="3200" dirty="0"/>
              <a:t> when function class is big.</a:t>
            </a:r>
            <a:endParaRPr lang="ru-RU" sz="3200" dirty="0"/>
          </a:p>
        </p:txBody>
      </p:sp>
      <p:sp>
        <p:nvSpPr>
          <p:cNvPr id="59" name="Номер слайда 1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5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Bagging. Several quotes.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i="1" dirty="0"/>
              <a:t>“The simplicity how Leo figure out how to fix it is awesome by it’s simplicity” – </a:t>
            </a:r>
            <a:r>
              <a:rPr lang="en-US" i="1" dirty="0" smtClean="0"/>
              <a:t>J.H</a:t>
            </a:r>
            <a:r>
              <a:rPr lang="en-US" i="1" dirty="0"/>
              <a:t>. </a:t>
            </a:r>
            <a:r>
              <a:rPr lang="en-US" i="1" dirty="0" smtClean="0"/>
              <a:t>Friedman</a:t>
            </a:r>
          </a:p>
          <a:p>
            <a:pPr marL="118872" indent="0">
              <a:buNone/>
            </a:pPr>
            <a:endParaRPr lang="en-US" i="1" dirty="0"/>
          </a:p>
          <a:p>
            <a:pPr marL="118872" indent="0">
              <a:buNone/>
            </a:pPr>
            <a:r>
              <a:rPr lang="en-US" i="1" dirty="0" smtClean="0"/>
              <a:t>“Leo called it’s bagging because it means bootstrap aggregation” – </a:t>
            </a:r>
            <a:r>
              <a:rPr lang="en-US" i="1" dirty="0" err="1" smtClean="0"/>
              <a:t>J.H.Friedman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3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algorithm Step 1/3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:r>
                  <a:rPr lang="en-US" u="sng" dirty="0" smtClean="0"/>
                  <a:t>Step-1</a:t>
                </a:r>
                <a:r>
                  <a:rPr lang="en-US" dirty="0"/>
                  <a:t>: Perturb original train data T in some way and </a:t>
                </a:r>
                <a:r>
                  <a:rPr lang="en-US" dirty="0" smtClean="0"/>
                  <a:t>get perturbed train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i="1" dirty="0"/>
                  <a:t>“In fact it doesn’t matter a lot how to make </a:t>
                </a:r>
                <a:r>
                  <a:rPr lang="en-US" i="1" dirty="0" smtClean="0"/>
                  <a:t>change and there are many ways </a:t>
                </a:r>
                <a:r>
                  <a:rPr lang="en-US" i="1" dirty="0" err="1" smtClean="0"/>
                  <a:t>todo</a:t>
                </a:r>
                <a:r>
                  <a:rPr lang="en-US" i="1" dirty="0" smtClean="0"/>
                  <a:t> it” </a:t>
                </a:r>
                <a:r>
                  <a:rPr lang="en-US" i="1" dirty="0"/>
                  <a:t>– </a:t>
                </a:r>
                <a:r>
                  <a:rPr lang="en-US" i="1" dirty="0" err="1"/>
                  <a:t>J.Friedman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/>
                  <a:t>One </a:t>
                </a:r>
                <a:r>
                  <a:rPr lang="en-US" b="1" dirty="0" smtClean="0"/>
                  <a:t>fancy technic </a:t>
                </a:r>
                <a:r>
                  <a:rPr lang="en-US" b="1" dirty="0"/>
                  <a:t>is “bootstrap sample”.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have </a:t>
                </a:r>
                <a:r>
                  <a:rPr lang="en-US" dirty="0" smtClean="0"/>
                  <a:t>set T contains </a:t>
                </a:r>
                <a:r>
                  <a:rPr lang="en-US" dirty="0"/>
                  <a:t>N observations. We sample randomly observation from this train </a:t>
                </a:r>
                <a:r>
                  <a:rPr lang="en-US" dirty="0" smtClean="0"/>
                  <a:t>data and each iteration we sample </a:t>
                </a:r>
                <a:r>
                  <a:rPr lang="en-US" i="1" dirty="0" smtClean="0"/>
                  <a:t>observation</a:t>
                </a:r>
                <a:r>
                  <a:rPr lang="en-US" dirty="0" smtClean="0"/>
                  <a:t> we </a:t>
                </a:r>
                <a:r>
                  <a:rPr lang="en-US" dirty="0"/>
                  <a:t>back sample to train data.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Bootstrap </a:t>
                </a:r>
                <a:r>
                  <a:rPr lang="en-US" dirty="0"/>
                  <a:t>technic was invented by </a:t>
                </a:r>
                <a:r>
                  <a:rPr lang="en-US" i="1" dirty="0"/>
                  <a:t>Brad </a:t>
                </a:r>
                <a:r>
                  <a:rPr lang="en-US" i="1" dirty="0" err="1"/>
                  <a:t>Efford</a:t>
                </a:r>
                <a:r>
                  <a:rPr lang="en-US" dirty="0"/>
                  <a:t> for other </a:t>
                </a:r>
                <a:r>
                  <a:rPr lang="en-US" dirty="0" smtClean="0"/>
                  <a:t>things.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By the way </a:t>
                </a:r>
                <a:r>
                  <a:rPr lang="en-US" b="1" dirty="0" smtClean="0"/>
                  <a:t>12NOV2018 </a:t>
                </a:r>
                <a:r>
                  <a:rPr lang="en-US" dirty="0" smtClean="0"/>
                  <a:t>he received 80K USD price  International </a:t>
                </a:r>
                <a:r>
                  <a:rPr lang="en-US" dirty="0"/>
                  <a:t>Prize in Statistics for his 1970s </a:t>
                </a:r>
                <a:r>
                  <a:rPr lang="en-US" dirty="0" smtClean="0"/>
                  <a:t>work [4]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Jerome </a:t>
                </a:r>
                <a:r>
                  <a:rPr lang="en-US" dirty="0" err="1" smtClean="0"/>
                  <a:t>H.Friedman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:r>
                  <a:rPr lang="en-US" i="1" dirty="0" smtClean="0"/>
                  <a:t>“Another </a:t>
                </a:r>
                <a:r>
                  <a:rPr lang="en-US" i="1" dirty="0"/>
                  <a:t>technic which Leo tried </a:t>
                </a:r>
                <a:r>
                  <a:rPr lang="en-US" i="1" dirty="0" smtClean="0"/>
                  <a:t>add </a:t>
                </a:r>
                <a:r>
                  <a:rPr lang="en-US" i="1" dirty="0"/>
                  <a:t>random noise to Y. And it works pretty well too. </a:t>
                </a:r>
                <a:r>
                  <a:rPr lang="en-US" i="1" dirty="0" smtClean="0"/>
                  <a:t>In any case idea is make perturbation </a:t>
                </a:r>
                <a:r>
                  <a:rPr lang="en-US" i="1" dirty="0"/>
                  <a:t>a bit, but not too much</a:t>
                </a:r>
                <a:r>
                  <a:rPr lang="en-US" i="1" dirty="0" smtClean="0"/>
                  <a:t>.”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algorithm Step </a:t>
            </a:r>
            <a:r>
              <a:rPr lang="en-US" dirty="0" smtClean="0"/>
              <a:t>2/3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u="sng" dirty="0"/>
                  <a:t>Step-2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Apply </a:t>
                </a:r>
                <a:r>
                  <a:rPr lang="en-US" dirty="0"/>
                  <a:t>original procedure with pulling </a:t>
                </a:r>
                <a:r>
                  <a:rPr lang="en-US" dirty="0" smtClean="0"/>
                  <a:t>“best” </a:t>
                </a:r>
                <a:r>
                  <a:rPr lang="en-US" dirty="0"/>
                  <a:t>function from </a:t>
                </a:r>
                <a:r>
                  <a:rPr lang="en-US" dirty="0" smtClean="0"/>
                  <a:t>our function family via search strategy: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)∈</m:t>
                        </m:r>
                        <m:r>
                          <a:rPr lang="en-US" sz="2400" i="1">
                            <a:latin typeface="Cambria Math"/>
                          </a:rPr>
                          <m:t>ℱ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𝜖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algorithm Step </a:t>
            </a:r>
            <a:r>
              <a:rPr lang="en-US" dirty="0" smtClean="0"/>
              <a:t>3/3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u="sng" dirty="0" smtClean="0"/>
                  <a:t>Step-3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Repeat </a:t>
                </a:r>
                <a:r>
                  <a:rPr lang="en-US" dirty="0"/>
                  <a:t>step-1, step-2 </a:t>
                </a:r>
                <a:r>
                  <a:rPr lang="en-US" i="1" dirty="0"/>
                  <a:t>“B”</a:t>
                </a:r>
                <a:r>
                  <a:rPr lang="en-US" dirty="0"/>
                  <a:t> times. Average behavior of “B” models </a:t>
                </a:r>
                <a:r>
                  <a:rPr lang="en-US" dirty="0" smtClean="0"/>
                  <a:t> and give final model as average of B models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Bagging. Some observations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Bagging </a:t>
            </a:r>
            <a:r>
              <a:rPr lang="en-US" dirty="0"/>
              <a:t>doesn’t do nothing with </a:t>
            </a:r>
            <a:r>
              <a:rPr lang="en-US" dirty="0" smtClean="0"/>
              <a:t>bias (almost always).</a:t>
            </a:r>
            <a:r>
              <a:rPr lang="en-US" dirty="0"/>
              <a:t> </a:t>
            </a:r>
            <a:r>
              <a:rPr lang="en-US" dirty="0" smtClean="0"/>
              <a:t>If we consider function space which is closed at least to “sum/scaling”.</a:t>
            </a:r>
          </a:p>
          <a:p>
            <a:pPr>
              <a:buFont typeface="Symbol"/>
              <a:buChar char="Þ"/>
            </a:pPr>
            <a:r>
              <a:rPr lang="en-US" dirty="0" smtClean="0"/>
              <a:t>So </a:t>
            </a:r>
            <a:r>
              <a:rPr lang="en-US" dirty="0" err="1" smtClean="0"/>
              <a:t>particulary</a:t>
            </a:r>
            <a:r>
              <a:rPr lang="en-US" dirty="0" smtClean="0"/>
              <a:t> for tree’s “</a:t>
            </a:r>
            <a:r>
              <a:rPr lang="en-US" i="1" dirty="0" smtClean="0"/>
              <a:t>this silly thing</a:t>
            </a:r>
            <a:r>
              <a:rPr lang="en-US" dirty="0" smtClean="0"/>
              <a:t>” do nothing with bias error.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r>
              <a:rPr lang="en-US" dirty="0" smtClean="0"/>
              <a:t>Also what </a:t>
            </a:r>
            <a:r>
              <a:rPr lang="en-US" dirty="0"/>
              <a:t>is </a:t>
            </a:r>
            <a:r>
              <a:rPr lang="en-US" dirty="0" smtClean="0"/>
              <a:t>averaging </a:t>
            </a:r>
            <a:r>
              <a:rPr lang="en-US" dirty="0"/>
              <a:t>is </a:t>
            </a:r>
            <a:r>
              <a:rPr lang="en-US" b="1" dirty="0" err="1"/>
              <a:t>ouput</a:t>
            </a:r>
            <a:r>
              <a:rPr lang="en-US" dirty="0"/>
              <a:t> and </a:t>
            </a:r>
            <a:r>
              <a:rPr lang="en-US" b="1" dirty="0"/>
              <a:t>it’s not the structure</a:t>
            </a:r>
            <a:r>
              <a:rPr lang="en-US" dirty="0"/>
              <a:t> of the trees</a:t>
            </a:r>
            <a:r>
              <a:rPr lang="en-US" dirty="0" smtClean="0"/>
              <a:t>.</a:t>
            </a:r>
          </a:p>
          <a:p>
            <a:endParaRPr lang="en-US" i="1" dirty="0" smtClean="0"/>
          </a:p>
          <a:p>
            <a:r>
              <a:rPr lang="en-US" i="1" dirty="0" smtClean="0"/>
              <a:t>“But why this thing can do something? </a:t>
            </a:r>
            <a:r>
              <a:rPr lang="en-US" i="1" dirty="0"/>
              <a:t>How even it’s possible! </a:t>
            </a:r>
            <a:r>
              <a:rPr lang="en-US" i="1" dirty="0" smtClean="0"/>
              <a:t>“ – </a:t>
            </a:r>
            <a:r>
              <a:rPr lang="en-US" i="1" dirty="0" err="1" smtClean="0"/>
              <a:t>J.Friedman</a:t>
            </a:r>
            <a:endParaRPr lang="en-US" i="1" dirty="0" smtClean="0"/>
          </a:p>
          <a:p>
            <a:endParaRPr lang="ru-RU" i="1" dirty="0"/>
          </a:p>
          <a:p>
            <a:pPr marL="633222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sz="1600" dirty="0" smtClean="0"/>
              <a:t>[1] First part of presentation</a:t>
            </a:r>
          </a:p>
          <a:p>
            <a:pPr marL="118872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github.com/burlachenkok/presentations_bruziuz/tree/master/decision_trees/mpti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[2] </a:t>
            </a:r>
            <a:r>
              <a:rPr lang="en-US" sz="1600" dirty="0"/>
              <a:t>Classification And Regression Trees, 1983 (</a:t>
            </a:r>
            <a:r>
              <a:rPr lang="en-US" sz="1600" dirty="0" err="1"/>
              <a:t>Brieman</a:t>
            </a:r>
            <a:r>
              <a:rPr lang="en-US" sz="1600" dirty="0"/>
              <a:t>, Friedman, </a:t>
            </a:r>
            <a:r>
              <a:rPr lang="en-US" sz="1600" dirty="0" err="1"/>
              <a:t>Olshey</a:t>
            </a:r>
            <a:r>
              <a:rPr lang="en-US" sz="1600" dirty="0"/>
              <a:t>, Stone) – CART</a:t>
            </a:r>
          </a:p>
          <a:p>
            <a:pPr marL="11887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www.amazon.com/Classification-Regression-Wadsworth-Statistics-Probability/dp/0412048418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[3] Book: The </a:t>
            </a:r>
            <a:r>
              <a:rPr lang="en-US" sz="1600" dirty="0"/>
              <a:t>Elements of Statistical </a:t>
            </a:r>
            <a:r>
              <a:rPr lang="en-US" sz="1600" dirty="0" smtClean="0"/>
              <a:t>Learning 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(Friedman, </a:t>
            </a:r>
            <a:r>
              <a:rPr lang="en-US" sz="1600" dirty="0" err="1"/>
              <a:t>Tibshirani</a:t>
            </a:r>
            <a:r>
              <a:rPr lang="en-US" sz="1600" dirty="0"/>
              <a:t>, Hastie</a:t>
            </a:r>
            <a:r>
              <a:rPr lang="en-US" sz="1600" dirty="0" smtClean="0"/>
              <a:t>)</a:t>
            </a:r>
          </a:p>
          <a:p>
            <a:pPr marL="118872" indent="0">
              <a:buNone/>
            </a:pPr>
            <a:r>
              <a:rPr lang="en-US" sz="1600" dirty="0">
                <a:hlinkClick r:id="rId4"/>
              </a:rPr>
              <a:t>https://web.stanford.edu/~</a:t>
            </a:r>
            <a:r>
              <a:rPr lang="en-US" sz="1600" dirty="0" smtClean="0">
                <a:hlinkClick r:id="rId4"/>
              </a:rPr>
              <a:t>hastie/Papers/ESLII.pdf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/>
              <a:t>[4] </a:t>
            </a:r>
            <a:r>
              <a:rPr lang="en-US" sz="1600" dirty="0" smtClean="0"/>
              <a:t>News: Bradley </a:t>
            </a:r>
            <a:r>
              <a:rPr lang="en-US" sz="1600" dirty="0" err="1" smtClean="0"/>
              <a:t>Efron</a:t>
            </a:r>
            <a:r>
              <a:rPr lang="en-US" sz="1600" dirty="0" smtClean="0"/>
              <a:t>  </a:t>
            </a:r>
            <a:r>
              <a:rPr lang="en-US" sz="1600" dirty="0"/>
              <a:t>has won the </a:t>
            </a:r>
            <a:r>
              <a:rPr lang="en-US" sz="1600" dirty="0" smtClean="0"/>
              <a:t>80K USD Prize </a:t>
            </a:r>
            <a:r>
              <a:rPr lang="en-US" sz="1600" dirty="0"/>
              <a:t>in Statistics for his 1970s </a:t>
            </a:r>
            <a:r>
              <a:rPr lang="en-US" sz="1600" dirty="0" smtClean="0"/>
              <a:t>work</a:t>
            </a:r>
          </a:p>
          <a:p>
            <a:pPr marL="118872" indent="0">
              <a:buNone/>
            </a:pP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www.nature.com/articles/d41586-018-07395-w?fbclid=IwAR3EbV3LbBQmls4KarxRzblvonn6HUxiC4IqRGaaXPY2XRsbOXtSPHqo3pk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[5] [</a:t>
            </a:r>
            <a:r>
              <a:rPr lang="en-US" sz="1600" dirty="0" err="1" smtClean="0"/>
              <a:t>cvxbook</a:t>
            </a:r>
            <a:r>
              <a:rPr lang="en-US" sz="1600" dirty="0" smtClean="0"/>
              <a:t>] Convex Optimization (</a:t>
            </a:r>
            <a:r>
              <a:rPr lang="en-US" sz="1600" dirty="0" err="1" smtClean="0"/>
              <a:t>S.Boyd</a:t>
            </a:r>
            <a:r>
              <a:rPr lang="en-US" sz="1600" dirty="0" smtClean="0"/>
              <a:t>, </a:t>
            </a:r>
            <a:r>
              <a:rPr lang="en-US" sz="1600" dirty="0" err="1" smtClean="0"/>
              <a:t>L.Vandenberghe</a:t>
            </a:r>
            <a:r>
              <a:rPr lang="en-US" sz="1600" dirty="0" smtClean="0"/>
              <a:t>)</a:t>
            </a:r>
          </a:p>
          <a:p>
            <a:pPr marL="118872" indent="0">
              <a:buNone/>
            </a:pPr>
            <a:r>
              <a:rPr lang="en-US" sz="1600" dirty="0">
                <a:hlinkClick r:id="rId6"/>
              </a:rPr>
              <a:t>http://stanford.edu/~</a:t>
            </a:r>
            <a:r>
              <a:rPr lang="en-US" sz="1600" dirty="0" smtClean="0">
                <a:hlinkClick r:id="rId6"/>
              </a:rPr>
              <a:t>boyd/cvxbook/bv_cvxbook.pdf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6] </a:t>
            </a:r>
            <a:r>
              <a:rPr lang="en-US" sz="1600" dirty="0" smtClean="0"/>
              <a:t>My notes: What </a:t>
            </a:r>
            <a:r>
              <a:rPr lang="en-US" sz="1600" dirty="0"/>
              <a:t>is cross-validation and some hints about it</a:t>
            </a:r>
            <a:endParaRPr lang="en-US" sz="1600" dirty="0" smtClean="0"/>
          </a:p>
          <a:p>
            <a:pPr marL="118872" indent="0">
              <a:buNone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sites.google.com/site/burlachenkok/articles/what-is-cross-validation-and-some-hints-about-it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7] </a:t>
            </a:r>
            <a:r>
              <a:rPr lang="en-US" sz="1600" dirty="0" smtClean="0"/>
              <a:t>Example of Random Forest usage.</a:t>
            </a:r>
          </a:p>
          <a:p>
            <a:pPr marL="118872" indent="0">
              <a:buNone/>
            </a:pPr>
            <a:r>
              <a:rPr lang="en-US" sz="1600" dirty="0" smtClean="0"/>
              <a:t>Real-Time </a:t>
            </a:r>
            <a:r>
              <a:rPr lang="en-US" sz="1600" dirty="0"/>
              <a:t>Human Pose Recognition in Parts from a Single Depth </a:t>
            </a:r>
            <a:r>
              <a:rPr lang="en-US" sz="1600" dirty="0" smtClean="0"/>
              <a:t>Image, 2011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500" u="sng" dirty="0">
                <a:hlinkClick r:id="rId8"/>
              </a:rPr>
              <a:t>https://www.microsoft.com/en-us/research/publication/real-time-human-pose-recognition-in-parts-from-a-single-depth-image/?from=http%3A%2F%2Fresearch.microsoft.com%2Fpubs%2F145347%2Fbodypartrecognition.pdf</a:t>
            </a:r>
            <a:endParaRPr lang="en-US" sz="1500" u="sng" dirty="0"/>
          </a:p>
          <a:p>
            <a:pPr marL="118872" indent="0">
              <a:buNone/>
            </a:pPr>
            <a:endParaRPr lang="en-US" sz="1500" dirty="0" smtClean="0"/>
          </a:p>
          <a:p>
            <a:pPr marL="118872" indent="0">
              <a:buNone/>
            </a:pPr>
            <a:r>
              <a:rPr lang="en-US" sz="1500" dirty="0" smtClean="0"/>
              <a:t>[8] Some way to </a:t>
            </a:r>
            <a:r>
              <a:rPr lang="en-US" sz="1500" dirty="0" err="1" smtClean="0"/>
              <a:t>interpretate</a:t>
            </a:r>
            <a:r>
              <a:rPr lang="en-US" sz="1500" dirty="0" smtClean="0"/>
              <a:t> black-box models</a:t>
            </a:r>
          </a:p>
          <a:p>
            <a:pPr marL="118872" indent="0">
              <a:buNone/>
            </a:pPr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://sites.google.com/site/burlachenkok/some-ways-to-intepretate-black-box-models</a:t>
            </a:r>
            <a:endParaRPr lang="en-US" sz="1400" dirty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Bagging . Why this thing is working?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Deep answer lie in </a:t>
            </a:r>
            <a:r>
              <a:rPr lang="en-US" dirty="0" smtClean="0"/>
              <a:t>area of math optimization and one aspect of difference between </a:t>
            </a:r>
          </a:p>
          <a:p>
            <a:pPr marL="118872" indent="0">
              <a:buNone/>
            </a:pPr>
            <a:r>
              <a:rPr lang="en-US" b="1" dirty="0" smtClean="0"/>
              <a:t>convex</a:t>
            </a:r>
            <a:r>
              <a:rPr lang="en-US" dirty="0" smtClean="0"/>
              <a:t> and </a:t>
            </a:r>
            <a:r>
              <a:rPr lang="en-US" b="1" dirty="0" smtClean="0"/>
              <a:t>non-convex</a:t>
            </a:r>
            <a:r>
              <a:rPr lang="en-US" dirty="0" smtClean="0"/>
              <a:t> math optimization.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7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Bagging . About </a:t>
            </a:r>
            <a:r>
              <a:rPr lang="en-US" sz="2600" dirty="0" smtClean="0"/>
              <a:t>perturbed convex optimization problem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:r>
                  <a:rPr lang="en-US" sz="3800" dirty="0" smtClean="0"/>
                  <a:t>Let’s talk a bit on </a:t>
                </a:r>
                <a:r>
                  <a:rPr lang="en-US" sz="3800" u="sng" dirty="0" smtClean="0"/>
                  <a:t>convex optimization problem</a:t>
                </a:r>
                <a:r>
                  <a:rPr lang="en-US" sz="3800" dirty="0" smtClean="0"/>
                  <a:t> and it’s perturbations</a:t>
                </a:r>
              </a:p>
              <a:p>
                <a:pPr marL="118872" indent="0">
                  <a:buNone/>
                </a:pPr>
                <a:endParaRPr lang="en-US" sz="3800" dirty="0" smtClean="0"/>
              </a:p>
              <a:p>
                <a:pPr marL="118872" indent="0">
                  <a:buNone/>
                </a:pPr>
                <a:endParaRPr lang="en-US" sz="3800" dirty="0"/>
              </a:p>
              <a:p>
                <a:pPr marL="118872" indent="0">
                  <a:buNone/>
                </a:pPr>
                <a:endParaRPr lang="en-US" sz="3800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is </a:t>
                </a:r>
                <a:r>
                  <a:rPr lang="en-US" dirty="0" err="1"/>
                  <a:t>infimum</a:t>
                </a:r>
                <a:r>
                  <a:rPr lang="en-US" dirty="0"/>
                  <a:t> of objective function attained in feasible set and intersected with the domain of optimization problem [</a:t>
                </a:r>
                <a:r>
                  <a:rPr lang="en-US" dirty="0" err="1"/>
                  <a:t>cvxbook</a:t>
                </a:r>
                <a:r>
                  <a:rPr lang="en-US" dirty="0"/>
                  <a:t>], </a:t>
                </a:r>
                <a:r>
                  <a:rPr lang="en-US" dirty="0" smtClean="0"/>
                  <a:t>p.127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b="1" dirty="0" smtClean="0"/>
                  <a:t>Optimal </a:t>
                </a:r>
                <a:r>
                  <a:rPr lang="en-US" b="1" dirty="0"/>
                  <a:t>value of the perturbed convex optimization problem</a:t>
                </a:r>
                <a:r>
                  <a:rPr lang="en-US" dirty="0"/>
                  <a:t> during perturbation of right hand side equality or inequality </a:t>
                </a:r>
                <a:r>
                  <a:rPr lang="en-US" b="1" dirty="0"/>
                  <a:t>is another convex function</a:t>
                </a:r>
                <a:r>
                  <a:rPr lang="en-US" dirty="0"/>
                  <a:t> of the parameters of this </a:t>
                </a:r>
                <a:r>
                  <a:rPr lang="en-US" dirty="0" smtClean="0"/>
                  <a:t>perturbations</a:t>
                </a:r>
              </a:p>
              <a:p>
                <a:endParaRPr lang="ru-RU" dirty="0"/>
              </a:p>
              <a:p>
                <a:r>
                  <a:rPr lang="en-US" dirty="0" smtClean="0"/>
                  <a:t>If optimal value of perturbed problem is differentiable then for the perturbed optimal value as a function of perturbations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(0,0)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(0,0)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        =&gt; So in this case if perturbation are not big too much then optimal value roughly speaking is not    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changing too much</a:t>
                </a:r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[</a:t>
                </a:r>
                <a:r>
                  <a:rPr lang="en-US" dirty="0" err="1" smtClean="0"/>
                  <a:t>cvxbook</a:t>
                </a:r>
                <a:r>
                  <a:rPr lang="en-US" dirty="0"/>
                  <a:t>], 5.6. Perturbation Analysis, </a:t>
                </a:r>
                <a:r>
                  <a:rPr lang="en-US" dirty="0" smtClean="0"/>
                  <a:t>p.250,p.234-236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3" y="2204864"/>
            <a:ext cx="1944216" cy="75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Bagging . </a:t>
            </a:r>
            <a:r>
              <a:rPr lang="en-US" sz="2400" dirty="0" smtClean="0"/>
              <a:t>About convex functions.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Convex function </a:t>
            </a:r>
            <a:r>
              <a:rPr lang="en-US" dirty="0"/>
              <a:t>are continuous in </a:t>
            </a:r>
            <a:r>
              <a:rPr lang="en-US" dirty="0" smtClean="0"/>
              <a:t>relative interior of it’s domain. So mostly they </a:t>
            </a:r>
            <a:r>
              <a:rPr lang="en-US" dirty="0"/>
              <a:t>are continuous even </a:t>
            </a:r>
            <a:r>
              <a:rPr lang="en-US" dirty="0" smtClean="0"/>
              <a:t>some strange situations can </a:t>
            </a:r>
            <a:r>
              <a:rPr lang="en-US" dirty="0" err="1" smtClean="0"/>
              <a:t>happend</a:t>
            </a:r>
            <a:r>
              <a:rPr lang="en-US" dirty="0" smtClean="0"/>
              <a:t> on boundary: 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www.facebook.com/photo.php?fbid=664179037304832&amp;set=a.164584463930961&amp;type=3&amp;theater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22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20888"/>
            <a:ext cx="6748389" cy="310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2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Bagging. Will bagging work for problem which are reduced to convex optimization?</a:t>
            </a:r>
            <a:endParaRPr lang="ru-RU" sz="32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No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i="1" dirty="0"/>
              <a:t>“Bagging does not help for procedures which are themselves are </a:t>
            </a:r>
            <a:r>
              <a:rPr lang="en-US" i="1" u="sng" dirty="0"/>
              <a:t>convex optimization</a:t>
            </a:r>
            <a:r>
              <a:rPr lang="en-US" i="1" dirty="0"/>
              <a:t> problem” – Jerome H. </a:t>
            </a:r>
            <a:r>
              <a:rPr lang="en-US" i="1" dirty="0" smtClean="0"/>
              <a:t>Friedman.</a:t>
            </a:r>
            <a:endParaRPr lang="ru-RU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i="1" dirty="0" smtClean="0"/>
              <a:t>“Whole point </a:t>
            </a:r>
            <a:r>
              <a:rPr lang="en-US" i="1" dirty="0"/>
              <a:t>of ensemble you </a:t>
            </a:r>
            <a:r>
              <a:rPr lang="en-US" i="1" dirty="0" smtClean="0"/>
              <a:t>combine different decision trees…</a:t>
            </a:r>
            <a:r>
              <a:rPr lang="en-US" i="1" dirty="0"/>
              <a:t> ensemble methods </a:t>
            </a:r>
            <a:r>
              <a:rPr lang="en-US" i="1" dirty="0" smtClean="0"/>
              <a:t>in context of convex optimization are boring…”</a:t>
            </a:r>
            <a:r>
              <a:rPr lang="en-US" dirty="0" smtClean="0"/>
              <a:t> – </a:t>
            </a:r>
            <a:r>
              <a:rPr lang="en-US" dirty="0" err="1" smtClean="0"/>
              <a:t>S.Boyd</a:t>
            </a:r>
            <a:r>
              <a:rPr lang="en-US" dirty="0" smtClean="0"/>
              <a:t>,</a:t>
            </a:r>
          </a:p>
          <a:p>
            <a:pPr marL="118872" indent="0">
              <a:buNone/>
            </a:pPr>
            <a:r>
              <a:rPr lang="en-US" dirty="0" smtClean="0"/>
              <a:t>58:40, </a:t>
            </a:r>
          </a:p>
          <a:p>
            <a:pPr marL="11887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www.youtube.com/watch?v=wqy-og_7SLs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8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Bagging</a:t>
            </a:r>
            <a:r>
              <a:rPr lang="en-US" sz="2800" dirty="0"/>
              <a:t>. </a:t>
            </a:r>
            <a:r>
              <a:rPr lang="en-US" sz="2800" dirty="0" smtClean="0"/>
              <a:t>Ideas why </a:t>
            </a:r>
            <a:r>
              <a:rPr lang="en-US" sz="2800" dirty="0"/>
              <a:t>bagging </a:t>
            </a:r>
            <a:r>
              <a:rPr lang="en-US" sz="2800" dirty="0" smtClean="0"/>
              <a:t>helps for approximation schemas reduced to non-convex optimization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Let’s start. We have multiple local minimums in our objective.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If use local iterative strategy then obtained optimal point, depends on our start.                                          (By the way one more fun moment with </a:t>
                </a:r>
                <a:r>
                  <a:rPr lang="en-US" sz="1400" dirty="0" err="1" smtClean="0"/>
                  <a:t>S.Boyd</a:t>
                </a:r>
                <a:r>
                  <a:rPr lang="en-US" sz="1400" dirty="0"/>
                  <a:t> </a:t>
                </a:r>
                <a:r>
                  <a:rPr lang="en-US" sz="1400" dirty="0" smtClean="0">
                    <a:hlinkClick r:id="rId3"/>
                  </a:rPr>
                  <a:t>https</a:t>
                </a:r>
                <a:r>
                  <a:rPr lang="en-US" sz="1400" dirty="0">
                    <a:hlinkClick r:id="rId3"/>
                  </a:rPr>
                  <a:t>://</a:t>
                </a:r>
                <a:r>
                  <a:rPr lang="en-US" sz="1400" dirty="0" smtClean="0">
                    <a:hlinkClick r:id="rId3"/>
                  </a:rPr>
                  <a:t>youtu.be/wqy-og_7SLs?t=2953</a:t>
                </a:r>
                <a:r>
                  <a:rPr lang="en-US" sz="1400" dirty="0" smtClean="0"/>
                  <a:t>, 49:12                        </a:t>
                </a:r>
                <a:r>
                  <a:rPr lang="en-US" sz="1400" i="1" dirty="0" smtClean="0"/>
                  <a:t>“If </a:t>
                </a:r>
                <a:r>
                  <a:rPr lang="en-US" sz="1400" i="1" dirty="0"/>
                  <a:t>you have non-convex problems and we will use solvers that you mentioned. </a:t>
                </a:r>
                <a:r>
                  <a:rPr lang="en-US" sz="1400" i="1" dirty="0" smtClean="0"/>
                  <a:t> Stephen</a:t>
                </a:r>
                <a:r>
                  <a:rPr lang="en-US" sz="1400" i="1" dirty="0"/>
                  <a:t>: It </a:t>
                </a:r>
                <a:r>
                  <a:rPr lang="en-US" sz="1400" i="1" dirty="0" smtClean="0"/>
                  <a:t>depends, but the </a:t>
                </a:r>
                <a:r>
                  <a:rPr lang="en-US" sz="1400" i="1" dirty="0"/>
                  <a:t>most accurate technical statements is the </a:t>
                </a:r>
                <a:r>
                  <a:rPr lang="en-US" sz="1400" i="1" dirty="0" smtClean="0"/>
                  <a:t>following. </a:t>
                </a:r>
                <a:r>
                  <a:rPr lang="en-US" sz="1400" b="1" i="1" dirty="0" smtClean="0"/>
                  <a:t>Something happens</a:t>
                </a:r>
                <a:r>
                  <a:rPr lang="en-US" sz="1400" i="1" dirty="0" smtClean="0"/>
                  <a:t>“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So change in starting point will lead to different solution.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We don’t change starting point in this strategy. </a:t>
                </a:r>
                <a:r>
                  <a:rPr lang="en-US" sz="1400" u="sng" dirty="0" smtClean="0"/>
                  <a:t>What we’re doing – we perturb/shuffle a bit/change dataset</a:t>
                </a:r>
                <a:r>
                  <a:rPr lang="en-US" sz="1400" dirty="0" smtClean="0"/>
                  <a:t>.  Which is the same as change start point if think about it.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400" dirty="0"/>
              </a:p>
              <a:p>
                <a:pPr marL="118872" indent="0">
                  <a:buNone/>
                </a:pPr>
                <a:r>
                  <a:rPr lang="en-US" sz="1400" b="1" dirty="0" smtClean="0"/>
                  <a:t>We hope: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That there is global picture of convex function with several ripples.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Near global minimum there are several other local minimums, but they are clustered near each other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Sampling technic will more probably give us predictors with minimums which are near global minimums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Another thing that for convex function we have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i="1">
                        <a:latin typeface="Cambria Math"/>
                      </a:rPr>
                      <m:t>𝐸</m:t>
                    </m:r>
                    <m:r>
                      <a:rPr lang="en-US" sz="1400" i="1">
                        <a:latin typeface="Cambria Math"/>
                      </a:rPr>
                      <m:t>[</m:t>
                    </m:r>
                    <m:r>
                      <a:rPr lang="en-US" sz="1400" i="1">
                        <a:latin typeface="Cambria Math"/>
                      </a:rPr>
                      <m:t>𝑓</m:t>
                    </m:r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𝑤</m:t>
                    </m:r>
                    <m:r>
                      <a:rPr lang="en-US" sz="1400" i="1">
                        <a:latin typeface="Cambria Math"/>
                      </a:rPr>
                      <m:t>)]</m:t>
                    </m:r>
                  </m:oMath>
                </a14:m>
                <a:r>
                  <a:rPr lang="en-US" sz="1400" dirty="0" smtClean="0"/>
                  <a:t>. </a:t>
                </a:r>
                <a:endParaRPr lang="en-US" sz="1400" dirty="0"/>
              </a:p>
              <a:p>
                <a:pPr marL="118872" indent="0">
                  <a:buNone/>
                </a:pPr>
                <a:r>
                  <a:rPr lang="en-US" sz="1400" dirty="0" smtClean="0"/>
                  <a:t>               So for convex function averaging in model obtained by averaging parameters is better then average  </a:t>
                </a:r>
              </a:p>
              <a:p>
                <a:pPr marL="118872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        of  the models</a:t>
                </a:r>
              </a:p>
              <a:p>
                <a:pPr marL="118872" indent="0">
                  <a:buNone/>
                </a:pPr>
                <a:endParaRPr lang="en-US" sz="1400" b="1" dirty="0" smtClean="0"/>
              </a:p>
              <a:p>
                <a:pPr marL="118872" indent="0">
                  <a:buNone/>
                </a:pPr>
                <a:r>
                  <a:rPr lang="en-US" sz="1400" b="1" dirty="0" smtClean="0"/>
                  <a:t>Empirically:</a:t>
                </a:r>
              </a:p>
              <a:p>
                <a:pPr marL="118872" indent="0">
                  <a:buNone/>
                </a:pPr>
                <a:r>
                  <a:rPr lang="en-US" sz="1400" dirty="0" smtClean="0"/>
                  <a:t>This technic from 1996 upgrade Decision Trees into extremely </a:t>
                </a:r>
                <a:r>
                  <a:rPr lang="en-US" sz="1400" dirty="0" err="1" smtClean="0"/>
                  <a:t>powerfull</a:t>
                </a:r>
                <a:r>
                  <a:rPr lang="en-US" sz="1400" dirty="0" smtClean="0"/>
                  <a:t> model.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r="-2296" b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8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Bagging. Nice decoupling.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Via deep of decision trees – </a:t>
            </a:r>
            <a:r>
              <a:rPr lang="en-US" u="sng" dirty="0" smtClean="0"/>
              <a:t>we control bias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Via bagging </a:t>
            </a:r>
            <a:r>
              <a:rPr lang="en-US" dirty="0"/>
              <a:t>technic </a:t>
            </a:r>
            <a:r>
              <a:rPr lang="en-US" dirty="0" smtClean="0"/>
              <a:t>– </a:t>
            </a:r>
            <a:r>
              <a:rPr lang="en-US" u="sng" dirty="0" smtClean="0"/>
              <a:t>we control </a:t>
            </a:r>
            <a:r>
              <a:rPr lang="en-US" u="sng" dirty="0"/>
              <a:t>variance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to be completely honest we can bag anything</a:t>
            </a:r>
          </a:p>
          <a:p>
            <a:endParaRPr lang="en-US" dirty="0"/>
          </a:p>
          <a:p>
            <a:r>
              <a:rPr lang="en-US" b="1" dirty="0" smtClean="0"/>
              <a:t>When </a:t>
            </a:r>
            <a:r>
              <a:rPr lang="en-US" b="1" dirty="0"/>
              <a:t>bagging works</a:t>
            </a:r>
            <a:endParaRPr lang="ru-RU" b="1" dirty="0"/>
          </a:p>
          <a:p>
            <a:pPr lvl="1"/>
            <a:r>
              <a:rPr lang="en-US" dirty="0" smtClean="0"/>
              <a:t>Trees </a:t>
            </a:r>
            <a:r>
              <a:rPr lang="en-US" dirty="0"/>
              <a:t>are not highly correlated </a:t>
            </a:r>
            <a:endParaRPr lang="ru-RU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tree should be enough strong to predict </a:t>
            </a:r>
            <a:r>
              <a:rPr lang="en-US" dirty="0" smtClean="0"/>
              <a:t>something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Bagging as </a:t>
            </a:r>
            <a:r>
              <a:rPr lang="en-US" dirty="0" smtClean="0"/>
              <a:t>“average technic” </a:t>
            </a:r>
            <a:r>
              <a:rPr lang="en-US" dirty="0"/>
              <a:t>works with improve quality in average, no for particular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“It still can be a case then a single tree works better”</a:t>
            </a:r>
            <a:r>
              <a:rPr lang="en-US" dirty="0" smtClean="0"/>
              <a:t> – </a:t>
            </a:r>
            <a:r>
              <a:rPr lang="en-US" dirty="0" err="1" smtClean="0"/>
              <a:t>J.Friedman</a:t>
            </a:r>
            <a:r>
              <a:rPr lang="en-US" dirty="0" smtClean="0"/>
              <a:t> </a:t>
            </a:r>
            <a:endParaRPr lang="ru-RU" dirty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3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9600" y="138885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Random</a:t>
            </a:r>
            <a:r>
              <a:rPr lang="en-US" sz="2800" dirty="0" smtClean="0"/>
              <a:t> Forest as extreme case of Bagging</a:t>
            </a:r>
            <a:endParaRPr lang="ru-RU" sz="28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600" y="1927591"/>
            <a:ext cx="82296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Random Forest is most popular form of bagging</a:t>
            </a:r>
          </a:p>
          <a:p>
            <a:pPr lvl="1"/>
            <a:r>
              <a:rPr lang="en-US" dirty="0" smtClean="0"/>
              <a:t>We create deepest Decision Trees without any pruning (</a:t>
            </a:r>
            <a:r>
              <a:rPr lang="en-US" dirty="0" err="1" smtClean="0"/>
              <a:t>cp</a:t>
            </a:r>
            <a:r>
              <a:rPr lang="en-US" dirty="0" smtClean="0"/>
              <a:t>=0)</a:t>
            </a:r>
          </a:p>
          <a:p>
            <a:pPr lvl="1"/>
            <a:r>
              <a:rPr lang="en-US" dirty="0"/>
              <a:t>The height of decision tree is only limited by the size of train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Wrap-around </a:t>
            </a:r>
            <a:r>
              <a:rPr lang="en-US" dirty="0"/>
              <a:t>this procedure via </a:t>
            </a:r>
            <a:r>
              <a:rPr lang="en-US" dirty="0" smtClean="0"/>
              <a:t>bagging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Nice thing about Random Forest – each tree can be compute completely in parallel. </a:t>
            </a:r>
          </a:p>
          <a:p>
            <a:endParaRPr lang="en-US" dirty="0"/>
          </a:p>
          <a:p>
            <a:r>
              <a:rPr lang="en-US" dirty="0" smtClean="0"/>
              <a:t>Each Decision Tree is building completely independent</a:t>
            </a:r>
          </a:p>
          <a:p>
            <a:endParaRPr lang="en-US" dirty="0" smtClean="0"/>
          </a:p>
          <a:p>
            <a:r>
              <a:rPr lang="en-US" dirty="0" smtClean="0"/>
              <a:t>Example of usage. </a:t>
            </a:r>
            <a:r>
              <a:rPr lang="en-US" b="1" dirty="0" err="1" smtClean="0"/>
              <a:t>Kinect</a:t>
            </a:r>
            <a:r>
              <a:rPr lang="en-US" dirty="0" smtClean="0"/>
              <a:t> </a:t>
            </a:r>
            <a:r>
              <a:rPr lang="en-US" dirty="0"/>
              <a:t>in human pose </a:t>
            </a:r>
            <a:r>
              <a:rPr lang="en-US" dirty="0" smtClean="0"/>
              <a:t>recognition use Random Forest [7]</a:t>
            </a:r>
            <a:endParaRPr lang="en-US" u="sng" dirty="0" smtClean="0"/>
          </a:p>
          <a:p>
            <a:pPr marL="676656" lvl="2" indent="0">
              <a:buNone/>
            </a:pPr>
            <a:endParaRPr lang="en-US" u="sng" dirty="0" smtClean="0"/>
          </a:p>
          <a:p>
            <a:pPr marL="676656" lvl="2" indent="0">
              <a:buNone/>
            </a:pPr>
            <a:endParaRPr lang="ru-RU" dirty="0"/>
          </a:p>
          <a:p>
            <a:endParaRPr lang="en-US" dirty="0" smtClean="0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</a:t>
            </a:r>
            <a:r>
              <a:rPr lang="en-US" sz="3200" dirty="0" smtClean="0"/>
              <a:t>Forest. Conclusion.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Random forest it’s possible append extra variation of the trees via build tree based on random subset of variables. </a:t>
            </a:r>
          </a:p>
          <a:p>
            <a:endParaRPr lang="en-US" dirty="0"/>
          </a:p>
          <a:p>
            <a:r>
              <a:rPr lang="en-US" dirty="0" err="1"/>
              <a:t>J.Friedman</a:t>
            </a:r>
            <a:r>
              <a:rPr lang="en-US" dirty="0"/>
              <a:t> said that Leo didn’t give any recommendation of the number of variables, but via consideration of </a:t>
            </a:r>
            <a:r>
              <a:rPr lang="en-US" dirty="0" err="1" smtClean="0"/>
              <a:t>J.Friedman</a:t>
            </a:r>
            <a:r>
              <a:rPr lang="en-US" dirty="0" smtClean="0"/>
              <a:t> selecting of variable  </a:t>
            </a:r>
            <a:r>
              <a:rPr lang="en-US" b="1" dirty="0" smtClean="0"/>
              <a:t>is just a strange thing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random forest it should be 2 meta-parameters:</a:t>
            </a:r>
          </a:p>
          <a:p>
            <a:pPr marL="457200" lvl="1" indent="0">
              <a:buNone/>
            </a:pPr>
            <a:r>
              <a:rPr lang="en-US" b="1" i="1" dirty="0"/>
              <a:t>Size of the sample for </a:t>
            </a:r>
            <a:r>
              <a:rPr lang="en-US" b="1" i="1" dirty="0" err="1" smtClean="0"/>
              <a:t>bootstap</a:t>
            </a:r>
            <a:r>
              <a:rPr lang="en-US" b="1" i="1" dirty="0" smtClean="0"/>
              <a:t>.</a:t>
            </a:r>
          </a:p>
          <a:p>
            <a:pPr marL="457200" lvl="1" indent="0">
              <a:buNone/>
            </a:pPr>
            <a:r>
              <a:rPr lang="en-US" u="sng" dirty="0" smtClean="0"/>
              <a:t>Smaller </a:t>
            </a:r>
            <a:r>
              <a:rPr lang="en-US" u="sng" dirty="0" err="1"/>
              <a:t>boostrap</a:t>
            </a:r>
            <a:r>
              <a:rPr lang="en-US" u="sng" dirty="0"/>
              <a:t> sample</a:t>
            </a:r>
            <a:r>
              <a:rPr lang="en-US" dirty="0"/>
              <a:t> – more randomness in the </a:t>
            </a:r>
            <a:r>
              <a:rPr lang="en-US" dirty="0" smtClean="0"/>
              <a:t>tree.</a:t>
            </a:r>
            <a:endParaRPr lang="en-US" dirty="0"/>
          </a:p>
          <a:p>
            <a:pPr marL="457200" lvl="1" indent="0">
              <a:buNone/>
            </a:pPr>
            <a:r>
              <a:rPr lang="en-US" u="sng" dirty="0" smtClean="0"/>
              <a:t>Bigger </a:t>
            </a:r>
            <a:r>
              <a:rPr lang="en-US" u="sng" dirty="0" err="1"/>
              <a:t>boostrap</a:t>
            </a:r>
            <a:r>
              <a:rPr lang="en-US" u="sng" dirty="0"/>
              <a:t> sample</a:t>
            </a:r>
            <a:r>
              <a:rPr lang="en-US" dirty="0"/>
              <a:t> – less randomness in the </a:t>
            </a:r>
            <a:r>
              <a:rPr lang="en-US" dirty="0" smtClean="0"/>
              <a:t>tree.</a:t>
            </a:r>
          </a:p>
          <a:p>
            <a:pPr marL="457200" lvl="1" indent="0">
              <a:buNone/>
            </a:pPr>
            <a:r>
              <a:rPr lang="en-US" b="1" i="1" dirty="0" smtClean="0"/>
              <a:t>Fraction </a:t>
            </a:r>
            <a:r>
              <a:rPr lang="en-US" b="1" i="1" dirty="0"/>
              <a:t>of selected </a:t>
            </a:r>
            <a:r>
              <a:rPr lang="en-US" b="1" i="1" dirty="0" smtClean="0"/>
              <a:t>variables.</a:t>
            </a:r>
            <a:endParaRPr lang="en-US" b="1" i="1" dirty="0"/>
          </a:p>
          <a:p>
            <a:pPr marL="457200" lvl="1" indent="0">
              <a:buNone/>
            </a:pPr>
            <a:endParaRPr lang="en-US" b="1" i="1" dirty="0" smtClean="0"/>
          </a:p>
          <a:p>
            <a:r>
              <a:rPr lang="en-US" dirty="0" smtClean="0"/>
              <a:t>Unfortunately in </a:t>
            </a:r>
            <a:r>
              <a:rPr lang="en-US" dirty="0"/>
              <a:t>standard implementations there is no necessary such thing have been </a:t>
            </a:r>
            <a:r>
              <a:rPr lang="en-US" dirty="0" smtClean="0"/>
              <a:t>implemented both.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5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Bagging and Random Forest. Advantages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They share all nice properties of Decision Trees from [1] </a:t>
            </a:r>
            <a:r>
              <a:rPr lang="en-US" b="1" dirty="0" smtClean="0"/>
              <a:t>exclude 1 </a:t>
            </a:r>
            <a:r>
              <a:rPr lang="en-US" u="sng" dirty="0" smtClean="0"/>
              <a:t>interpretability</a:t>
            </a:r>
          </a:p>
          <a:p>
            <a:endParaRPr lang="en-US" u="sng" dirty="0"/>
          </a:p>
          <a:p>
            <a:r>
              <a:rPr lang="en-US" dirty="0" smtClean="0"/>
              <a:t>Even If you have 1000 or 10 or </a:t>
            </a:r>
            <a:r>
              <a:rPr lang="en-US" b="1" dirty="0" smtClean="0"/>
              <a:t>even 5 </a:t>
            </a:r>
            <a:r>
              <a:rPr lang="en-US" dirty="0" smtClean="0"/>
              <a:t>trees it’s very hard to understand what is going on under the hood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or at least not so easy)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main </a:t>
            </a:r>
            <a:r>
              <a:rPr lang="en-US" dirty="0" err="1" smtClean="0"/>
              <a:t>concurent</a:t>
            </a:r>
            <a:r>
              <a:rPr lang="en-US" dirty="0" smtClean="0"/>
              <a:t> is </a:t>
            </a:r>
            <a:r>
              <a:rPr lang="en-US" i="1" dirty="0" smtClean="0"/>
              <a:t>Neural Nets</a:t>
            </a:r>
            <a:r>
              <a:rPr lang="en-US" dirty="0" smtClean="0"/>
              <a:t> – is not interpretable too (or at least it’s not so easy)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If you’re interesting </a:t>
            </a:r>
            <a:r>
              <a:rPr lang="en-US" dirty="0"/>
              <a:t>in </a:t>
            </a:r>
            <a:r>
              <a:rPr lang="en-US" dirty="0" smtClean="0"/>
              <a:t>interpretability here a short note about several </a:t>
            </a:r>
            <a:r>
              <a:rPr lang="en-US" dirty="0" err="1" smtClean="0"/>
              <a:t>schemans</a:t>
            </a:r>
            <a:r>
              <a:rPr lang="en-US" dirty="0" smtClean="0"/>
              <a:t> to </a:t>
            </a:r>
            <a:r>
              <a:rPr lang="en-US" dirty="0" err="1" smtClean="0"/>
              <a:t>interpretate</a:t>
            </a:r>
            <a:r>
              <a:rPr lang="en-US" dirty="0" smtClean="0"/>
              <a:t> black-box models in AI/ML [8]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6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selection: slide about cross-validation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dirty="0" smtClean="0"/>
                  <a:t>Several times this word come into play I need to say at least something.</a:t>
                </a:r>
              </a:p>
              <a:p>
                <a:endParaRPr lang="en-US" dirty="0"/>
              </a:p>
              <a:p>
                <a:r>
                  <a:rPr lang="en-US" dirty="0" smtClean="0"/>
                  <a:t>Let’s me describe the simplest way </a:t>
                </a:r>
                <a:r>
                  <a:rPr lang="en-US" dirty="0" err="1" smtClean="0"/>
                  <a:t>todo</a:t>
                </a:r>
                <a:r>
                  <a:rPr lang="en-US" dirty="0" smtClean="0"/>
                  <a:t> it.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It’s schema when you have </a:t>
                </a:r>
                <a:r>
                  <a:rPr lang="en-US" dirty="0" err="1"/>
                  <a:t>opt.problem</a:t>
                </a:r>
                <a:r>
                  <a:rPr lang="en-US" dirty="0"/>
                  <a:t> with variables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and you split you data which you use to fit/extrapolate into two </a:t>
                </a:r>
                <a:r>
                  <a:rPr lang="en-US" b="1" dirty="0" smtClean="0"/>
                  <a:t>sets</a:t>
                </a:r>
                <a:r>
                  <a:rPr lang="en-US" dirty="0" smtClean="0"/>
                  <a:t> – train and </a:t>
                </a:r>
                <a:r>
                  <a:rPr lang="en-US" b="1" dirty="0" smtClean="0"/>
                  <a:t>test</a:t>
                </a:r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You solve </a:t>
                </a:r>
                <a:r>
                  <a:rPr lang="en-US" dirty="0" err="1"/>
                  <a:t>opt.problem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based on </a:t>
                </a:r>
                <a:r>
                  <a:rPr lang="en-US" b="1" dirty="0" smtClean="0"/>
                  <a:t>train</a:t>
                </a:r>
                <a:r>
                  <a:rPr lang="en-US" dirty="0" smtClean="0"/>
                  <a:t> data </a:t>
                </a:r>
                <a:r>
                  <a:rPr lang="en-US" dirty="0"/>
                  <a:t>for some fixed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You check how problem behaves </a:t>
                </a:r>
                <a:r>
                  <a:rPr lang="en-US" dirty="0" smtClean="0"/>
                  <a:t>on data called </a:t>
                </a:r>
                <a:r>
                  <a:rPr lang="en-US" b="1" dirty="0" smtClean="0"/>
                  <a:t>test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Do if for several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ML </a:t>
                </a:r>
                <a:r>
                  <a:rPr lang="en-US" dirty="0"/>
                  <a:t>community do not state that </a:t>
                </a:r>
                <a:r>
                  <a:rPr lang="en-US" u="sng" dirty="0"/>
                  <a:t>they want </a:t>
                </a:r>
                <a:r>
                  <a:rPr lang="en-US" u="sng" dirty="0" smtClean="0"/>
                  <a:t>explicitly</a:t>
                </a:r>
                <a:r>
                  <a:rPr lang="en-US" dirty="0" smtClean="0"/>
                  <a:t> so decision which one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 smtClean="0"/>
                  <a:t> to choose is up software engineer.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(usually smaller is better).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terms of math optimization </a:t>
                </a:r>
                <a:r>
                  <a:rPr lang="en-US" dirty="0" smtClean="0"/>
                  <a:t>some variation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such strategy  can be formalized as  we </a:t>
                </a:r>
                <a:r>
                  <a:rPr lang="en-US" dirty="0"/>
                  <a:t>have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𝑆𝑒𝑡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𝑆𝑒𝑡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data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(we can call it </a:t>
                </a:r>
                <a:r>
                  <a:rPr lang="en-US" b="1" dirty="0" smtClean="0"/>
                  <a:t>train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test</a:t>
                </a:r>
                <a:r>
                  <a:rPr lang="en-US" dirty="0" smtClean="0"/>
                  <a:t>, but </a:t>
                </a:r>
                <a:r>
                  <a:rPr lang="en-US" u="sng" dirty="0" smtClean="0"/>
                  <a:t>It’s only a name</a:t>
                </a:r>
                <a:r>
                  <a:rPr lang="en-US" dirty="0" smtClean="0"/>
                  <a:t>) and we solve the following </a:t>
                </a:r>
                <a:r>
                  <a:rPr lang="en-US" dirty="0" err="1" smtClean="0"/>
                  <a:t>opt.problem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Set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Set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1" dirty="0" smtClean="0"/>
                  <a:t>variables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(optimization community or when optimization based model </a:t>
                </a:r>
                <a:r>
                  <a:rPr lang="en-US" dirty="0" err="1" smtClean="0"/>
                  <a:t>arrised</a:t>
                </a:r>
                <a:r>
                  <a:rPr lang="en-US" dirty="0" smtClean="0"/>
                  <a:t> in ML/AI)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parameters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(machine learning community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In such formulation it’s identical </a:t>
                </a:r>
                <a:r>
                  <a:rPr lang="en-US" dirty="0"/>
                  <a:t>t</a:t>
                </a:r>
                <a:r>
                  <a:rPr lang="en-US" dirty="0" smtClean="0"/>
                  <a:t>o </a:t>
                </a:r>
                <a:r>
                  <a:rPr lang="en-US" b="1" dirty="0" smtClean="0"/>
                  <a:t>robust worst case optimization</a:t>
                </a:r>
                <a:r>
                  <a:rPr lang="en-US" dirty="0" smtClean="0"/>
                  <a:t>.</a:t>
                </a:r>
                <a:endParaRPr lang="en-US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something wild enough then from algorithm above step #4 can be repeated several times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Also here my note </a:t>
                </a:r>
                <a:r>
                  <a:rPr lang="en-US" i="1" dirty="0" smtClean="0"/>
                  <a:t>“What </a:t>
                </a:r>
                <a:r>
                  <a:rPr lang="en-US" i="1" dirty="0"/>
                  <a:t>is cross-validation and some hints about </a:t>
                </a:r>
                <a:r>
                  <a:rPr lang="en-US" i="1" dirty="0" smtClean="0"/>
                  <a:t>it”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sites.google.com/site/burlachenkok/articles/what-is-cross-validation-and-some-hints-about-it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9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33222" indent="-514350">
              <a:buAutoNum type="arabicPeriod"/>
            </a:pPr>
            <a:r>
              <a:rPr lang="en-US" dirty="0" smtClean="0"/>
              <a:t>Reminder about Decision tree for Regression</a:t>
            </a:r>
          </a:p>
          <a:p>
            <a:pPr marL="633222" indent="-514350">
              <a:buAutoNum type="arabicPeriod"/>
            </a:pPr>
            <a:r>
              <a:rPr lang="en-US" dirty="0" smtClean="0"/>
              <a:t>Extremely short note about decision tree for classification</a:t>
            </a:r>
          </a:p>
          <a:p>
            <a:pPr marL="633222" indent="-514350">
              <a:buAutoNum type="arabicPeriod"/>
            </a:pPr>
            <a:r>
              <a:rPr lang="en-US" dirty="0" smtClean="0"/>
              <a:t>Problem with regression trees and what </a:t>
            </a:r>
            <a:r>
              <a:rPr lang="en-US" dirty="0" err="1" smtClean="0"/>
              <a:t>todo</a:t>
            </a:r>
            <a:endParaRPr lang="en-US" dirty="0" smtClean="0"/>
          </a:p>
          <a:p>
            <a:pPr marL="633222" indent="-514350">
              <a:buAutoNum type="arabicPeriod"/>
            </a:pPr>
            <a:r>
              <a:rPr lang="en-US" dirty="0"/>
              <a:t>Ensemble of trees. Why such thing </a:t>
            </a:r>
            <a:r>
              <a:rPr lang="en-US" dirty="0" smtClean="0"/>
              <a:t>matter.</a:t>
            </a:r>
          </a:p>
          <a:p>
            <a:pPr marL="633222" indent="-514350">
              <a:buAutoNum type="arabicPeriod"/>
            </a:pPr>
            <a:r>
              <a:rPr lang="en-US" dirty="0" smtClean="0"/>
              <a:t>Bagging</a:t>
            </a:r>
          </a:p>
          <a:p>
            <a:pPr marL="633222" indent="-514350">
              <a:buAutoNum type="arabicPeriod"/>
            </a:pPr>
            <a:r>
              <a:rPr lang="en-US" dirty="0" smtClean="0"/>
              <a:t>Random Forest</a:t>
            </a:r>
          </a:p>
          <a:p>
            <a:pPr marL="633222" indent="-514350">
              <a:buAutoNum type="arabicPeriod"/>
            </a:pPr>
            <a:r>
              <a:rPr lang="en-US" dirty="0"/>
              <a:t>Bagging and Random Forest. </a:t>
            </a:r>
            <a:r>
              <a:rPr lang="en-US" dirty="0" smtClean="0"/>
              <a:t>Advantages</a:t>
            </a:r>
          </a:p>
          <a:p>
            <a:pPr marL="633222" indent="-514350">
              <a:buAutoNum type="arabicPeriod"/>
            </a:pPr>
            <a:r>
              <a:rPr lang="en-US" dirty="0" smtClean="0"/>
              <a:t>Slide about cross-validation (or x-validation)</a:t>
            </a:r>
          </a:p>
          <a:p>
            <a:pPr marL="633222" indent="-514350">
              <a:buAutoNum type="arabicPeriod"/>
            </a:pPr>
            <a:r>
              <a:rPr lang="en-US" dirty="0" smtClean="0"/>
              <a:t>Boosting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Motivation</a:t>
            </a:r>
            <a:endParaRPr lang="en-US" dirty="0"/>
          </a:p>
          <a:p>
            <a:pPr marL="925830" lvl="1" indent="-514350">
              <a:buAutoNum type="arabicPeriod"/>
            </a:pPr>
            <a:r>
              <a:rPr lang="en-US" dirty="0" smtClean="0"/>
              <a:t>……………………………………..</a:t>
            </a:r>
            <a:endParaRPr lang="en-US" dirty="0" smtClean="0"/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……………………………………..</a:t>
            </a:r>
            <a:endParaRPr lang="en-US" dirty="0"/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</a:t>
            </a:r>
            <a:r>
              <a:rPr lang="en-US" sz="3200" dirty="0" smtClean="0"/>
              <a:t>Only motivation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“Motivation as I see it’s right now is completely different how it was historically developed. It’s not in our book [3], but I think it’s just better way to understand from Optimization perspective” - </a:t>
            </a:r>
            <a:r>
              <a:rPr lang="en-US" dirty="0" err="1" smtClean="0"/>
              <a:t>J.H.Friedman</a:t>
            </a:r>
            <a:r>
              <a:rPr lang="en-US" dirty="0" smtClean="0"/>
              <a:t>, May2018.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Motivation</a:t>
            </a:r>
            <a:r>
              <a:rPr lang="en-US" dirty="0" smtClean="0"/>
              <a:t>: </a:t>
            </a:r>
            <a:r>
              <a:rPr lang="en-US" dirty="0"/>
              <a:t>build something like random </a:t>
            </a:r>
            <a:r>
              <a:rPr lang="en-US" dirty="0" smtClean="0"/>
              <a:t>forest</a:t>
            </a:r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 </a:t>
            </a:r>
            <a:r>
              <a:rPr lang="en-US" dirty="0">
                <a:solidFill>
                  <a:srgbClr val="FF0000"/>
                </a:solidFill>
              </a:rPr>
              <a:t>know similarity </a:t>
            </a:r>
            <a:r>
              <a:rPr lang="en-US" dirty="0" smtClean="0">
                <a:solidFill>
                  <a:srgbClr val="FF0000"/>
                </a:solidFill>
              </a:rPr>
              <a:t>stops…</a:t>
            </a: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be continue in the middle of February,2018…</a:t>
            </a:r>
            <a:endParaRPr lang="en-US" dirty="0"/>
          </a:p>
          <a:p>
            <a:pPr marL="118872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0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Merry Christmas</a:t>
            </a:r>
            <a:r>
              <a:rPr lang="en-US" sz="3600" b="0" dirty="0"/>
              <a:t> and a </a:t>
            </a:r>
            <a:r>
              <a:rPr lang="en-US" sz="3600" dirty="0"/>
              <a:t>happy new year</a:t>
            </a:r>
            <a:r>
              <a:rPr lang="en-US" sz="3600" b="0" dirty="0"/>
              <a:t>!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02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4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CART Decision Tree for regression. General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}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lang="ru-RU" sz="22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u-RU" sz="22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</a:rPr>
                                                    <m:t>𝜖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sz="2200" b="0" i="1" smtClean="0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…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</a:p>
              <a:p>
                <a:pPr marL="118872" indent="0">
                  <a:buNone/>
                </a:pPr>
                <a:endParaRPr lang="en-US" sz="2200" dirty="0"/>
              </a:p>
              <a:p>
                <a:pPr marL="118872" indent="0">
                  <a:buNone/>
                </a:pPr>
                <a:r>
                  <a:rPr lang="en-US" sz="2200" b="1" dirty="0" smtClean="0"/>
                  <a:t>After several relaxations </a:t>
                </a:r>
              </a:p>
              <a:p>
                <a:r>
                  <a:rPr lang="en-US" sz="2200" dirty="0" smtClean="0"/>
                  <a:t>We come to this formulation for building piecewise constant function. </a:t>
                </a:r>
              </a:p>
              <a:p>
                <a:pPr marL="118872" indent="0">
                  <a:buNone/>
                </a:pPr>
                <a:endParaRPr lang="en-US" sz="2200" dirty="0" smtClean="0"/>
              </a:p>
              <a:p>
                <a:r>
                  <a:rPr lang="en-US" sz="2200" dirty="0" smtClean="0"/>
                  <a:t>Here in this formulation and more broadly in all Machine Learning people think that they know precisely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, even it is not true (as have been mentioned in [1] part).</a:t>
                </a:r>
              </a:p>
              <a:p>
                <a:endParaRPr lang="en-US" sz="2200" dirty="0"/>
              </a:p>
              <a:p>
                <a:r>
                  <a:rPr lang="en-US" sz="2200" dirty="0" smtClean="0"/>
                  <a:t>People in ML do not use any </a:t>
                </a:r>
                <a:r>
                  <a:rPr lang="en-US" sz="2200" i="1" dirty="0" smtClean="0"/>
                  <a:t>robust schemas </a:t>
                </a:r>
                <a:r>
                  <a:rPr lang="en-US" sz="2200" dirty="0" smtClean="0"/>
                  <a:t>to handle </a:t>
                </a:r>
                <a:r>
                  <a:rPr lang="en-US" sz="2200" dirty="0" err="1" smtClean="0"/>
                  <a:t>uncertanty</a:t>
                </a:r>
                <a:r>
                  <a:rPr lang="en-US" sz="2200" dirty="0" smtClean="0"/>
                  <a:t> in</a:t>
                </a:r>
                <a:r>
                  <a:rPr lang="en-US" sz="22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i="1" dirty="0" smtClean="0"/>
              </a:p>
              <a:p>
                <a:pPr marL="118872" indent="0">
                  <a:buNone/>
                </a:pPr>
                <a:endParaRPr lang="en-US" sz="2200" b="1" dirty="0" smtClean="0"/>
              </a:p>
              <a:p>
                <a:pPr marL="118872" indent="0">
                  <a:buNone/>
                </a:pPr>
                <a:r>
                  <a:rPr lang="en-US" sz="2200" b="1" dirty="0" smtClean="0"/>
                  <a:t>Drama</a:t>
                </a:r>
              </a:p>
              <a:p>
                <a:pPr marL="118872" indent="0">
                  <a:buNone/>
                </a:pPr>
                <a:r>
                  <a:rPr lang="en-US" sz="2200" dirty="0" smtClean="0"/>
                  <a:t>Even in such formalization we can not solve it exactly and </a:t>
                </a:r>
                <a:r>
                  <a:rPr lang="en-US" sz="2200" dirty="0" err="1" smtClean="0"/>
                  <a:t>efficency</a:t>
                </a:r>
                <a:r>
                  <a:rPr lang="en-US" sz="2200" dirty="0" smtClean="0"/>
                  <a:t> - It is still hard combinatorial problem.</a:t>
                </a:r>
                <a:r>
                  <a:rPr lang="en-US" sz="2200" dirty="0"/>
                  <a:t>  </a:t>
                </a:r>
                <a:r>
                  <a:rPr lang="en-US" sz="2200" dirty="0" smtClean="0"/>
                  <a:t>Common heuristic is </a:t>
                </a:r>
                <a:r>
                  <a:rPr lang="en-US" sz="2200" b="1" i="1" dirty="0" smtClean="0"/>
                  <a:t>Recursive Partitioning</a:t>
                </a:r>
                <a:r>
                  <a:rPr lang="en-US" sz="2200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8473"/>
            <a:ext cx="8579296" cy="129614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CART Decision Tree for </a:t>
            </a:r>
            <a:r>
              <a:rPr lang="en-US" sz="3200" dirty="0" smtClean="0"/>
              <a:t>regression. Split.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sz="2000" dirty="0" smtClean="0"/>
                  <a:t>In each iteration of refinement we </a:t>
                </a:r>
                <a:r>
                  <a:rPr lang="en-US" sz="2000" dirty="0"/>
                  <a:t>find split which maximize the following </a:t>
                </a:r>
                <a:r>
                  <a:rPr lang="en-US" sz="2000" dirty="0" smtClean="0"/>
                  <a:t>objective:</a:t>
                </a:r>
                <a:endParaRPr lang="en-US" sz="2000" dirty="0"/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𝑚𝑎𝑥</m:t>
                    </m:r>
                    <m:r>
                      <a:rPr lang="en-US" sz="2000" i="1">
                        <a:latin typeface="Cambria Math"/>
                      </a:rPr>
                      <m:t>. </m:t>
                    </m:r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</m:oMath>
                </a14:m>
                <a:r>
                  <a:rPr lang="en-US" sz="2000" i="1" dirty="0"/>
                  <a:t> </a:t>
                </a:r>
                <a:endParaRPr lang="en-US" sz="2000" i="1" dirty="0" smtClean="0"/>
              </a:p>
              <a:p>
                <a:pPr marL="118872" indent="0">
                  <a:buNone/>
                </a:pPr>
                <a:endParaRPr lang="en-US" sz="2000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𝑏𝑒𝑓𝑜𝑟𝑒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𝑠𝑝𝑙𝑖𝑡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p/>
                            </m:sSup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𝑎𝑓𝑡𝑒𝑟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𝑠𝑝𝑙𝑖𝑡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p/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  <a:p>
                <a:pPr marL="118872" indent="0">
                  <a:buNone/>
                </a:pPr>
                <a:endParaRPr lang="en-US" sz="2000" dirty="0" smtClean="0"/>
              </a:p>
              <a:p>
                <a:pPr marL="118872" indent="0">
                  <a:buNone/>
                </a:pPr>
                <a:r>
                  <a:rPr lang="en-US" sz="2000" i="1" dirty="0" smtClean="0"/>
                  <a:t>(Implicit constraint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  <m:r>
                      <a:rPr lang="en-US" sz="20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000" i="1" dirty="0" smtClean="0"/>
                  <a:t>)</a:t>
                </a:r>
              </a:p>
              <a:p>
                <a:pPr marL="118872" indent="0">
                  <a:buNone/>
                </a:pPr>
                <a:endParaRPr lang="en-US" sz="2000" i="1" dirty="0" smtClean="0"/>
              </a:p>
              <a:p>
                <a:pPr marL="118872" indent="0">
                  <a:buNone/>
                </a:pPr>
                <a:r>
                  <a:rPr lang="en-US" sz="2000" dirty="0" smtClean="0"/>
                  <a:t>It will give us maximum decrease (via greedy step) for</a:t>
                </a:r>
              </a:p>
              <a:p>
                <a:pPr marL="118872" indent="0">
                  <a:buNone/>
                </a:pPr>
                <a:r>
                  <a:rPr lang="en-US" sz="2000" dirty="0" smtClean="0"/>
                  <a:t>Evaluated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16"/>
                                              </m:rP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𝜖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endParaRPr lang="en-US" sz="2000" dirty="0" smtClean="0"/>
              </a:p>
              <a:p>
                <a:pPr marL="118872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584587"/>
                  </p:ext>
                </p:extLst>
              </p:nvPr>
            </p:nvGraphicFramePr>
            <p:xfrm>
              <a:off x="539552" y="6165304"/>
              <a:ext cx="748883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883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 if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</a:rPr>
                                <m:t>𝑖𝑚𝑝𝑟𝑜𝑣𝑒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dirty="0" smtClean="0"/>
                            <a:t> it will just stops algorithm due to it’s limitations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584587"/>
                  </p:ext>
                </p:extLst>
              </p:nvPr>
            </p:nvGraphicFramePr>
            <p:xfrm>
              <a:off x="539552" y="6165304"/>
              <a:ext cx="748883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883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" t="-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CART Decision Tree for </a:t>
            </a:r>
            <a:r>
              <a:rPr lang="en-US" sz="4000" dirty="0" smtClean="0"/>
              <a:t>classification </a:t>
            </a:r>
            <a:br>
              <a:rPr lang="en-US" sz="4000" dirty="0" smtClean="0"/>
            </a:br>
            <a:r>
              <a:rPr lang="en-US" sz="4000" dirty="0" smtClean="0"/>
              <a:t>(easy upgrade of model structure)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+mj-lt"/>
                  </a:rPr>
                  <a:t>Schema can be upgrade for inference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6"/>
                                  </m:rP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</a:p>
              <a:p>
                <a:pPr marL="118872" indent="0">
                  <a:buNone/>
                </a:pPr>
                <a:endParaRPr lang="en-US" dirty="0" smtClean="0">
                  <a:latin typeface="+mj-lt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+mj-lt"/>
                  </a:rPr>
                  <a:t>Where</a:t>
                </a:r>
                <a:r>
                  <a:rPr lang="en-US" dirty="0" smtClean="0">
                    <a:latin typeface="+mj-lt"/>
                  </a:rPr>
                  <a:t>:</a:t>
                </a: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now is not scalar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>
                    <a:latin typeface="+mj-lt"/>
                  </a:rPr>
                  <a:t> but element of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+mj-lt"/>
                  </a:rPr>
                  <a:t> is input vector for predictor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is it’s components</a:t>
                </a:r>
                <a:endParaRPr lang="en-US" b="1" i="1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Region is presented as </a:t>
                </a:r>
                <a:r>
                  <a:rPr lang="en-US" dirty="0" err="1" smtClean="0">
                    <a:latin typeface="+mj-lt"/>
                  </a:rPr>
                  <a:t>cartesian</a:t>
                </a:r>
                <a:r>
                  <a:rPr lang="en-US" dirty="0" smtClean="0">
                    <a:latin typeface="+mj-lt"/>
                  </a:rPr>
                  <a:t> product of simple sets</a:t>
                </a: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CART Decision Tree for classification </a:t>
            </a:r>
            <a:br>
              <a:rPr lang="en-US" sz="3200" dirty="0"/>
            </a:br>
            <a:r>
              <a:rPr lang="en-US" sz="3200" dirty="0" smtClean="0"/>
              <a:t>(various problems in search strategy)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Assume we leave score criteria as it was for regression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}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lang="ru-RU" sz="20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𝜖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𝑚𝑗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Drama:</a:t>
                </a:r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i="1" u="sng" dirty="0" smtClean="0"/>
                  <a:t>Greedy </a:t>
                </a:r>
                <a:r>
                  <a:rPr lang="en-US" i="1" u="sng" dirty="0"/>
                  <a:t>one look-ahead does not work at </a:t>
                </a:r>
                <a:r>
                  <a:rPr lang="en-US" i="1" u="sng" dirty="0" smtClean="0"/>
                  <a:t>all in such circumstances with improvement . </a:t>
                </a:r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i="1" u="sng" dirty="0"/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dirty="0" smtClean="0"/>
                  <a:t>To upgrade CART(Classification And Regression Trees) model to allow make classification various steps should be made.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922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CART Decision Tree for </a:t>
            </a:r>
            <a:r>
              <a:rPr lang="en-US" sz="2400" dirty="0" smtClean="0"/>
              <a:t>classification. </a:t>
            </a:r>
            <a:br>
              <a:rPr lang="en-US" sz="2400" dirty="0" smtClean="0"/>
            </a:br>
            <a:r>
              <a:rPr lang="en-US" sz="2400" dirty="0" smtClean="0"/>
              <a:t>(Only general picture how this model handle classification)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5984"/>
                <a:ext cx="8229600" cy="4625609"/>
              </a:xfrm>
            </p:spPr>
            <p:txBody>
              <a:bodyPr>
                <a:noAutofit/>
              </a:bodyPr>
              <a:lstStyle/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Construct predictor which estimate  </a:t>
                </a:r>
                <a:r>
                  <a:rPr lang="en-US" sz="1600" u="sng" dirty="0"/>
                  <a:t>(interval-scale) probability</a:t>
                </a:r>
                <a:r>
                  <a:rPr lang="en-US" sz="1600" dirty="0"/>
                  <a:t> of each class for random variable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𝑌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r>
                      <a:rPr lang="en-US" sz="1600" b="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1600" dirty="0"/>
                  <a:t> instead of </a:t>
                </a:r>
                <a:r>
                  <a:rPr lang="en-US" sz="1600" u="sng" dirty="0" smtClean="0"/>
                  <a:t>estimating</a:t>
                </a:r>
                <a:r>
                  <a:rPr lang="en-US" sz="16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𝑌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r>
                      <a:rPr lang="en-US" sz="1600" b="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directly.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This trick allow to remove this strange categorical variables and come to interval scale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solve K-response regression problem with </a:t>
                </a:r>
                <a:r>
                  <a:rPr lang="en-US" sz="1600" dirty="0" smtClean="0"/>
                  <a:t>affine constraint </a:t>
                </a:r>
                <a:r>
                  <a:rPr lang="en-US" sz="1600" dirty="0"/>
                  <a:t>that sum of </a:t>
                </a:r>
                <a:r>
                  <a:rPr lang="en-US" sz="1600" dirty="0" smtClean="0"/>
                  <a:t>all response is </a:t>
                </a:r>
                <a:r>
                  <a:rPr lang="en-US" sz="1600" dirty="0"/>
                  <a:t>equal to </a:t>
                </a:r>
                <a:r>
                  <a:rPr lang="en-US" sz="1600" dirty="0" smtClean="0"/>
                  <a:t>1 which allow to construct approximation of such </a:t>
                </a:r>
                <a:r>
                  <a:rPr lang="en-US" sz="1600" u="sng" dirty="0" smtClean="0"/>
                  <a:t>probabilities</a:t>
                </a:r>
              </a:p>
              <a:p>
                <a:pPr lvl="1"/>
                <a:endParaRPr lang="en-US" sz="1600" u="sng" dirty="0"/>
              </a:p>
              <a:p>
                <a:pPr lvl="1"/>
                <a:r>
                  <a:rPr lang="en-US" sz="1600" dirty="0" smtClean="0"/>
                  <a:t>Mathematical </a:t>
                </a:r>
                <a:r>
                  <a:rPr lang="en-US" sz="1600" dirty="0"/>
                  <a:t>manipulation </a:t>
                </a:r>
                <a:r>
                  <a:rPr lang="en-US" sz="1600" dirty="0" smtClean="0"/>
                  <a:t>should be done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Conclusion what </a:t>
                </a:r>
                <a:r>
                  <a:rPr lang="en-US" sz="1600" dirty="0"/>
                  <a:t>is important </a:t>
                </a:r>
                <a:r>
                  <a:rPr lang="en-US" sz="1600" dirty="0" smtClean="0"/>
                  <a:t>during splitting for it is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</a:t>
                </a:r>
                <a:r>
                  <a:rPr lang="en-US" sz="1600" i="1" dirty="0" smtClean="0"/>
                  <a:t>“</a:t>
                </a:r>
                <a:r>
                  <a:rPr lang="en-US" sz="1600" i="1" dirty="0"/>
                  <a:t>Probability be in region” x “Diversity of the regions</a:t>
                </a:r>
                <a:r>
                  <a:rPr lang="en-US" sz="1600" i="1" dirty="0" smtClean="0"/>
                  <a:t>”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 smtClean="0"/>
                  <a:t>         Where </a:t>
                </a:r>
                <a:r>
                  <a:rPr lang="en-US" sz="1600" dirty="0"/>
                  <a:t>Diversity is estimated by 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 index of </a:t>
                </a:r>
                <a:r>
                  <a:rPr lang="en-US" sz="1600" i="1" dirty="0" smtClean="0"/>
                  <a:t>diversity</a:t>
                </a:r>
              </a:p>
              <a:p>
                <a:pPr marL="457200" lvl="1" indent="0">
                  <a:buNone/>
                </a:pPr>
                <a:endParaRPr lang="en-US" sz="1600" i="1" dirty="0" smtClean="0"/>
              </a:p>
              <a:p>
                <a:pPr lvl="1"/>
                <a:r>
                  <a:rPr lang="en-US" sz="1600" dirty="0" err="1" smtClean="0"/>
                  <a:t>Gini</a:t>
                </a:r>
                <a:r>
                  <a:rPr lang="en-US" sz="1600" dirty="0" smtClean="0"/>
                  <a:t> index of diversity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b="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i="1" dirty="0"/>
                  <a:t> on probability </a:t>
                </a:r>
                <a:r>
                  <a:rPr lang="en-US" sz="1600" i="1" dirty="0" smtClean="0"/>
                  <a:t>simplex</a:t>
                </a:r>
              </a:p>
              <a:p>
                <a:pPr lvl="2"/>
                <a:r>
                  <a:rPr lang="en-US" sz="1400" i="1" dirty="0" smtClean="0"/>
                  <a:t>It </a:t>
                </a:r>
                <a:r>
                  <a:rPr lang="en-US" sz="1400" i="1" dirty="0"/>
                  <a:t>archives </a:t>
                </a:r>
                <a:r>
                  <a:rPr lang="en-US" sz="1400" i="1" dirty="0" smtClean="0"/>
                  <a:t> maximum </a:t>
                </a:r>
                <a:r>
                  <a:rPr lang="en-US" sz="1400" i="1" dirty="0"/>
                  <a:t>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sz="1400" i="1" dirty="0" smtClean="0"/>
              </a:p>
              <a:p>
                <a:pPr lvl="2"/>
                <a:r>
                  <a:rPr lang="en-US" sz="1400" i="1" dirty="0" smtClean="0"/>
                  <a:t>It </a:t>
                </a:r>
                <a:r>
                  <a:rPr lang="en-US" sz="1400" i="1" dirty="0"/>
                  <a:t>archives </a:t>
                </a:r>
                <a:r>
                  <a:rPr lang="en-US" sz="1400" i="1" dirty="0" smtClean="0"/>
                  <a:t> minimum when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𝑝</m:t>
                    </m:r>
                    <m:r>
                      <a:rPr lang="en-US" sz="14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i="1" dirty="0" smtClean="0"/>
                  <a:t> </a:t>
                </a:r>
                <a:r>
                  <a:rPr lang="en-US" sz="1400" i="1" dirty="0" err="1" smtClean="0"/>
                  <a:t>probablity</a:t>
                </a:r>
                <a:r>
                  <a:rPr lang="en-US" sz="1400" i="1" dirty="0" smtClean="0"/>
                  <a:t> </a:t>
                </a:r>
                <a:r>
                  <a:rPr lang="en-US" sz="1400" i="1" dirty="0"/>
                  <a:t>mas function is discrete delta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5984"/>
                <a:ext cx="8229600" cy="4625609"/>
              </a:xfrm>
              <a:blipFill rotWithShape="1">
                <a:blip r:embed="rId3"/>
                <a:stretch>
                  <a:fillRect r="-370" b="-9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CART Decision Tree for classification. </a:t>
            </a:r>
            <a:br>
              <a:rPr lang="en-US" sz="2400" dirty="0"/>
            </a:br>
            <a:r>
              <a:rPr lang="en-US" sz="2400" dirty="0"/>
              <a:t>(Only general picture how </a:t>
            </a:r>
            <a:r>
              <a:rPr lang="en-US" sz="2400" dirty="0" smtClean="0"/>
              <a:t>it is doing)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sz="1600" dirty="0" smtClean="0"/>
                  <a:t>After various reformulation we can come to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We can solve regression problem like we do in CART for regression, but we Find split which </a:t>
                </a:r>
                <a:r>
                  <a:rPr lang="en-US" sz="1600" b="1" dirty="0" smtClean="0"/>
                  <a:t>maximize improve</a:t>
                </a:r>
                <a:r>
                  <a:rPr lang="en-US" sz="16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𝑖𝑚𝑝𝑟𝑜𝑣𝑒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 smtClean="0"/>
                  <a:t>Also because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we </a:t>
                </a:r>
                <a:r>
                  <a:rPr lang="en-US" sz="1600" dirty="0"/>
                  <a:t>in fact can </a:t>
                </a:r>
                <a:r>
                  <a:rPr lang="en-US" sz="1600" dirty="0" smtClean="0"/>
                  <a:t>more easily to compute: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𝑖𝑚𝑝𝑟𝑜𝑣𝑒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err="1" smtClean="0"/>
                  <a:t>Quanity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p</m:t>
                        </m:r>
                      </m:e>
                    </m:d>
                    <m:r>
                      <a:rPr lang="en-US" sz="160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p</m:t>
                    </m:r>
                  </m:oMath>
                </a14:m>
                <a:r>
                  <a:rPr lang="en-US" sz="1600" dirty="0">
                    <a:latin typeface="Cambria Math"/>
                  </a:rPr>
                  <a:t> sometimes call </a:t>
                </a:r>
                <a:r>
                  <a:rPr lang="en-US" sz="1600" b="1" dirty="0" smtClean="0">
                    <a:latin typeface="Cambria Math"/>
                  </a:rPr>
                  <a:t>”</a:t>
                </a:r>
                <a:r>
                  <a:rPr lang="en-US" sz="1600" b="1" dirty="0">
                    <a:latin typeface="Cambria Math"/>
                  </a:rPr>
                  <a:t>second order </a:t>
                </a:r>
                <a:r>
                  <a:rPr lang="en-US" sz="1600" b="1" dirty="0" smtClean="0">
                    <a:latin typeface="Cambria Math"/>
                  </a:rPr>
                  <a:t>entropy”</a:t>
                </a:r>
              </a:p>
              <a:p>
                <a:pPr lvl="1"/>
                <a:endParaRPr lang="en-US" sz="1600" b="1" dirty="0">
                  <a:latin typeface="Cambria Math"/>
                </a:endParaRPr>
              </a:p>
              <a:p>
                <a:pPr lvl="1"/>
                <a:r>
                  <a:rPr lang="en-US" sz="1600" dirty="0" smtClean="0"/>
                  <a:t>Author of C.4.5 used </a:t>
                </a:r>
                <a:r>
                  <a:rPr lang="en-US" sz="1600" dirty="0"/>
                  <a:t>not H(p) but use usual entropy 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) instead 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In leafs regions probability of each class is just computed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#</m:t>
                        </m:r>
                        <m:r>
                          <a:rPr lang="en-US" sz="1600" i="1">
                            <a:latin typeface="Cambria Math"/>
                          </a:rPr>
                          <m:t>𝑛𝑢𝑚𝑏𝑒𝑟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𝑜𝑓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𝑤h𝑒𝑟𝑒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𝑓𝑟𝑜𝑚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𝑟𝑒𝑔𝑖𝑜𝑛</m:t>
                        </m:r>
                      </m:den>
                    </m:f>
                  </m:oMath>
                </a14:m>
                <a:endParaRPr lang="en-US" sz="1600" b="0" dirty="0" smtClean="0"/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sz="1600" dirty="0" smtClean="0"/>
                  <a:t>To </a:t>
                </a:r>
                <a:r>
                  <a:rPr lang="en-US" sz="1600" dirty="0"/>
                  <a:t>cover it </a:t>
                </a:r>
                <a:r>
                  <a:rPr lang="en-US" sz="1600" dirty="0" smtClean="0"/>
                  <a:t>in </a:t>
                </a:r>
                <a:r>
                  <a:rPr lang="en-US" sz="1600" dirty="0" err="1" smtClean="0"/>
                  <a:t>glorry</a:t>
                </a:r>
                <a:r>
                  <a:rPr lang="en-US" sz="1600" dirty="0" smtClean="0"/>
                  <a:t> detail - </a:t>
                </a:r>
                <a:r>
                  <a:rPr lang="en-US" sz="1600" dirty="0"/>
                  <a:t>a separate </a:t>
                </a:r>
                <a:r>
                  <a:rPr lang="en-US" sz="1600" dirty="0" smtClean="0"/>
                  <a:t>presentation needed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4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6994</TotalTime>
  <Words>3399</Words>
  <Application>Microsoft Office PowerPoint</Application>
  <PresentationFormat>Экран (4:3)</PresentationFormat>
  <Paragraphs>389</Paragraphs>
  <Slides>31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Модульная</vt:lpstr>
      <vt:lpstr>Topic:  “Story about decision trees based on lectures from one professor” (Part II/III)  Konstantin Burlachenko    -kburlachenko@nvidia.com   -bruziuz@stanford.edu   -burlachenkok@gmail.com</vt:lpstr>
      <vt:lpstr>References </vt:lpstr>
      <vt:lpstr>Plan</vt:lpstr>
      <vt:lpstr>CART Decision Tree for regression. General</vt:lpstr>
      <vt:lpstr>CART Decision Tree for regression. Split.</vt:lpstr>
      <vt:lpstr>CART Decision Tree for classification  (easy upgrade of model structure)</vt:lpstr>
      <vt:lpstr>CART Decision Tree for classification  (various problems in search strategy)</vt:lpstr>
      <vt:lpstr>CART Decision Tree for classification.  (Only general picture how this model handle classification)</vt:lpstr>
      <vt:lpstr>CART Decision Tree for classification.  (Only general picture how it is doing)</vt:lpstr>
      <vt:lpstr>Problem with decision trees for regression</vt:lpstr>
      <vt:lpstr>Ensemble of trees. Why such thing matter</vt:lpstr>
      <vt:lpstr>Bagging. History and goal</vt:lpstr>
      <vt:lpstr>Bagging. Illustration of unstable procedure behaviour when function class is big.</vt:lpstr>
      <vt:lpstr>Bagging. Illustration of stable procedure behaviour when function class is big.</vt:lpstr>
      <vt:lpstr>Bagging. Several quotes.</vt:lpstr>
      <vt:lpstr>Bagging algorithm Step 1/3</vt:lpstr>
      <vt:lpstr>Bagging algorithm Step 2/3</vt:lpstr>
      <vt:lpstr>Bagging algorithm Step 3/3</vt:lpstr>
      <vt:lpstr>Bagging. Some observations</vt:lpstr>
      <vt:lpstr>Bagging . Why this thing is working?</vt:lpstr>
      <vt:lpstr>Bagging . About perturbed convex optimization problem</vt:lpstr>
      <vt:lpstr>Bagging . About convex functions.</vt:lpstr>
      <vt:lpstr>Bagging. Will bagging work for problem which are reduced to convex optimization?</vt:lpstr>
      <vt:lpstr>Bagging. Ideas why bagging helps for approximation schemas reduced to non-convex optimization</vt:lpstr>
      <vt:lpstr>Bagging. Nice decoupling.</vt:lpstr>
      <vt:lpstr>Random Forest as extreme case of Bagging</vt:lpstr>
      <vt:lpstr>Random Forest. Conclusion.</vt:lpstr>
      <vt:lpstr>Bagging and Random Forest. Advantages</vt:lpstr>
      <vt:lpstr>Model selection: slide about cross-validation</vt:lpstr>
      <vt:lpstr>Boosting. Only motivation</vt:lpstr>
      <vt:lpstr>Merry Christmas and a happy new year!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kburlachenko</cp:lastModifiedBy>
  <cp:revision>464</cp:revision>
  <dcterms:created xsi:type="dcterms:W3CDTF">2018-12-08T12:00:24Z</dcterms:created>
  <dcterms:modified xsi:type="dcterms:W3CDTF">2018-12-25T22:21:10Z</dcterms:modified>
</cp:coreProperties>
</file>