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sldIdLst>
    <p:sldId id="256" r:id="rId2"/>
    <p:sldId id="306" r:id="rId3"/>
    <p:sldId id="309" r:id="rId4"/>
    <p:sldId id="387" r:id="rId5"/>
    <p:sldId id="388" r:id="rId6"/>
    <p:sldId id="389" r:id="rId7"/>
    <p:sldId id="380" r:id="rId8"/>
    <p:sldId id="381" r:id="rId9"/>
    <p:sldId id="382" r:id="rId10"/>
    <p:sldId id="386" r:id="rId11"/>
    <p:sldId id="383" r:id="rId12"/>
    <p:sldId id="384" r:id="rId13"/>
    <p:sldId id="385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2" r:id="rId28"/>
    <p:sldId id="341" r:id="rId29"/>
    <p:sldId id="343" r:id="rId30"/>
    <p:sldId id="344" r:id="rId31"/>
    <p:sldId id="346" r:id="rId32"/>
    <p:sldId id="347" r:id="rId33"/>
    <p:sldId id="348" r:id="rId34"/>
    <p:sldId id="349" r:id="rId35"/>
    <p:sldId id="350" r:id="rId36"/>
    <p:sldId id="351" r:id="rId37"/>
    <p:sldId id="353" r:id="rId38"/>
    <p:sldId id="354" r:id="rId39"/>
    <p:sldId id="355" r:id="rId40"/>
    <p:sldId id="356" r:id="rId41"/>
    <p:sldId id="357" r:id="rId42"/>
    <p:sldId id="358" r:id="rId43"/>
    <p:sldId id="345" r:id="rId44"/>
    <p:sldId id="359" r:id="rId45"/>
    <p:sldId id="360" r:id="rId46"/>
    <p:sldId id="364" r:id="rId47"/>
    <p:sldId id="365" r:id="rId48"/>
    <p:sldId id="366" r:id="rId49"/>
    <p:sldId id="367" r:id="rId50"/>
    <p:sldId id="370" r:id="rId51"/>
    <p:sldId id="371" r:id="rId52"/>
    <p:sldId id="368" r:id="rId53"/>
    <p:sldId id="369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61" r:id="rId6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F"/>
    <a:srgbClr val="FFD671"/>
    <a:srgbClr val="FFE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2932" autoAdjust="0"/>
  </p:normalViewPr>
  <p:slideViewPr>
    <p:cSldViewPr>
      <p:cViewPr varScale="1">
        <p:scale>
          <a:sx n="96" d="100"/>
          <a:sy n="96" d="100"/>
        </p:scale>
        <p:origin x="-206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86B32-7720-4E33-AEC2-2812AF876771}" type="datetimeFigureOut">
              <a:rPr lang="ru-RU" smtClean="0"/>
              <a:t>17.02.2019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53305-7E1E-44A2-9A3D-B0912FB45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51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633222" indent="-514350">
                  <a:buAutoNum type="arabicPeriod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:r>
                  <a:rPr lang="en-US" dirty="0" smtClean="0"/>
                  <a:t>Probably it can be show in this way:</a:t>
                </a:r>
                <a:endParaRPr lang="en-US" dirty="0"/>
              </a:p>
              <a:p>
                <a:pPr marL="633222" indent="-514350">
                  <a:buFont typeface="Wingdings 2"/>
                  <a:buAutoNum type="arabicPeriod"/>
                </a:pPr>
                <a:r>
                  <a:rPr lang="en-US" b="1" i="0">
                    <a:latin typeface="Cambria Math"/>
                  </a:rPr>
                  <a:t>𝒑_𝒐𝒓𝒊𝒈^∗</a:t>
                </a:r>
                <a:r>
                  <a:rPr lang="en-US" b="1" i="0" smtClean="0">
                    <a:latin typeface="Cambria Math"/>
                  </a:rPr>
                  <a:t>=</a:t>
                </a:r>
                <a:r>
                  <a:rPr lang="en-US" b="1" i="0">
                    <a:latin typeface="Cambria Math"/>
                  </a:rPr>
                  <a:t>𝒎𝒊𝒏_𝒂 (𝑹(𝒂)) ̂</a:t>
                </a:r>
                <a:endParaRPr lang="en-US" b="1" dirty="0" smtClean="0"/>
              </a:p>
              <a:p>
                <a:pPr marL="633222" indent="-514350">
                  <a:buFont typeface="Wingdings 2"/>
                  <a:buAutoNum type="arabicPeriod"/>
                </a:pPr>
                <a:r>
                  <a:rPr lang="en-US" b="1" i="0" smtClean="0">
                    <a:latin typeface="Cambria Math"/>
                  </a:rPr>
                  <a:t>𝐩_𝐦𝐨𝐝𝐢𝐟^∗=</a:t>
                </a:r>
                <a:r>
                  <a:rPr lang="en-US" b="1" i="0">
                    <a:latin typeface="Cambria Math"/>
                  </a:rPr>
                  <a:t>𝒎𝒊𝒏_𝒂 (𝑹(𝒂)) ̂</a:t>
                </a:r>
                <a:r>
                  <a:rPr lang="en-US" b="1" dirty="0"/>
                  <a:t> </a:t>
                </a:r>
                <a:r>
                  <a:rPr lang="en-US" b="1" dirty="0" err="1"/>
                  <a:t>s.t.</a:t>
                </a:r>
                <a:r>
                  <a:rPr lang="en-US" b="1" dirty="0"/>
                  <a:t> </a:t>
                </a:r>
                <a:r>
                  <a:rPr lang="en-US" b="1" i="0">
                    <a:latin typeface="Cambria Math"/>
                  </a:rPr>
                  <a:t>𝐏(𝒂)≤𝒕</a:t>
                </a:r>
                <a:endParaRPr lang="en-US" dirty="0" smtClean="0"/>
              </a:p>
              <a:p>
                <a:pPr marL="633222" indent="-514350">
                  <a:buFont typeface="Wingdings 2"/>
                  <a:buAutoNum type="arabicPeriod"/>
                </a:pPr>
                <a:r>
                  <a:rPr lang="en-US" b="1" i="0">
                    <a:latin typeface="Cambria Math"/>
                  </a:rPr>
                  <a:t>𝒑_𝒐𝒓𝒊𝒈^∗=𝒎𝒊𝒏_𝒂 (𝑹(𝒂)) ̂+𝟎</a:t>
                </a:r>
                <a:r>
                  <a:rPr lang="en-US" b="1" i="0">
                    <a:latin typeface="Cambria Math"/>
                    <a:ea typeface="Cambria Math"/>
                  </a:rPr>
                  <a:t>∙𝑰(</a:t>
                </a:r>
                <a:r>
                  <a:rPr lang="en-US" b="1" i="0">
                    <a:latin typeface="Cambria Math"/>
                  </a:rPr>
                  <a:t>𝐏(𝒂)≤𝒕</a:t>
                </a:r>
                <a:r>
                  <a:rPr lang="en-US" b="1" i="0">
                    <a:latin typeface="Cambria Math"/>
                    <a:ea typeface="Cambria Math"/>
                  </a:rPr>
                  <a:t>)</a:t>
                </a:r>
                <a:endParaRPr lang="en-US" b="1" dirty="0" smtClean="0"/>
              </a:p>
              <a:p>
                <a:pPr marL="633222" indent="-514350">
                  <a:buFont typeface="Wingdings 2"/>
                  <a:buAutoNum type="arabicPeriod"/>
                </a:pPr>
                <a:r>
                  <a:rPr lang="en-US" b="1" i="0">
                    <a:latin typeface="Cambria Math"/>
                  </a:rPr>
                  <a:t>𝒑_𝐦𝐨𝐝𝐢𝐟^∗=𝒎𝒊𝒏_𝒂 (𝑹(𝒂)) ̂+</a:t>
                </a:r>
                <a:r>
                  <a:rPr lang="en-US" b="1" i="0" smtClean="0">
                    <a:latin typeface="Cambria Math"/>
                  </a:rPr>
                  <a:t>𝟏</a:t>
                </a:r>
                <a:r>
                  <a:rPr lang="en-US" b="1" i="0">
                    <a:latin typeface="Cambria Math"/>
                    <a:ea typeface="Cambria Math"/>
                  </a:rPr>
                  <a:t>∙𝑰(</a:t>
                </a:r>
                <a:r>
                  <a:rPr lang="en-US" b="1" i="0">
                    <a:latin typeface="Cambria Math"/>
                  </a:rPr>
                  <a:t>𝐏(𝒂)≤𝒕</a:t>
                </a:r>
                <a:r>
                  <a:rPr lang="en-US" b="1" i="0">
                    <a:latin typeface="Cambria Math"/>
                    <a:ea typeface="Cambria Math"/>
                  </a:rPr>
                  <a:t>)</a:t>
                </a:r>
                <a:endParaRPr lang="en-US" b="1" dirty="0"/>
              </a:p>
              <a:p>
                <a:pPr marL="633222" indent="-514350">
                  <a:buAutoNum type="arabicPeriod"/>
                </a:pPr>
                <a:r>
                  <a:rPr lang="en-US" dirty="0" smtClean="0"/>
                  <a:t>Assume </a:t>
                </a:r>
                <a:r>
                  <a:rPr lang="en-US" b="1" i="0">
                    <a:latin typeface="Cambria Math"/>
                  </a:rPr>
                  <a:t>𝒑_𝒐𝒓𝒊𝒈^∗</a:t>
                </a:r>
                <a:r>
                  <a:rPr lang="en-US" dirty="0" smtClean="0"/>
                  <a:t> and </a:t>
                </a:r>
                <a:r>
                  <a:rPr lang="en-US" b="1" i="0">
                    <a:latin typeface="Cambria Math"/>
                  </a:rPr>
                  <a:t>𝐩_𝐦𝐨𝐝𝐢𝐟^∗</a:t>
                </a:r>
                <a:r>
                  <a:rPr lang="en-US" dirty="0" smtClean="0"/>
                  <a:t> are finite</a:t>
                </a:r>
              </a:p>
              <a:p>
                <a:pPr marL="633222" indent="-514350">
                  <a:buAutoNum type="arabicPeriod"/>
                </a:pPr>
                <a:r>
                  <a:rPr lang="en-US" b="1" i="0">
                    <a:latin typeface="Cambria Math"/>
                  </a:rPr>
                  <a:t>𝒑_𝒐𝒓𝒊𝒈^∗</a:t>
                </a:r>
                <a:r>
                  <a:rPr lang="en-US" b="1" i="0" smtClean="0">
                    <a:latin typeface="Cambria Math"/>
                  </a:rPr>
                  <a:t>≤</a:t>
                </a:r>
                <a:r>
                  <a:rPr lang="en-US" b="1" i="0">
                    <a:latin typeface="Cambria Math"/>
                  </a:rPr>
                  <a:t>𝒎𝒊𝒏_𝒂 (𝑹(𝒂) ) ̂+</a:t>
                </a:r>
                <a:r>
                  <a:rPr lang="en-US" b="1" i="0">
                    <a:latin typeface="Cambria Math"/>
                    <a:ea typeface="Cambria Math"/>
                  </a:rPr>
                  <a:t>𝝀∙𝒎𝒂𝒙(𝟎,</a:t>
                </a:r>
                <a:r>
                  <a:rPr lang="en-US" b="1" i="0">
                    <a:latin typeface="Cambria Math"/>
                  </a:rPr>
                  <a:t>𝐏(𝒂)−𝒕)</a:t>
                </a:r>
                <a:r>
                  <a:rPr lang="en-US" b="1" i="0" smtClean="0">
                    <a:latin typeface="Cambria Math"/>
                  </a:rPr>
                  <a:t>≤</a:t>
                </a:r>
                <a:r>
                  <a:rPr lang="en-US" b="1" i="0">
                    <a:latin typeface="Cambria Math"/>
                  </a:rPr>
                  <a:t>𝒑_𝐦𝐨𝐝𝐢𝐟^∗</a:t>
                </a:r>
                <a:endParaRPr lang="en-US" dirty="0" smtClean="0"/>
              </a:p>
              <a:p>
                <a:pPr marL="633222" indent="-514350">
                  <a:buAutoNum type="arabicPeriod"/>
                </a:pPr>
                <a:r>
                  <a:rPr lang="en-US" dirty="0" smtClean="0"/>
                  <a:t>TODO</a:t>
                </a:r>
                <a:endParaRPr lang="en-US" dirty="0" smtClean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53305-7E1E-44A2-9A3D-B0912FB4570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43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DE1-8FDF-4BCB-A3B7-6F8759560322}" type="datetime1">
              <a:rPr lang="ru-RU" smtClean="0"/>
              <a:t>17.02.2019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25C1-72CB-4A1F-A8AC-B45C976D14DA}" type="datetime1">
              <a:rPr lang="ru-RU" smtClean="0"/>
              <a:t>17.02.2019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65C-13C9-4C27-A82E-E3C6741693A8}" type="datetime1">
              <a:rPr lang="ru-RU" smtClean="0"/>
              <a:t>17.02.2019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225-7630-400E-9350-F5D70BD70F68}" type="datetime1">
              <a:rPr lang="ru-RU" smtClean="0"/>
              <a:t>17.02.2019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E65-D3BA-4FA0-8125-6B380BF223DC}" type="datetime1">
              <a:rPr lang="ru-RU" smtClean="0"/>
              <a:t>17.02.2019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2707-F769-4C43-8952-AC653C0BDDA6}" type="datetime1">
              <a:rPr lang="ru-RU" smtClean="0"/>
              <a:t>17.02.2019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384-C075-44CC-8D23-746DFC5DBF55}" type="datetime1">
              <a:rPr lang="ru-RU" smtClean="0"/>
              <a:t>17.02.2019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0FD-1E0F-4668-BFC0-E7FE22CF2AD9}" type="datetime1">
              <a:rPr lang="ru-RU" smtClean="0"/>
              <a:t>17.02.2019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2CC7-CBE4-47AB-80F7-E5752325A98D}" type="datetime1">
              <a:rPr lang="ru-RU" smtClean="0"/>
              <a:t>17.02.2019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28FB-F08E-474D-B17D-BA9FC5E2F0AD}" type="datetime1">
              <a:rPr lang="ru-RU" smtClean="0"/>
              <a:t>17.02.2019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389193-55B4-4083-9191-162D1608658B}" type="datetime1">
              <a:rPr lang="ru-RU" smtClean="0"/>
              <a:t>17.02.2019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7E02B0-0265-49A4-BCE2-6B79637AD387}" type="datetime1">
              <a:rPr lang="ru-RU" smtClean="0"/>
              <a:t>17.02.2019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-bruziuz@stanford.edu" TargetMode="External"/><Relationship Id="rId2" Type="http://schemas.openxmlformats.org/officeDocument/2006/relationships/hyperlink" Target="mailto:-kburlachenko@nvidia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-burlachenkok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Classification-Regression-Wadsworth-Statistics-Probability/dp/0412048418" TargetMode="External"/><Relationship Id="rId2" Type="http://schemas.openxmlformats.org/officeDocument/2006/relationships/hyperlink" Target="https://github.com/burlachenkok/presentations_bruziuz/tree/master/decision_trees/mpt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videolectures.net/kdd08_hastie_rpcd/?fbclid=IwAR0CdXGDNa1y-4DC6FtkUCMBElDeROtlSrHMPnk_SKR1lb1fKB-CloGRu0E" TargetMode="External"/><Relationship Id="rId5" Type="http://schemas.openxmlformats.org/officeDocument/2006/relationships/hyperlink" Target="http://cs229.stanford.edu/extra-notes/boosting.pdf" TargetMode="External"/><Relationship Id="rId4" Type="http://schemas.openxmlformats.org/officeDocument/2006/relationships/hyperlink" Target="https://web.stanford.edu/~hastie/Papers/ESLII.pdf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pMWYV7S1Y0?t=231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youtu.be/DsXzUU691ts?t=2280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592288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Topic: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“Story </a:t>
            </a:r>
            <a:r>
              <a:rPr lang="en-US" sz="2000" dirty="0"/>
              <a:t>about decision trees based on lectures </a:t>
            </a:r>
            <a:r>
              <a:rPr lang="en-US" sz="2000" dirty="0" smtClean="0"/>
              <a:t>from </a:t>
            </a:r>
            <a:r>
              <a:rPr lang="en-US" sz="2000" dirty="0"/>
              <a:t>one </a:t>
            </a:r>
            <a:r>
              <a:rPr lang="en-US" sz="2000" dirty="0" smtClean="0"/>
              <a:t>professor”</a:t>
            </a:r>
            <a:br>
              <a:rPr lang="en-US" sz="2000" dirty="0" smtClean="0"/>
            </a:br>
            <a:r>
              <a:rPr lang="en-US" sz="2000" dirty="0" smtClean="0"/>
              <a:t>(Part </a:t>
            </a:r>
            <a:r>
              <a:rPr lang="en-US" sz="2000" dirty="0" smtClean="0"/>
              <a:t>III/III</a:t>
            </a:r>
            <a:r>
              <a:rPr lang="en-US" sz="2000" dirty="0" smtClean="0"/>
              <a:t>)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Konstantin </a:t>
            </a:r>
            <a:r>
              <a:rPr lang="en-US" sz="2000" i="1" dirty="0" err="1" smtClean="0"/>
              <a:t>Burlachenko</a:t>
            </a:r>
            <a:r>
              <a:rPr lang="en-US" sz="2000" i="1" dirty="0" smtClean="0"/>
              <a:t> </a:t>
            </a:r>
            <a:br>
              <a:rPr lang="en-US" sz="2000" i="1" dirty="0" smtClean="0"/>
            </a:br>
            <a:r>
              <a:rPr lang="en-US" sz="2000" i="1" dirty="0" smtClean="0"/>
              <a:t>  </a:t>
            </a:r>
            <a:r>
              <a:rPr lang="en-US" sz="2000" dirty="0" smtClean="0">
                <a:hlinkClick r:id="rId2"/>
              </a:rPr>
              <a:t>-kburlachenko@nvidia.com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smtClean="0">
                <a:hlinkClick r:id="rId3"/>
              </a:rPr>
              <a:t>-bruziuz@stanford.edu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2000" dirty="0" smtClean="0">
                <a:hlinkClick r:id="rId4"/>
              </a:rPr>
              <a:t>-burlachenkok@gmail.com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Elastic Net is exist?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Lasso do not do well when we have correlated features</a:t>
            </a:r>
            <a:endParaRPr lang="en-US" dirty="0"/>
          </a:p>
          <a:p>
            <a:r>
              <a:rPr lang="en-US" dirty="0" smtClean="0"/>
              <a:t>From other side quadratic penalty try to shrink coefficients</a:t>
            </a:r>
          </a:p>
          <a:p>
            <a:endParaRPr lang="en-US" dirty="0" smtClean="0"/>
          </a:p>
          <a:p>
            <a:r>
              <a:rPr lang="en-US" dirty="0" smtClean="0"/>
              <a:t>Empirically “Elastic Net try to select whole group of coefficients together and make coefficients in group similar to each other“-</a:t>
            </a:r>
            <a:r>
              <a:rPr lang="en-US" dirty="0" err="1" smtClean="0"/>
              <a:t>T.Hastie</a:t>
            </a:r>
            <a:endParaRPr lang="en-US" dirty="0" smtClean="0"/>
          </a:p>
          <a:p>
            <a:r>
              <a:rPr lang="en-US" dirty="0" smtClean="0"/>
              <a:t>So it gives also sparse solution</a:t>
            </a:r>
          </a:p>
          <a:p>
            <a:endParaRPr lang="en-US" dirty="0"/>
          </a:p>
          <a:p>
            <a:r>
              <a:rPr lang="en-US" dirty="0" smtClean="0"/>
              <a:t>Some question from audience: Does it has sense instead of L2 norm square use some other convex </a:t>
            </a:r>
            <a:r>
              <a:rPr lang="en-US" dirty="0" err="1" smtClean="0"/>
              <a:t>Lp</a:t>
            </a:r>
            <a:r>
              <a:rPr lang="en-US" dirty="0" smtClean="0"/>
              <a:t> </a:t>
            </a:r>
            <a:r>
              <a:rPr lang="en-US" smtClean="0"/>
              <a:t>norm. T.Hastie</a:t>
            </a:r>
            <a:r>
              <a:rPr lang="en-US" dirty="0" smtClean="0"/>
              <a:t> </a:t>
            </a:r>
            <a:r>
              <a:rPr lang="en-US" b="1" dirty="0" smtClean="0"/>
              <a:t>“No”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07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History of Path Algorithms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2001 </a:t>
            </a:r>
            <a:r>
              <a:rPr lang="en-US" dirty="0" err="1" smtClean="0"/>
              <a:t>Efron</a:t>
            </a:r>
            <a:r>
              <a:rPr lang="en-US" dirty="0" smtClean="0"/>
              <a:t>, Hastie discovered that in fact problem can be solved in other way.</a:t>
            </a:r>
          </a:p>
          <a:p>
            <a:endParaRPr lang="en-US" dirty="0"/>
          </a:p>
          <a:p>
            <a:r>
              <a:rPr lang="en-US" dirty="0" err="1" smtClean="0"/>
              <a:t>T.Hastie</a:t>
            </a:r>
            <a:r>
              <a:rPr lang="en-US" dirty="0" smtClean="0"/>
              <a:t> mentioned that it’s </a:t>
            </a:r>
            <a:r>
              <a:rPr lang="en-US" dirty="0" err="1" smtClean="0"/>
              <a:t>Efron</a:t>
            </a:r>
            <a:r>
              <a:rPr lang="en-US" dirty="0" smtClean="0"/>
              <a:t> who discovered it’s possible to solve it more efficiently</a:t>
            </a:r>
          </a:p>
          <a:p>
            <a:endParaRPr lang="en-US" dirty="0" smtClean="0"/>
          </a:p>
          <a:p>
            <a:r>
              <a:rPr lang="en-US" dirty="0" smtClean="0"/>
              <a:t>The reasons of exist one is that solution as lambda changes – changes too. But it’s piecewise linear function with changes.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981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Short History of Path Algorithms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It have lead to LARS algorithm(Least Angle Regression, 2001). Entire Path can be computed as one least-squares problem. (</a:t>
                </a:r>
                <a:r>
                  <a:rPr lang="en-US" dirty="0" err="1" smtClean="0"/>
                  <a:t>Efron</a:t>
                </a:r>
                <a:r>
                  <a:rPr lang="en-US" dirty="0" smtClean="0"/>
                  <a:t>, et al)</a:t>
                </a:r>
              </a:p>
              <a:p>
                <a:endParaRPr lang="en-US" dirty="0"/>
              </a:p>
              <a:p>
                <a:r>
                  <a:rPr lang="en-US" dirty="0" smtClean="0"/>
                  <a:t>But after LARS in 2001 the new collection of algorithms have been </a:t>
                </a:r>
                <a:r>
                  <a:rPr lang="en-US" dirty="0" err="1" smtClean="0"/>
                  <a:t>arrised</a:t>
                </a:r>
                <a:r>
                  <a:rPr lang="en-US" dirty="0" smtClean="0"/>
                  <a:t> called </a:t>
                </a:r>
                <a:r>
                  <a:rPr lang="en-US" i="1" dirty="0" smtClean="0"/>
                  <a:t>“Path algorithms” for various penalties</a:t>
                </a:r>
              </a:p>
              <a:p>
                <a:pPr lvl="1"/>
                <a:r>
                  <a:rPr lang="en-US" i="1" dirty="0" smtClean="0"/>
                  <a:t>Grouped Lasso (Yuan, Lin, 2007)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𝑔𝑟𝑜𝑢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i="1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𝑔𝑟𝑜𝑢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1" dirty="0" smtClean="0"/>
                  <a:t> is </a:t>
                </a:r>
                <a:r>
                  <a:rPr lang="en-US" i="1" dirty="0" err="1" smtClean="0"/>
                  <a:t>grop</a:t>
                </a:r>
                <a:r>
                  <a:rPr lang="en-US" i="1" dirty="0" smtClean="0"/>
                  <a:t> of coefficients. Idea is select </a:t>
                </a:r>
                <a:r>
                  <a:rPr lang="en-US" i="1" dirty="0" err="1" smtClean="0"/>
                  <a:t>whol</a:t>
                </a:r>
                <a:r>
                  <a:rPr lang="en-US" i="1" dirty="0" smtClean="0"/>
                  <a:t> group of coefficients or leave all them completely zero. And it’s </a:t>
                </a:r>
                <a:r>
                  <a:rPr lang="en-US" i="1" dirty="0" err="1" smtClean="0"/>
                  <a:t>usefull</a:t>
                </a:r>
                <a:r>
                  <a:rPr lang="en-US" i="1" dirty="0"/>
                  <a:t>.</a:t>
                </a:r>
                <a:endParaRPr lang="en-US" i="1" dirty="0" smtClean="0"/>
              </a:p>
              <a:p>
                <a:pPr lvl="1"/>
                <a:endParaRPr lang="en-US" i="1" dirty="0" smtClean="0"/>
              </a:p>
              <a:p>
                <a:pPr lvl="1"/>
                <a:r>
                  <a:rPr lang="en-US" i="1" dirty="0" smtClean="0"/>
                  <a:t>Elastic Net (</a:t>
                </a:r>
                <a:r>
                  <a:rPr lang="en-US" i="1" dirty="0" err="1" smtClean="0"/>
                  <a:t>Zou,Hastie</a:t>
                </a:r>
                <a:r>
                  <a:rPr lang="en-US" i="1" dirty="0" smtClean="0"/>
                  <a:t>, 2004)</a:t>
                </a:r>
              </a:p>
              <a:p>
                <a:pPr lvl="1"/>
                <a:r>
                  <a:rPr lang="en-US" i="1" dirty="0" err="1" smtClean="0"/>
                  <a:t>Quantile</a:t>
                </a:r>
                <a:r>
                  <a:rPr lang="en-US" i="1" dirty="0" smtClean="0"/>
                  <a:t> Regression (Li, Zhu,  2007)</a:t>
                </a:r>
              </a:p>
              <a:p>
                <a:pPr lvl="1"/>
                <a:r>
                  <a:rPr lang="en-US" i="1" dirty="0" err="1" smtClean="0"/>
                  <a:t>Dantzig</a:t>
                </a:r>
                <a:r>
                  <a:rPr lang="en-US" i="1" dirty="0" smtClean="0"/>
                  <a:t> selector  (James, </a:t>
                </a:r>
                <a:r>
                  <a:rPr lang="en-US" i="1" dirty="0" err="1" smtClean="0"/>
                  <a:t>Radchenko</a:t>
                </a:r>
                <a:r>
                  <a:rPr lang="en-US" i="1" dirty="0" smtClean="0"/>
                  <a:t>, 2008)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18" b="-25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230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to solve paths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Coordinate Descend with warm start, but </a:t>
            </a:r>
            <a:r>
              <a:rPr lang="en-US" dirty="0" smtClean="0">
                <a:solidFill>
                  <a:srgbClr val="FF0000"/>
                </a:solidFill>
              </a:rPr>
              <a:t>devil</a:t>
            </a:r>
            <a:r>
              <a:rPr lang="en-US" dirty="0" smtClean="0"/>
              <a:t> is in details</a:t>
            </a:r>
          </a:p>
          <a:p>
            <a:endParaRPr lang="en-US" dirty="0"/>
          </a:p>
          <a:p>
            <a:r>
              <a:rPr lang="en-US" dirty="0" err="1" smtClean="0"/>
              <a:t>Competirors</a:t>
            </a:r>
            <a:endParaRPr lang="en-US" dirty="0" smtClean="0"/>
          </a:p>
          <a:p>
            <a:pPr lvl="1"/>
            <a:r>
              <a:rPr lang="en-US" dirty="0" smtClean="0"/>
              <a:t>LARS</a:t>
            </a:r>
          </a:p>
          <a:p>
            <a:pPr lvl="1"/>
            <a:r>
              <a:rPr lang="en-US" dirty="0" smtClean="0"/>
              <a:t>GLMNET</a:t>
            </a:r>
          </a:p>
          <a:p>
            <a:pPr lvl="1"/>
            <a:r>
              <a:rPr lang="en-US" dirty="0" smtClean="0"/>
              <a:t>L1LOGREG (</a:t>
            </a:r>
            <a:r>
              <a:rPr lang="en-US" dirty="0" err="1" smtClean="0"/>
              <a:t>Koh</a:t>
            </a:r>
            <a:r>
              <a:rPr lang="en-US" dirty="0" smtClean="0"/>
              <a:t>, </a:t>
            </a:r>
            <a:r>
              <a:rPr lang="en-US" dirty="0" err="1" smtClean="0"/>
              <a:t>Kim,Boyd</a:t>
            </a:r>
            <a:r>
              <a:rPr lang="en-US" dirty="0" smtClean="0"/>
              <a:t>). Interior Point based, 2009.</a:t>
            </a:r>
          </a:p>
          <a:p>
            <a:pPr lvl="1"/>
            <a:r>
              <a:rPr lang="en-US" dirty="0" smtClean="0"/>
              <a:t>BBR/BMR </a:t>
            </a:r>
            <a:r>
              <a:rPr lang="en-US" dirty="0" err="1" smtClean="0"/>
              <a:t>Genkin,Lewis,Madigan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30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Boosting. References and motivation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118872" indent="0">
              <a:buNone/>
            </a:pPr>
            <a:r>
              <a:rPr lang="en-US" i="1" dirty="0" smtClean="0"/>
              <a:t>“Motivation as I see it’s right now is completely different how it was historically developed. It’s not in our book [3], but I think it’s just better way to understand from Optimization perspective” - </a:t>
            </a:r>
            <a:r>
              <a:rPr lang="en-US" dirty="0" err="1" smtClean="0"/>
              <a:t>J.H.Friedman</a:t>
            </a:r>
            <a:r>
              <a:rPr lang="en-US" dirty="0" smtClean="0"/>
              <a:t>, May2018.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Reference </a:t>
            </a:r>
            <a:r>
              <a:rPr lang="en-US" dirty="0"/>
              <a:t>[3], ch.10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b="1" dirty="0" smtClean="0"/>
              <a:t>Goal:</a:t>
            </a:r>
            <a:r>
              <a:rPr lang="en-US" dirty="0" smtClean="0"/>
              <a:t>  Maintain advantages of the trees while dramatically improve accuracy</a:t>
            </a:r>
          </a:p>
          <a:p>
            <a:endParaRPr lang="en-US" dirty="0"/>
          </a:p>
          <a:p>
            <a:r>
              <a:rPr lang="en-US" dirty="0" smtClean="0"/>
              <a:t>Motivation: </a:t>
            </a:r>
            <a:r>
              <a:rPr lang="en-US" dirty="0"/>
              <a:t>build something like random </a:t>
            </a:r>
            <a:r>
              <a:rPr lang="en-US" dirty="0" smtClean="0"/>
              <a:t>forest</a:t>
            </a:r>
          </a:p>
          <a:p>
            <a:pPr marL="118872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But </a:t>
            </a:r>
            <a:r>
              <a:rPr lang="en-US" dirty="0">
                <a:solidFill>
                  <a:srgbClr val="FF0000"/>
                </a:solidFill>
              </a:rPr>
              <a:t>know similarity </a:t>
            </a:r>
            <a:r>
              <a:rPr lang="en-US" dirty="0" smtClean="0">
                <a:solidFill>
                  <a:srgbClr val="FF0000"/>
                </a:solidFill>
              </a:rPr>
              <a:t>stops</a:t>
            </a:r>
          </a:p>
          <a:p>
            <a:endParaRPr lang="en-US" dirty="0"/>
          </a:p>
          <a:p>
            <a:pPr marL="118872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305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Boosting. One more about ensembles methods.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Tree at the end of the day is just </a:t>
                </a:r>
                <a:r>
                  <a:rPr lang="en-US" i="1" dirty="0"/>
                  <a:t>piecewise constant function </a:t>
                </a:r>
                <a:r>
                  <a:rPr lang="en-US" dirty="0" smtClean="0"/>
                  <a:t>[1]. E.g. tree </a:t>
                </a:r>
                <a:r>
                  <a:rPr lang="en-US" dirty="0"/>
                  <a:t>with M terminal nodes has specific form: </a:t>
                </a:r>
                <a:endParaRPr lang="en-US" dirty="0" smtClean="0"/>
              </a:p>
              <a:p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𝑇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𝐼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𝑧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 </a:t>
                </a:r>
              </a:p>
              <a:p>
                <a:pPr marL="11887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disjoint are cover all function domain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</m:oMath>
                </a14:m>
                <a:endParaRPr lang="en-US" dirty="0" smtClean="0"/>
              </a:p>
              <a:p>
                <a:endParaRPr lang="en-US" i="1" dirty="0"/>
              </a:p>
              <a:p>
                <a:r>
                  <a:rPr lang="en-US" dirty="0" smtClean="0"/>
                  <a:t>Any finite form of linear combination of </a:t>
                </a:r>
                <a:r>
                  <a:rPr lang="en-US" dirty="0"/>
                  <a:t>piecewise constant </a:t>
                </a:r>
                <a:r>
                  <a:rPr lang="en-US" dirty="0" smtClean="0"/>
                  <a:t>function </a:t>
                </a:r>
                <a:r>
                  <a:rPr lang="en-US" dirty="0"/>
                  <a:t>is just piecewise constant </a:t>
                </a:r>
                <a:r>
                  <a:rPr lang="en-US" dirty="0" smtClean="0"/>
                  <a:t>function</a:t>
                </a:r>
              </a:p>
              <a:p>
                <a:endParaRPr lang="en-US" dirty="0"/>
              </a:p>
              <a:p>
                <a:r>
                  <a:rPr lang="en-US" b="1" dirty="0"/>
                  <a:t>But In </a:t>
                </a:r>
                <a:r>
                  <a:rPr lang="en-US" b="1" dirty="0" err="1" smtClean="0"/>
                  <a:t>Ensemles</a:t>
                </a:r>
                <a:r>
                  <a:rPr lang="en-US" b="1" dirty="0" smtClean="0"/>
                  <a:t> methods (including boosting)</a:t>
                </a:r>
                <a:endParaRPr lang="en-US" b="1" dirty="0"/>
              </a:p>
              <a:p>
                <a:pPr lvl="1"/>
                <a:r>
                  <a:rPr lang="en-US" dirty="0" smtClean="0"/>
                  <a:t>There </a:t>
                </a:r>
                <a:r>
                  <a:rPr lang="en-US" dirty="0"/>
                  <a:t>are a lot of </a:t>
                </a:r>
                <a:r>
                  <a:rPr lang="en-US" dirty="0" smtClean="0"/>
                  <a:t>pieces</a:t>
                </a:r>
              </a:p>
              <a:p>
                <a:pPr lvl="1"/>
                <a:r>
                  <a:rPr lang="en-US" dirty="0"/>
                  <a:t>Pieces of trees are </a:t>
                </a:r>
                <a:r>
                  <a:rPr lang="en-US" dirty="0" smtClean="0"/>
                  <a:t>overlap</a:t>
                </a:r>
              </a:p>
              <a:p>
                <a:pPr lvl="1"/>
                <a:endParaRPr lang="en-US" dirty="0"/>
              </a:p>
              <a:p>
                <a:pPr lvl="1"/>
                <a:endParaRPr lang="ru-RU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81" b="-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56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Boosting: what is model structure ?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 smtClean="0"/>
                  <a:t>Function class that we’re going to consider is linear combination of all possible trees: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ℱ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{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r>
                        <a:rPr lang="en-US" i="1">
                          <a:latin typeface="Cambria Math"/>
                        </a:rPr>
                        <m:t>: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𝑠𝑢𝑐h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𝑡h𝑎𝑡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∈</m:t>
                      </m:r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∈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𝑡𝑟𝑒𝑒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ru-RU" dirty="0"/>
              </a:p>
              <a:p>
                <a:endParaRPr lang="en-US" dirty="0" smtClean="0"/>
              </a:p>
              <a:p>
                <a:r>
                  <a:rPr lang="en-US" dirty="0" smtClean="0"/>
                  <a:t>More specifically we will consider some </a:t>
                </a:r>
                <a:r>
                  <a:rPr lang="en-US" b="1" dirty="0" smtClean="0"/>
                  <a:t>huge</a:t>
                </a:r>
                <a:r>
                  <a:rPr lang="en-US" dirty="0" smtClean="0"/>
                  <a:t>, but finite subsets from it only set of Regression Trees that can be built on any possible subset from train set</a:t>
                </a:r>
              </a:p>
              <a:p>
                <a:endParaRPr lang="en-US" dirty="0"/>
              </a:p>
              <a:p>
                <a:r>
                  <a:rPr lang="en-US" dirty="0" smtClean="0"/>
                  <a:t>Important note. For interval scale variable there is in fact infinite number of place where to insert split point. But as we discuss in [1] we allow to insert split point only in some specific place (like point between </a:t>
                </a:r>
                <a:r>
                  <a:rPr lang="en-US" dirty="0" err="1" smtClean="0"/>
                  <a:t>neighboors</a:t>
                </a:r>
                <a:r>
                  <a:rPr lang="en-US" dirty="0" smtClean="0"/>
                  <a:t>) for interval-scale variable.</a:t>
                </a:r>
              </a:p>
              <a:p>
                <a:endParaRPr lang="en-US" dirty="0"/>
              </a:p>
              <a:p>
                <a:r>
                  <a:rPr lang="en-US" dirty="0" smtClean="0"/>
                  <a:t>So let’s consider huge linear combination of the trees. 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ℱ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{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r>
                        <a:rPr lang="en-US" i="1">
                          <a:latin typeface="Cambria Math"/>
                        </a:rPr>
                        <m:t>: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/>
                        </a:rPr>
                        <m:t>, </m:t>
                      </m:r>
                      <m:r>
                        <a:rPr lang="en-US" i="1">
                          <a:latin typeface="Cambria Math"/>
                        </a:rPr>
                        <m:t>𝑠𝑢𝑐h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𝑡h𝑎𝑡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∈</m:t>
                      </m:r>
                      <m:r>
                        <a:rPr lang="en-US" i="1">
                          <a:latin typeface="Cambria Math"/>
                        </a:rPr>
                        <m:t>𝑅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∈ 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ℱ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𝑡𝑟𝑒𝑒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       J</a:t>
                </a:r>
                <a:r>
                  <a:rPr lang="en-US" dirty="0" smtClean="0"/>
                  <a:t> is huge, but finite.</a:t>
                </a:r>
              </a:p>
              <a:p>
                <a:pPr marL="118872" indent="0">
                  <a:buNone/>
                </a:pP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 r="-519" b="-1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61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3"/>
          <p:cNvSpPr>
            <a:spLocks noGrp="1"/>
          </p:cNvSpPr>
          <p:nvPr>
            <p:ph idx="1"/>
          </p:nvPr>
        </p:nvSpPr>
        <p:spPr>
          <a:xfrm>
            <a:off x="619944" y="1963387"/>
            <a:ext cx="8229600" cy="46256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72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27" name="Объект 3"/>
          <p:cNvSpPr txBox="1">
            <a:spLocks/>
          </p:cNvSpPr>
          <p:nvPr/>
        </p:nvSpPr>
        <p:spPr>
          <a:xfrm>
            <a:off x="1619671" y="2564904"/>
            <a:ext cx="5328593" cy="34884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54864" tIns="91440" rtlCol="0" anchor="ctr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mtClean="0"/>
              <a:t> 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6113" y="116632"/>
            <a:ext cx="8229600" cy="1252728"/>
          </a:xfrm>
        </p:spPr>
        <p:txBody>
          <a:bodyPr>
            <a:noAutofit/>
          </a:bodyPr>
          <a:lstStyle/>
          <a:p>
            <a:r>
              <a:rPr lang="en-US" sz="3200" dirty="0"/>
              <a:t>Boosting: </a:t>
            </a:r>
            <a:r>
              <a:rPr lang="en-US" sz="3200" dirty="0" smtClean="0"/>
              <a:t>illustration of model structure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17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2123729" y="3356992"/>
            <a:ext cx="1368152" cy="1034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825518" y="349005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483768" y="352823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4" name="Прямая со стрелкой 13"/>
          <p:cNvCxnSpPr>
            <a:endCxn id="8" idx="5"/>
          </p:cNvCxnSpPr>
          <p:nvPr/>
        </p:nvCxnSpPr>
        <p:spPr>
          <a:xfrm flipH="1" flipV="1">
            <a:off x="3291520" y="4239977"/>
            <a:ext cx="1720136" cy="51616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2262476" y="4722506"/>
                <a:ext cx="4345960" cy="6120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𝐵𝑎𝑠𝑒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𝐿𝑒𝑎𝑟𝑛𝑒𝑟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0" i="1" dirty="0" smtClean="0">
                  <a:solidFill>
                    <a:schemeClr val="accent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𝐷𝑒𝑐𝑖𝑠𝑖𝑜𝑛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𝑇𝑟𝑒𝑒𝑠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𝑤𝑖𝑡h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𝑙𝑖𝑚𝑖𝑡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𝑛𝑢𝑚𝑏𝑒𝑟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𝑜𝑓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𝑟𝑒𝑔𝑖𝑜𝑛𝑠</m:t>
                      </m:r>
                    </m:oMath>
                  </m:oMathPara>
                </a14:m>
                <a:endParaRPr lang="ru-R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476" y="4722506"/>
                <a:ext cx="4345960" cy="612068"/>
              </a:xfrm>
              <a:prstGeom prst="rect">
                <a:avLst/>
              </a:prstGeom>
              <a:blipFill rotWithShape="1">
                <a:blip r:embed="rId3"/>
                <a:stretch>
                  <a:fillRect r="-10659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Номер слайда 2"/>
          <p:cNvSpPr txBox="1">
            <a:spLocks/>
          </p:cNvSpPr>
          <p:nvPr/>
        </p:nvSpPr>
        <p:spPr>
          <a:xfrm>
            <a:off x="8356796" y="66293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ru-RU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53EA42-BA89-4D45-B3D1-7EC11C308921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2717506" y="379458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/>
              <p:cNvSpPr/>
              <p:nvPr/>
            </p:nvSpPr>
            <p:spPr>
              <a:xfrm>
                <a:off x="2620280" y="5245123"/>
                <a:ext cx="3607096" cy="6120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𝑆𝑝𝑎𝑐𝑒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𝑙𝑖𝑛𝑒𝑎𝑟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𝑐𝑜𝑚𝑏𝑖𝑛𝑎𝑡𝑎𝑖𝑜𝑛𝑠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𝐵𝑎𝑠𝑒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𝐿𝑒𝑎𝑟𝑛𝑒𝑟𝑠</m:t>
                      </m:r>
                    </m:oMath>
                  </m:oMathPara>
                </a14:m>
                <a:endParaRPr lang="ru-RU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280" y="5245123"/>
                <a:ext cx="3607096" cy="612068"/>
              </a:xfrm>
              <a:prstGeom prst="rect">
                <a:avLst/>
              </a:prstGeom>
              <a:blipFill rotWithShape="1">
                <a:blip r:embed="rId4"/>
                <a:stretch>
                  <a:fillRect l="-22973" r="-209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5964281" y="5857191"/>
                <a:ext cx="3607096" cy="6120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𝑆𝑝𝑎𝑐𝑒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𝑎𝑙𝑙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281" y="5857191"/>
                <a:ext cx="3607096" cy="6120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Овал 15"/>
          <p:cNvSpPr/>
          <p:nvPr/>
        </p:nvSpPr>
        <p:spPr>
          <a:xfrm>
            <a:off x="3635896" y="2924944"/>
            <a:ext cx="216024" cy="2160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Овал 16"/>
          <p:cNvSpPr/>
          <p:nvPr/>
        </p:nvSpPr>
        <p:spPr>
          <a:xfrm>
            <a:off x="4572000" y="3811672"/>
            <a:ext cx="216024" cy="2160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6119364" y="4381365"/>
            <a:ext cx="216024" cy="2160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2100030" y="4831077"/>
            <a:ext cx="216024" cy="2160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7092280" y="314096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66240" y="3366647"/>
                <a:ext cx="172656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Target function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sz="140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ru-RU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𝑅</m:t>
                      </m:r>
                      <m:r>
                        <a:rPr lang="en-US" sz="1400" i="1"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𝐹</m:t>
                      </m:r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u="sng" dirty="0"/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40" y="3366647"/>
                <a:ext cx="1726563" cy="738664"/>
              </a:xfrm>
              <a:prstGeom prst="rect">
                <a:avLst/>
              </a:prstGeom>
              <a:blipFill rotWithShape="1">
                <a:blip r:embed="rId6"/>
                <a:stretch>
                  <a:fillRect l="-1060" t="-8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Овал 20"/>
          <p:cNvSpPr/>
          <p:nvPr/>
        </p:nvSpPr>
        <p:spPr>
          <a:xfrm>
            <a:off x="3075496" y="3703491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7441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Boosting. Why Boosting is mentioning in context of trees?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i="1" dirty="0" smtClean="0"/>
              <a:t>“You </a:t>
            </a:r>
            <a:r>
              <a:rPr lang="en-US" i="1" dirty="0"/>
              <a:t>heard </a:t>
            </a:r>
            <a:r>
              <a:rPr lang="en-US" i="1" dirty="0" smtClean="0"/>
              <a:t>on </a:t>
            </a:r>
            <a:r>
              <a:rPr lang="en-US" i="1" dirty="0"/>
              <a:t>the street people say </a:t>
            </a:r>
            <a:r>
              <a:rPr lang="en-US" i="1" dirty="0" smtClean="0"/>
              <a:t>Gradient </a:t>
            </a:r>
            <a:r>
              <a:rPr lang="en-US" i="1" dirty="0"/>
              <a:t>Boosted Decision </a:t>
            </a:r>
            <a:r>
              <a:rPr lang="en-US" i="1" dirty="0" smtClean="0"/>
              <a:t>Trees. But </a:t>
            </a:r>
            <a:r>
              <a:rPr lang="en-US" i="1" dirty="0"/>
              <a:t>why word </a:t>
            </a:r>
            <a:r>
              <a:rPr lang="en-US" i="1" dirty="0" smtClean="0"/>
              <a:t>boosting in </a:t>
            </a:r>
            <a:r>
              <a:rPr lang="en-US" i="1" dirty="0"/>
              <a:t>context of trees? </a:t>
            </a:r>
            <a:r>
              <a:rPr lang="en-US" i="1" dirty="0" smtClean="0"/>
              <a:t> </a:t>
            </a:r>
          </a:p>
          <a:p>
            <a:pPr marL="118872" indent="0">
              <a:buNone/>
            </a:pPr>
            <a:r>
              <a:rPr lang="en-US" i="1" dirty="0" smtClean="0"/>
              <a:t>Trees </a:t>
            </a:r>
            <a:r>
              <a:rPr lang="en-US" i="1" dirty="0"/>
              <a:t>is mostly used </a:t>
            </a:r>
            <a:r>
              <a:rPr lang="en-US" i="1" dirty="0" smtClean="0"/>
              <a:t>because </a:t>
            </a:r>
            <a:r>
              <a:rPr lang="en-US" i="1" dirty="0"/>
              <a:t>boosting improve quality of decision trees a </a:t>
            </a:r>
            <a:r>
              <a:rPr lang="en-US" i="1" dirty="0" smtClean="0"/>
              <a:t>lot, even other base learner can be used too”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err="1" smtClean="0"/>
              <a:t>J.Friedman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702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Boosting. Score on population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ℱ</m:t>
                    </m:r>
                    <m:r>
                      <a:rPr lang="en-US" sz="2400" i="1" smtClean="0">
                        <a:latin typeface="Cambria Math"/>
                      </a:rPr>
                      <m:t>={</m:t>
                    </m:r>
                    <m:r>
                      <a:rPr lang="en-US" sz="2400" i="1">
                        <a:latin typeface="Cambria Math"/>
                      </a:rPr>
                      <m:t>𝑔</m:t>
                    </m:r>
                    <m:r>
                      <a:rPr lang="en-US" sz="2400" i="1">
                        <a:latin typeface="Cambria Math"/>
                      </a:rPr>
                      <m:t>:</m:t>
                    </m:r>
                    <m:r>
                      <a:rPr lang="en-US" sz="2400" i="1">
                        <a:latin typeface="Cambria Math"/>
                      </a:rPr>
                      <m:t>𝑔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sz="24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𝑠𝑢𝑐h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𝑡h𝑎𝑡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∈</m:t>
                    </m:r>
                    <m:r>
                      <a:rPr lang="en-US" sz="2400" i="1">
                        <a:latin typeface="Cambria Math"/>
                      </a:rPr>
                      <m:t>𝑅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∈ 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ℱ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𝑡𝑟𝑒𝑒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}</m:t>
                    </m:r>
                  </m:oMath>
                </a14:m>
                <a:endParaRPr lang="en-US" sz="2400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𝑎𝑟𝑔𝑚𝑖𝑛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𝐿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/>
                          </m:rPr>
                          <a:rPr lang="en-US" b="0" i="1" smtClean="0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)))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If modify this problem with addition constraint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only precisely for one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then it </a:t>
                </a:r>
                <a:r>
                  <a:rPr lang="en-US" u="sng" dirty="0" smtClean="0"/>
                  <a:t>will move us to original regression problem for the tree</a:t>
                </a:r>
              </a:p>
              <a:p>
                <a:endParaRPr lang="en-US" dirty="0"/>
              </a:p>
              <a:p>
                <a:r>
                  <a:rPr lang="en-US" dirty="0" smtClean="0"/>
                  <a:t>So there is no loose of generality. Usual decision trees is elements of our space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ℱ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2593" b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9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References</a:t>
            </a:r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sz="1600" dirty="0" smtClean="0"/>
              <a:t>[1] First </a:t>
            </a:r>
            <a:r>
              <a:rPr lang="en-US" sz="1600" dirty="0" smtClean="0"/>
              <a:t>and second part </a:t>
            </a:r>
            <a:r>
              <a:rPr lang="en-US" sz="1600" dirty="0" smtClean="0"/>
              <a:t>of presentation</a:t>
            </a:r>
          </a:p>
          <a:p>
            <a:pPr marL="118872" indent="0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github.com/burlachenkok/presentations_bruziuz/tree/master/decision_trees/mpti</a:t>
            </a:r>
            <a:endParaRPr lang="en-US" sz="1600" dirty="0" smtClean="0"/>
          </a:p>
          <a:p>
            <a:pPr marL="118872" indent="0">
              <a:buNone/>
            </a:pPr>
            <a:endParaRPr lang="en-US" sz="1600" dirty="0" smtClean="0"/>
          </a:p>
          <a:p>
            <a:pPr marL="118872" indent="0">
              <a:buNone/>
            </a:pPr>
            <a:r>
              <a:rPr lang="en-US" sz="1600" dirty="0" smtClean="0"/>
              <a:t>[2] </a:t>
            </a:r>
            <a:r>
              <a:rPr lang="en-US" sz="1600" dirty="0"/>
              <a:t>Classification And Regression Trees, 1983 (</a:t>
            </a:r>
            <a:r>
              <a:rPr lang="en-US" sz="1600" dirty="0" err="1"/>
              <a:t>Brieman</a:t>
            </a:r>
            <a:r>
              <a:rPr lang="en-US" sz="1600" dirty="0"/>
              <a:t>, Friedman, </a:t>
            </a:r>
            <a:r>
              <a:rPr lang="en-US" sz="1600" dirty="0" err="1"/>
              <a:t>Olshey</a:t>
            </a:r>
            <a:r>
              <a:rPr lang="en-US" sz="1600" dirty="0"/>
              <a:t>, Stone) – CART</a:t>
            </a:r>
          </a:p>
          <a:p>
            <a:pPr marL="118872" indent="0">
              <a:buNone/>
            </a:pP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www.amazon.com/Classification-Regression-Wadsworth-Statistics-Probability/dp/0412048418</a:t>
            </a:r>
            <a:endParaRPr lang="en-US" sz="1600" dirty="0" smtClean="0"/>
          </a:p>
          <a:p>
            <a:pPr marL="118872" indent="0">
              <a:buNone/>
            </a:pPr>
            <a:endParaRPr lang="en-US" sz="1600" dirty="0" smtClean="0"/>
          </a:p>
          <a:p>
            <a:pPr marL="118872" indent="0">
              <a:buNone/>
            </a:pPr>
            <a:r>
              <a:rPr lang="en-US" sz="1600" dirty="0" smtClean="0"/>
              <a:t>[3] Book: The </a:t>
            </a:r>
            <a:r>
              <a:rPr lang="en-US" sz="1600" dirty="0"/>
              <a:t>Elements of Statistical </a:t>
            </a:r>
            <a:r>
              <a:rPr lang="en-US" sz="1600" dirty="0" smtClean="0"/>
              <a:t>Learning </a:t>
            </a:r>
            <a:endParaRPr lang="en-US" sz="1600" dirty="0"/>
          </a:p>
          <a:p>
            <a:pPr marL="118872" indent="0">
              <a:buNone/>
            </a:pPr>
            <a:r>
              <a:rPr lang="en-US" sz="1600" dirty="0"/>
              <a:t>(Friedman, </a:t>
            </a:r>
            <a:r>
              <a:rPr lang="en-US" sz="1600" dirty="0" err="1"/>
              <a:t>Tibshirani</a:t>
            </a:r>
            <a:r>
              <a:rPr lang="en-US" sz="1600" dirty="0"/>
              <a:t>, Hastie</a:t>
            </a:r>
            <a:r>
              <a:rPr lang="en-US" sz="1600" dirty="0" smtClean="0"/>
              <a:t>)</a:t>
            </a:r>
          </a:p>
          <a:p>
            <a:pPr marL="118872" indent="0">
              <a:buNone/>
            </a:pPr>
            <a:r>
              <a:rPr lang="en-US" sz="1600" dirty="0">
                <a:hlinkClick r:id="rId4"/>
              </a:rPr>
              <a:t>https://web.stanford.edu/~</a:t>
            </a:r>
            <a:r>
              <a:rPr lang="en-US" sz="1600" dirty="0" smtClean="0">
                <a:hlinkClick r:id="rId4"/>
              </a:rPr>
              <a:t>hastie/Papers/ESLII.pdf</a:t>
            </a:r>
            <a:endParaRPr lang="en-US" sz="1600" dirty="0" smtClean="0"/>
          </a:p>
          <a:p>
            <a:pPr marL="118872" indent="0">
              <a:buNone/>
            </a:pPr>
            <a:endParaRPr lang="en-US" sz="1600" dirty="0" smtClean="0"/>
          </a:p>
          <a:p>
            <a:pPr marL="118872" indent="0">
              <a:buNone/>
            </a:pPr>
            <a:r>
              <a:rPr lang="en-US" sz="1600" dirty="0" smtClean="0"/>
              <a:t>[4] Extra notes about Boosting written by </a:t>
            </a:r>
            <a:r>
              <a:rPr lang="en-US" sz="1600" dirty="0" err="1" smtClean="0"/>
              <a:t>J.Duchi</a:t>
            </a:r>
            <a:r>
              <a:rPr lang="en-US" sz="1600" dirty="0" smtClean="0"/>
              <a:t> from CS229 Machine Learning class at Stanford</a:t>
            </a:r>
            <a:endParaRPr lang="en-US" sz="1600" dirty="0" smtClean="0"/>
          </a:p>
          <a:p>
            <a:pPr marL="118872" indent="0">
              <a:buNone/>
            </a:pPr>
            <a:r>
              <a:rPr lang="en-US" sz="1400" u="sng" dirty="0">
                <a:hlinkClick r:id="rId5"/>
              </a:rPr>
              <a:t>http://cs229.stanford.edu/extra-notes/boosting.pdf</a:t>
            </a:r>
            <a:r>
              <a:rPr lang="en-US" sz="1400" dirty="0"/>
              <a:t> </a:t>
            </a:r>
            <a:endParaRPr lang="en-US" sz="1400" dirty="0" smtClean="0"/>
          </a:p>
          <a:p>
            <a:pPr marL="118872" indent="0">
              <a:buNone/>
            </a:pPr>
            <a:endParaRPr lang="en-US" sz="1400" dirty="0" smtClean="0"/>
          </a:p>
          <a:p>
            <a:pPr marL="118872" indent="0">
              <a:buNone/>
            </a:pPr>
            <a:r>
              <a:rPr lang="en-US" sz="1400" dirty="0" smtClean="0"/>
              <a:t>[9] Lecture of </a:t>
            </a:r>
            <a:r>
              <a:rPr lang="en-US" sz="1400" dirty="0" err="1" smtClean="0"/>
              <a:t>T.Hastie</a:t>
            </a:r>
            <a:r>
              <a:rPr lang="en-US" sz="1400" dirty="0"/>
              <a:t> - Regularization Paths and Coordinate Descent</a:t>
            </a:r>
            <a:endParaRPr lang="en-US" sz="1400" dirty="0" smtClean="0"/>
          </a:p>
          <a:p>
            <a:pPr marL="118872" indent="0">
              <a:buNone/>
            </a:pPr>
            <a:r>
              <a:rPr lang="en-US" sz="1400" dirty="0" smtClean="0">
                <a:hlinkClick r:id="rId6"/>
              </a:rPr>
              <a:t>http</a:t>
            </a:r>
            <a:r>
              <a:rPr lang="en-US" sz="1400" dirty="0">
                <a:hlinkClick r:id="rId6"/>
              </a:rPr>
              <a:t>://videolectures.net/kdd08_hastie_rpcd/?</a:t>
            </a:r>
            <a:r>
              <a:rPr lang="en-US" sz="1400" dirty="0" smtClean="0">
                <a:hlinkClick r:id="rId6"/>
              </a:rPr>
              <a:t>fbclid=IwAR0CdXGDNa1y-4DC6FtkUCMBElDeROtlSrHMPnk_SKR1lb1fKB-CloGRu0E</a:t>
            </a:r>
            <a:endParaRPr lang="en-US" sz="1400" dirty="0" smtClean="0"/>
          </a:p>
          <a:p>
            <a:pPr marL="118872" indent="0">
              <a:buNone/>
            </a:pPr>
            <a:endParaRPr lang="en-US" sz="1400" dirty="0"/>
          </a:p>
          <a:p>
            <a:pPr marL="118872" indent="0">
              <a:buNone/>
            </a:pPr>
            <a:endParaRPr lang="en-US" sz="15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0784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20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09600" y="307848"/>
            <a:ext cx="8229600" cy="1252728"/>
          </a:xfrm>
        </p:spPr>
        <p:txBody>
          <a:bodyPr>
            <a:noAutofit/>
          </a:bodyPr>
          <a:lstStyle/>
          <a:p>
            <a:r>
              <a:rPr lang="en-US" sz="3200" dirty="0" smtClean="0"/>
              <a:t>Boosting. Score on data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27591"/>
                <a:ext cx="8229600" cy="462560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𝑎𝑟𝑔𝑚𝑖𝑛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/>
                                  </m:rP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𝐽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6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27591"/>
                <a:ext cx="8229600" cy="462560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3"/>
          <p:cNvSpPr txBox="1">
            <a:spLocks/>
          </p:cNvSpPr>
          <p:nvPr/>
        </p:nvSpPr>
        <p:spPr>
          <a:xfrm>
            <a:off x="8356796" y="66293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ru-RU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53EA42-BA89-4D45-B3D1-7EC11C308921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719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Boosting. We enormously increase function space and we bring problems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8872" indent="0">
              <a:buNone/>
            </a:pPr>
            <a:r>
              <a:rPr lang="en-US" dirty="0" smtClean="0"/>
              <a:t>If consider decision trees with fixed number of terminal nodes as base learner. Then boosting increase hugely increase function space and it’s </a:t>
            </a:r>
            <a:r>
              <a:rPr lang="en-US" dirty="0" smtClean="0">
                <a:solidFill>
                  <a:srgbClr val="00B050"/>
                </a:solidFill>
              </a:rPr>
              <a:t>good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but….</a:t>
            </a:r>
          </a:p>
          <a:p>
            <a:pPr marL="118872" indent="0">
              <a:buNone/>
            </a:pPr>
            <a:endParaRPr lang="en-US" dirty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We bring problem that number of parameters is just huge and data is not enough to perform good fit. We have problem with variance.</a:t>
            </a:r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But </a:t>
            </a:r>
            <a:r>
              <a:rPr lang="en-US" dirty="0"/>
              <a:t>we will not have enough data to fit all this parameters, </a:t>
            </a:r>
            <a:r>
              <a:rPr lang="en-US" u="sng" dirty="0"/>
              <a:t>even </a:t>
            </a:r>
            <a:r>
              <a:rPr lang="en-US" u="sng" dirty="0" smtClean="0"/>
              <a:t>remotely</a:t>
            </a:r>
            <a:endParaRPr lang="en-US" dirty="0"/>
          </a:p>
          <a:p>
            <a:pPr marL="633222" indent="-514350">
              <a:buFont typeface="+mj-lt"/>
              <a:buAutoNum type="arabicPeriod"/>
            </a:pPr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What we’re going do</a:t>
            </a:r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b="1" dirty="0" smtClean="0"/>
              <a:t>Linear regression with huge amount of parameters (variables </a:t>
            </a:r>
          </a:p>
          <a:p>
            <a:pPr marL="118872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in terms of optimization)</a:t>
            </a:r>
            <a:r>
              <a:rPr lang="en-US" dirty="0" smtClean="0"/>
              <a:t>. </a:t>
            </a:r>
          </a:p>
          <a:p>
            <a:pPr marL="118872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       Even </a:t>
            </a:r>
            <a:r>
              <a:rPr lang="en-US" dirty="0"/>
              <a:t>in </a:t>
            </a:r>
            <a:r>
              <a:rPr lang="en-US" i="1" dirty="0"/>
              <a:t>a </a:t>
            </a:r>
            <a:r>
              <a:rPr lang="en-US" i="1" u="sng" dirty="0"/>
              <a:t>(not in x)</a:t>
            </a:r>
            <a:r>
              <a:rPr lang="en-US" i="1" dirty="0"/>
              <a:t> </a:t>
            </a:r>
            <a:r>
              <a:rPr lang="en-US" dirty="0"/>
              <a:t>predictor</a:t>
            </a:r>
            <a:r>
              <a:rPr lang="en-US" i="1" dirty="0"/>
              <a:t> </a:t>
            </a:r>
            <a:r>
              <a:rPr lang="en-US" dirty="0"/>
              <a:t>it’s just  a linear models. But linear models </a:t>
            </a:r>
            <a:endParaRPr lang="en-US" dirty="0" smtClean="0"/>
          </a:p>
          <a:p>
            <a:pPr marL="118872" indent="0">
              <a:buNone/>
            </a:pPr>
            <a:r>
              <a:rPr lang="en-US" dirty="0"/>
              <a:t> </a:t>
            </a:r>
            <a:r>
              <a:rPr lang="en-US" dirty="0" smtClean="0"/>
              <a:t>          can </a:t>
            </a:r>
            <a:r>
              <a:rPr lang="en-US" dirty="0"/>
              <a:t>be huge </a:t>
            </a:r>
            <a:r>
              <a:rPr lang="en-US" dirty="0" smtClean="0"/>
              <a:t>too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77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Boosting. </a:t>
            </a:r>
            <a:r>
              <a:rPr lang="en-US" sz="3200" dirty="0" smtClean="0"/>
              <a:t>About problems in search strategy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“This problem is not unique for Decision Trees or Machine Learning. With similar problem linear regression with huge amount of variables people faced in </a:t>
            </a:r>
            <a:r>
              <a:rPr lang="en-US" i="1" u="sng" dirty="0" smtClean="0"/>
              <a:t>a lot</a:t>
            </a:r>
            <a:r>
              <a:rPr lang="en-US" i="1" dirty="0" smtClean="0"/>
              <a:t> of other areas” – </a:t>
            </a:r>
            <a:r>
              <a:rPr lang="en-US" i="1" dirty="0" err="1" smtClean="0"/>
              <a:t>J.Friedman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0890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Boosting. </a:t>
            </a:r>
            <a:r>
              <a:rPr lang="en-US" sz="3200" dirty="0" smtClean="0"/>
              <a:t>Huge linear regression.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We observed some problems with solve emp. </a:t>
                </a:r>
                <a:r>
                  <a:rPr lang="en-US" dirty="0"/>
                  <a:t>r</a:t>
                </a:r>
                <a:r>
                  <a:rPr lang="en-US" dirty="0" smtClean="0"/>
                  <a:t>isk minimization 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𝒐𝒓𝒊𝒈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𝒂𝒓𝒈𝒎𝒊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[</a:t>
                </a:r>
                <a:r>
                  <a:rPr lang="en-US" dirty="0" err="1" smtClean="0"/>
                  <a:t>orig</a:t>
                </a:r>
                <a:r>
                  <a:rPr lang="en-US" dirty="0" smtClean="0"/>
                  <a:t> problem]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Instead of it we will solve with tunable parameter t                                   </a:t>
                </a:r>
                <a:r>
                  <a:rPr lang="en-US" b="1" dirty="0" smtClean="0"/>
                  <a:t>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𝒂𝒓𝒈𝒎𝒊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s.t.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b="1" i="1" smtClean="0">
                        <a:latin typeface="Cambria Math"/>
                      </a:rPr>
                      <m:t>𝒕</m:t>
                    </m:r>
                  </m:oMath>
                </a14:m>
                <a:r>
                  <a:rPr lang="en-US" b="1" dirty="0" smtClean="0"/>
                  <a:t>  </a:t>
                </a:r>
                <a:r>
                  <a:rPr lang="en-US" dirty="0" smtClean="0"/>
                  <a:t>[modified problem]</a:t>
                </a:r>
                <a:endParaRPr lang="en-US" dirty="0"/>
              </a:p>
              <a:p>
                <a:pPr lvl="1"/>
                <a:r>
                  <a:rPr lang="en-US" dirty="0" smtClean="0"/>
                  <a:t>Here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dirty="0" smtClean="0"/>
                  <a:t> is constraint function which reduce size of feasible solutions and has several properties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just as a design choice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&lt;=&gt;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just </a:t>
                </a:r>
                <a:r>
                  <a:rPr lang="en-US" dirty="0"/>
                  <a:t>as a design </a:t>
                </a:r>
                <a:r>
                  <a:rPr lang="en-US" dirty="0" smtClean="0"/>
                  <a:t>choice.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So 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𝒕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 =&gt;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≤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=&gt;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This is a case with maximum constraint.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So 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𝒕</m:t>
                    </m:r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𝒐𝒓𝒊𝒈</m:t>
                            </m:r>
                          </m:sub>
                          <m:sup>
                            <m:r>
                              <a:rPr lang="en-US" b="1" i="1">
                                <a:latin typeface="Cambria Math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 =&gt; </a:t>
                </a:r>
                <a:r>
                  <a:rPr lang="en-US" dirty="0" smtClean="0"/>
                  <a:t>constrain does not affect int opt. problem [</a:t>
                </a:r>
                <a:r>
                  <a:rPr lang="en-US" dirty="0" err="1" smtClean="0"/>
                  <a:t>orig</a:t>
                </a:r>
                <a:r>
                  <a:rPr lang="en-US" dirty="0" smtClean="0"/>
                  <a:t>].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Ad in this case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b="1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1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𝒐𝒓𝒊𝒈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.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This is a case with no constraints at all.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91" r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24</a:t>
            </a:fld>
            <a:endParaRPr lang="ru-RU"/>
          </a:p>
        </p:txBody>
      </p:sp>
      <p:sp>
        <p:nvSpPr>
          <p:cNvPr id="5" name="Объект 3"/>
          <p:cNvSpPr>
            <a:spLocks noGrp="1"/>
          </p:cNvSpPr>
          <p:nvPr>
            <p:ph idx="1"/>
          </p:nvPr>
        </p:nvSpPr>
        <p:spPr>
          <a:xfrm>
            <a:off x="619944" y="1963387"/>
            <a:ext cx="8229600" cy="46256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8872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6" name="Объект 3"/>
          <p:cNvSpPr txBox="1">
            <a:spLocks/>
          </p:cNvSpPr>
          <p:nvPr/>
        </p:nvSpPr>
        <p:spPr>
          <a:xfrm>
            <a:off x="1619671" y="2564904"/>
            <a:ext cx="5328593" cy="34884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54864" tIns="91440" rtlCol="0" anchor="ctr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mtClean="0"/>
              <a:t> </a:t>
            </a: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36113" y="116632"/>
            <a:ext cx="8229600" cy="1252728"/>
          </a:xfrm>
        </p:spPr>
        <p:txBody>
          <a:bodyPr>
            <a:noAutofit/>
          </a:bodyPr>
          <a:lstStyle/>
          <a:p>
            <a:r>
              <a:rPr lang="en-US" sz="3200" dirty="0"/>
              <a:t>Boosting. Huge </a:t>
            </a:r>
            <a:r>
              <a:rPr lang="en-US" sz="3200" dirty="0" smtClean="0"/>
              <a:t>constrained linear regression illustration.</a:t>
            </a:r>
            <a:endParaRPr lang="ru-RU" sz="3200" dirty="0"/>
          </a:p>
        </p:txBody>
      </p:sp>
      <p:sp>
        <p:nvSpPr>
          <p:cNvPr id="8" name="Номер слайда 3"/>
          <p:cNvSpPr txBox="1">
            <a:spLocks/>
          </p:cNvSpPr>
          <p:nvPr/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ru-RU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53EA42-BA89-4D45-B3D1-7EC11C308921}" type="slidenum">
              <a:rPr lang="ru-RU" smtClean="0"/>
              <a:pPr/>
              <a:t>24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1684176" y="4855940"/>
                <a:ext cx="1872208" cy="6120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𝐵𝑎𝑠𝑒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𝐿𝑒𝑎𝑟𝑛𝑒𝑟</m:t>
                      </m:r>
                    </m:oMath>
                  </m:oMathPara>
                </a14:m>
                <a:endParaRPr lang="ru-R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176" y="4855940"/>
                <a:ext cx="1872208" cy="612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Номер слайда 2"/>
          <p:cNvSpPr txBox="1">
            <a:spLocks/>
          </p:cNvSpPr>
          <p:nvPr/>
        </p:nvSpPr>
        <p:spPr>
          <a:xfrm>
            <a:off x="8356796" y="66293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ru-RU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53EA42-BA89-4D45-B3D1-7EC11C308921}" type="slidenum">
              <a:rPr lang="ru-RU" smtClean="0"/>
              <a:pPr/>
              <a:t>24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620280" y="5245123"/>
                <a:ext cx="3607096" cy="6120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𝑆𝑝𝑎𝑐𝑒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𝑙𝑖𝑛𝑒𝑎𝑟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𝑐𝑜𝑚𝑏𝑖𝑛𝑎𝑡𝑎𝑖𝑜𝑛𝑠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𝐵𝑎𝑠𝑒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𝐿𝑒𝑎𝑟𝑛𝑒𝑟𝑠</m:t>
                      </m:r>
                    </m:oMath>
                  </m:oMathPara>
                </a14:m>
                <a:endParaRPr lang="ru-RU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280" y="5245123"/>
                <a:ext cx="3607096" cy="612068"/>
              </a:xfrm>
              <a:prstGeom prst="rect">
                <a:avLst/>
              </a:prstGeom>
              <a:blipFill rotWithShape="1">
                <a:blip r:embed="rId3"/>
                <a:stretch>
                  <a:fillRect l="-22973" r="-209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5964281" y="5857191"/>
                <a:ext cx="3607096" cy="6120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𝑆𝑝𝑎𝑐𝑒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𝑎𝑙𝑙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281" y="5857191"/>
                <a:ext cx="3607096" cy="6120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Овал 21"/>
          <p:cNvSpPr/>
          <p:nvPr/>
        </p:nvSpPr>
        <p:spPr>
          <a:xfrm>
            <a:off x="7092280" y="314096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966240" y="3366647"/>
                <a:ext cx="172656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Target function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sz="140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ru-RU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𝐹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𝑅</m:t>
                      </m:r>
                      <m:r>
                        <a:rPr lang="en-US" sz="1400" i="1"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𝐹</m:t>
                      </m:r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i="1" u="sng" dirty="0"/>
              </a:p>
              <a:p>
                <a:endParaRPr lang="ru-RU" sz="1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240" y="3366647"/>
                <a:ext cx="1726563" cy="738664"/>
              </a:xfrm>
              <a:prstGeom prst="rect">
                <a:avLst/>
              </a:prstGeom>
              <a:blipFill rotWithShape="1">
                <a:blip r:embed="rId5"/>
                <a:stretch>
                  <a:fillRect l="-1060" t="-8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Овал 24"/>
          <p:cNvSpPr/>
          <p:nvPr/>
        </p:nvSpPr>
        <p:spPr>
          <a:xfrm>
            <a:off x="1820060" y="3107515"/>
            <a:ext cx="4984188" cy="151969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123729" y="3356992"/>
            <a:ext cx="1368152" cy="10344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825518" y="349005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2483768" y="3528238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2717506" y="379458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вал 17"/>
          <p:cNvSpPr/>
          <p:nvPr/>
        </p:nvSpPr>
        <p:spPr>
          <a:xfrm>
            <a:off x="4025042" y="3241881"/>
            <a:ext cx="216024" cy="2160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4572000" y="3811672"/>
            <a:ext cx="216024" cy="2160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6069664" y="4078800"/>
            <a:ext cx="216024" cy="2160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4788024" y="3169842"/>
            <a:ext cx="216024" cy="216024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Овал 23"/>
          <p:cNvSpPr/>
          <p:nvPr/>
        </p:nvSpPr>
        <p:spPr>
          <a:xfrm>
            <a:off x="3075496" y="3703491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2" name="Прямая со стрелкой 11"/>
          <p:cNvCxnSpPr>
            <a:endCxn id="9" idx="4"/>
          </p:cNvCxnSpPr>
          <p:nvPr/>
        </p:nvCxnSpPr>
        <p:spPr>
          <a:xfrm flipV="1">
            <a:off x="2591780" y="4391473"/>
            <a:ext cx="216025" cy="549696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5964281" y="4416862"/>
            <a:ext cx="105043" cy="43907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4788024" y="4754283"/>
                <a:ext cx="1872208" cy="6120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𝐶𝑜𝑛𝑠𝑡𝑟𝑎𝑖𝑛𝑒𝑑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𝑙𝑖𝑛𝑒𝑎𝑟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𝑐𝑜𝑚𝑏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b="0" i="1" dirty="0" smtClean="0">
                  <a:solidFill>
                    <a:schemeClr val="accent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𝑜𝑓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𝑏𝑎𝑠𝑒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𝑙𝑒𝑎𝑟𝑛𝑒𝑟𝑠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754283"/>
                <a:ext cx="1872208" cy="612068"/>
              </a:xfrm>
              <a:prstGeom prst="rect">
                <a:avLst/>
              </a:prstGeom>
              <a:blipFill rotWithShape="1">
                <a:blip r:embed="rId6"/>
                <a:stretch>
                  <a:fillRect l="-26299" r="-20130" b="-11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754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Boosting. </a:t>
            </a:r>
            <a:r>
              <a:rPr lang="en-US" sz="3200" dirty="0" smtClean="0"/>
              <a:t>Why constraining has sense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 far as restrict function space in correct way we will decrease variance because we will consider some functions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 smtClean="0"/>
              <a:t>Penalty constraint will restrict class of functions</a:t>
            </a:r>
          </a:p>
          <a:p>
            <a:endParaRPr lang="en-US" dirty="0" smtClean="0"/>
          </a:p>
          <a:p>
            <a:r>
              <a:rPr lang="en-US" dirty="0"/>
              <a:t>And as a reminder from [1,.p17]</a:t>
            </a:r>
          </a:p>
          <a:p>
            <a:pPr marL="118872" indent="0">
              <a:buNone/>
            </a:pPr>
            <a:r>
              <a:rPr lang="en-US" b="1" dirty="0" smtClean="0"/>
              <a:t>“Reason </a:t>
            </a:r>
            <a:r>
              <a:rPr lang="en-US" b="1" dirty="0"/>
              <a:t>of </a:t>
            </a:r>
            <a:r>
              <a:rPr lang="en-US" b="1" dirty="0" smtClean="0"/>
              <a:t>variance.</a:t>
            </a:r>
            <a:r>
              <a:rPr lang="en-US" dirty="0" smtClean="0"/>
              <a:t> </a:t>
            </a:r>
            <a:r>
              <a:rPr lang="en-US" dirty="0"/>
              <a:t>It is about </a:t>
            </a:r>
            <a:r>
              <a:rPr lang="en-US" dirty="0" err="1"/>
              <a:t>uncertanty</a:t>
            </a:r>
            <a:r>
              <a:rPr lang="en-US" dirty="0"/>
              <a:t> which </a:t>
            </a:r>
            <a:r>
              <a:rPr lang="en-US" dirty="0" smtClean="0"/>
              <a:t> function </a:t>
            </a:r>
            <a:r>
              <a:rPr lang="en-US" dirty="0"/>
              <a:t>is the </a:t>
            </a:r>
            <a:r>
              <a:rPr lang="en-US" dirty="0" smtClean="0"/>
              <a:t>best </a:t>
            </a:r>
            <a:r>
              <a:rPr lang="en-US" dirty="0"/>
              <a:t>in case of limited amount of </a:t>
            </a:r>
            <a:r>
              <a:rPr lang="en-US" dirty="0" smtClean="0"/>
              <a:t>data”</a:t>
            </a:r>
          </a:p>
          <a:p>
            <a:pPr marL="118872" indent="0">
              <a:buNone/>
            </a:pPr>
            <a:endParaRPr lang="en-US" i="1" dirty="0"/>
          </a:p>
          <a:p>
            <a:pPr marL="118872" indent="0">
              <a:buNone/>
            </a:pPr>
            <a:endParaRPr lang="en-US" i="1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118872" indent="0">
              <a:buNone/>
            </a:pPr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47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Boosting. Reformulating our constrained problem as unconstrained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Non-convex </a:t>
                </a:r>
                <a:r>
                  <a:rPr lang="en-US" dirty="0"/>
                  <a:t>optimization problem:</a:t>
                </a:r>
                <a:endParaRPr lang="ru-RU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𝒂𝒓𝒈𝒎𝒊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b="1" dirty="0" err="1"/>
                  <a:t>s.t.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≤</m:t>
                    </m:r>
                    <m:r>
                      <a:rPr lang="en-US" b="1" i="1">
                        <a:latin typeface="Cambria Math"/>
                      </a:rPr>
                      <m:t>𝒕</m:t>
                    </m:r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Is equivalent to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𝒂𝒓𝒈𝒎𝒊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b="1" dirty="0" err="1"/>
                  <a:t>s.t.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 smtClean="0">
                        <a:latin typeface="Cambria Math"/>
                      </a:rPr>
                      <m:t>𝒕</m:t>
                    </m:r>
                    <m:r>
                      <a:rPr lang="en-US" b="1" i="1">
                        <a:latin typeface="Cambria Math"/>
                      </a:rPr>
                      <m:t>≤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 smtClean="0"/>
                  <a:t> [</a:t>
                </a:r>
                <a:r>
                  <a:rPr lang="en-US" dirty="0" err="1" smtClean="0"/>
                  <a:t>opt.orig.problem</a:t>
                </a:r>
                <a:r>
                  <a:rPr lang="en-US" dirty="0"/>
                  <a:t>]</a:t>
                </a: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And in fact via use </a:t>
                </a:r>
                <a:r>
                  <a:rPr lang="en-US" b="1" u="sng" dirty="0" smtClean="0"/>
                  <a:t>Exact Penalty Method</a:t>
                </a:r>
                <a:r>
                  <a:rPr lang="en-US" dirty="0" smtClean="0"/>
                  <a:t> it can be reformulated as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𝒂</m:t>
                      </m:r>
                      <m:r>
                        <a:rPr lang="en-US" b="1" i="1">
                          <a:latin typeface="Cambria Math"/>
                        </a:rPr>
                        <m:t>=</m:t>
                      </m:r>
                      <m:r>
                        <a:rPr lang="en-US" b="1" i="1">
                          <a:latin typeface="Cambria Math"/>
                        </a:rPr>
                        <m:t>𝒂𝒓𝒈𝒎𝒊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𝒂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𝑹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𝒂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</m:acc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𝒎𝒂𝒙</m:t>
                      </m:r>
                      <m:d>
                        <m:dPr>
                          <m:ctrlPr>
                            <a:rPr lang="en-US" b="1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1"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𝒂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&gt;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lang="en-US" b="1" dirty="0" smtClean="0">
                  <a:ea typeface="Cambria Math"/>
                </a:endParaRPr>
              </a:p>
              <a:p>
                <a:pPr marL="118872" indent="0">
                  <a:buNone/>
                </a:pPr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In fact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𝝀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&gt;</m:t>
                    </m:r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𝒄𝒓𝒊𝒕𝒊𝒄𝒂𝒍</m:t>
                        </m:r>
                      </m:sub>
                    </m:sSub>
                  </m:oMath>
                </a14:m>
                <a:r>
                  <a:rPr lang="en-US" b="1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 smtClean="0">
                    <a:latin typeface="Cambria Math"/>
                    <a:ea typeface="Cambria Math"/>
                  </a:rPr>
                  <a:t>solution for this problem coincident </a:t>
                </a:r>
                <a:r>
                  <a:rPr lang="en-US" u="sng" dirty="0" smtClean="0">
                    <a:latin typeface="Cambria Math"/>
                    <a:ea typeface="Cambria Math"/>
                  </a:rPr>
                  <a:t>exactly</a:t>
                </a:r>
                <a:r>
                  <a:rPr lang="en-US" dirty="0" smtClean="0">
                    <a:latin typeface="Cambria Math"/>
                    <a:ea typeface="Cambria Math"/>
                  </a:rPr>
                  <a:t> with s</a:t>
                </a:r>
                <a:r>
                  <a:rPr lang="en-US" dirty="0" smtClean="0"/>
                  <a:t>olution for [</a:t>
                </a:r>
                <a:r>
                  <a:rPr lang="en-US" dirty="0" err="1" smtClean="0"/>
                  <a:t>opt.orig.problem</a:t>
                </a:r>
                <a:r>
                  <a:rPr lang="en-US" dirty="0"/>
                  <a:t>]</a:t>
                </a:r>
                <a:r>
                  <a:rPr lang="en-US" dirty="0" smtClean="0"/>
                  <a:t>. 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(One reference on it: </a:t>
                </a:r>
                <a:r>
                  <a:rPr lang="en-US" dirty="0" err="1" smtClean="0"/>
                  <a:t>S.Boyd</a:t>
                </a:r>
                <a:r>
                  <a:rPr lang="en-US" dirty="0" smtClean="0"/>
                  <a:t> ,EE364B/Lecture 11, 2008, 38:35, </a:t>
                </a:r>
                <a:r>
                  <a:rPr lang="en-US" u="sng" dirty="0" smtClean="0">
                    <a:hlinkClick r:id="rId3"/>
                  </a:rPr>
                  <a:t>https</a:t>
                </a:r>
                <a:r>
                  <a:rPr lang="en-US" u="sng" dirty="0">
                    <a:hlinkClick r:id="rId3"/>
                  </a:rPr>
                  <a:t>://youtu.be/upMWYV7S1Y0?t=2313</a:t>
                </a:r>
                <a:r>
                  <a:rPr lang="en-US" dirty="0" smtClean="0"/>
                  <a:t>)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b="1" i="1" dirty="0" smtClean="0">
                  <a:latin typeface="Cambria Math"/>
                  <a:ea typeface="Cambria Math"/>
                </a:endParaRP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t="-10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1898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Boosting. Some intuition about </a:t>
            </a:r>
            <a:r>
              <a:rPr lang="en-US" sz="3200" dirty="0"/>
              <a:t>reformulating constrained problem as unconstrained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Probably it can be show in this way: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633222" indent="-514350">
                  <a:buFont typeface="Wingdings 2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𝑜𝑟𝑖𝑔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 i="1">
                        <a:latin typeface="Cambria Math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𝑚𝑖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𝑅</m:t>
                        </m:r>
                        <m:r>
                          <a:rPr lang="en-US" b="0" i="1">
                            <a:latin typeface="Cambria Math"/>
                          </a:rPr>
                          <m:t>(</m:t>
                        </m:r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  <m:r>
                          <a:rPr lang="en-US" b="0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633222" indent="-514350">
                  <a:buFont typeface="Wingdings 2"/>
                  <a:buAutoNum type="arabicPeriod"/>
                </a:pPr>
                <a:endParaRPr lang="en-US" dirty="0"/>
              </a:p>
              <a:p>
                <a:pPr marL="633222" indent="-514350">
                  <a:buFont typeface="Wingdings 2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1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>
                            <a:latin typeface="Cambria Math"/>
                          </a:rPr>
                          <m:t>modif</m:t>
                        </m:r>
                      </m:sub>
                      <m:sup>
                        <m:r>
                          <a:rPr lang="en-US" b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>
                        <a:latin typeface="Cambria Math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𝑚𝑖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𝑅</m:t>
                        </m:r>
                        <m:r>
                          <a:rPr lang="en-US" b="0" i="1">
                            <a:latin typeface="Cambria Math"/>
                          </a:rPr>
                          <m:t>(</m:t>
                        </m:r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  <m:r>
                          <a:rPr lang="en-US" b="0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>
                        <a:latin typeface="Cambria Math"/>
                      </a:rPr>
                      <m:t>≤</m:t>
                    </m:r>
                    <m:r>
                      <a:rPr lang="en-US" b="0" i="1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 smtClean="0"/>
                  <a:t> (Here we have smaller feasible set then in 1)</a:t>
                </a:r>
              </a:p>
              <a:p>
                <a:pPr marL="633222" indent="-514350">
                  <a:buFont typeface="Wingdings 2"/>
                  <a:buAutoNum type="arabicPeriod"/>
                </a:pPr>
                <a:endParaRPr lang="en-US" dirty="0"/>
              </a:p>
              <a:p>
                <a:pPr marL="633222" indent="-514350">
                  <a:buFont typeface="Wingdings 2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𝑜𝑟𝑖𝑔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 i="1">
                        <a:latin typeface="Cambria Math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𝑚𝑖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𝑅</m:t>
                        </m:r>
                        <m:r>
                          <a:rPr lang="en-US" b="0" i="1">
                            <a:latin typeface="Cambria Math"/>
                          </a:rPr>
                          <m:t>(</m:t>
                        </m:r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  <m:r>
                          <a:rPr lang="en-US" b="0" i="1">
                            <a:latin typeface="Cambria Math"/>
                          </a:rPr>
                          <m:t>)</m:t>
                        </m:r>
                      </m:e>
                    </m:acc>
                    <m:r>
                      <a:rPr lang="en-US" b="0" i="1">
                        <a:latin typeface="Cambria Math"/>
                      </a:rPr>
                      <m:t>+0</m:t>
                    </m:r>
                    <m:r>
                      <a:rPr lang="en-US" b="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b="0" i="1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>
                        <a:latin typeface="Cambria Math"/>
                      </a:rPr>
                      <m:t>≤</m:t>
                    </m:r>
                    <m:r>
                      <a:rPr lang="en-US" b="0" i="1">
                        <a:latin typeface="Cambria Math"/>
                      </a:rPr>
                      <m:t>𝑡</m:t>
                    </m:r>
                    <m:r>
                      <a:rPr lang="en-US" b="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𝑒𝑥𝑝𝑟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𝑒𝑥𝑝𝑟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𝑡𝑟𝑢𝑒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+∞,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𝑒𝑥𝑝𝑟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𝑛𝑜𝑡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𝑡𝑟𝑢𝑒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)</a:t>
                </a:r>
              </a:p>
              <a:p>
                <a:pPr marL="633222" indent="-514350">
                  <a:buFont typeface="Wingdings 2"/>
                  <a:buAutoNum type="arabicPeriod"/>
                </a:pPr>
                <a:endParaRPr lang="en-US" dirty="0"/>
              </a:p>
              <a:p>
                <a:pPr marL="633222" indent="-514350">
                  <a:buFont typeface="Wingdings 2"/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>
                            <a:latin typeface="Cambria Math"/>
                          </a:rPr>
                          <m:t>modif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 i="1">
                        <a:latin typeface="Cambria Math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𝑚𝑖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𝑅</m:t>
                        </m:r>
                        <m:r>
                          <a:rPr lang="en-US" b="0" i="1">
                            <a:latin typeface="Cambria Math"/>
                          </a:rPr>
                          <m:t>(</m:t>
                        </m:r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  <m:r>
                          <a:rPr lang="en-US" b="0" i="1">
                            <a:latin typeface="Cambria Math"/>
                          </a:rPr>
                          <m:t>)</m:t>
                        </m:r>
                      </m:e>
                    </m:acc>
                    <m:r>
                      <a:rPr lang="en-US" b="0" i="1">
                        <a:latin typeface="Cambria Math"/>
                      </a:rPr>
                      <m:t>+1</m:t>
                    </m:r>
                    <m:r>
                      <a:rPr lang="en-US" b="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>
                        <a:latin typeface="Cambria Math"/>
                        <a:ea typeface="Cambria Math"/>
                      </a:rPr>
                      <m:t>𝐼</m:t>
                    </m:r>
                    <m:r>
                      <a:rPr lang="en-US" b="0" i="1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1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>
                        <a:latin typeface="Cambria Math"/>
                      </a:rPr>
                      <m:t>≤</m:t>
                    </m:r>
                    <m:r>
                      <a:rPr lang="en-US" b="0" i="1">
                        <a:latin typeface="Cambria Math"/>
                      </a:rPr>
                      <m:t>𝑡</m:t>
                    </m:r>
                    <m:r>
                      <a:rPr lang="en-US" b="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633222" indent="-514350">
                  <a:buFont typeface="Wingdings 2"/>
                  <a:buAutoNum type="arabicPeriod"/>
                </a:pPr>
                <a:endParaRPr lang="en-US" dirty="0"/>
              </a:p>
              <a:p>
                <a:pPr marL="633222" indent="-514350">
                  <a:buAutoNum type="arabicPeriod"/>
                </a:pPr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𝑜𝑟𝑖𝑔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1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>
                            <a:latin typeface="Cambria Math"/>
                          </a:rPr>
                          <m:t>modif</m:t>
                        </m:r>
                      </m:sub>
                      <m:sup>
                        <m:r>
                          <a:rPr lang="en-US" b="0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finite</a:t>
                </a:r>
              </a:p>
              <a:p>
                <a:pPr marL="633222" indent="-514350">
                  <a:buAutoNum type="arabicPeriod"/>
                </a:pPr>
                <a:endParaRPr lang="en-US" dirty="0"/>
              </a:p>
              <a:p>
                <a:pPr marL="633222" indent="-514350">
                  <a:buAutoNum type="arabicPeriod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𝑜𝑟𝑖𝑔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b="0" i="1">
                        <a:latin typeface="Cambria Math"/>
                      </a:rPr>
                      <m:t>≤</m:t>
                    </m:r>
                    <m:r>
                      <a:rPr lang="en-US" b="0" i="1">
                        <a:latin typeface="Cambria Math"/>
                      </a:rPr>
                      <m:t>𝑚𝑖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acc>
                    <m:r>
                      <a:rPr lang="en-US" b="0" i="1">
                        <a:latin typeface="Cambria Math"/>
                      </a:rPr>
                      <m:t>+</m:t>
                    </m:r>
                    <m:r>
                      <a:rPr lang="en-US" b="0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b="0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>
                        <a:latin typeface="Cambria Math"/>
                        <a:ea typeface="Cambria Math"/>
                      </a:rPr>
                      <m:t>𝑚𝑎𝑥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  <a:ea typeface="Cambria Math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b="0" i="1">
                            <a:latin typeface="Cambria Math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b="0" i="1">
                            <a:latin typeface="Cambria Math"/>
                          </a:rPr>
                          <m:t>−</m:t>
                        </m:r>
                        <m:r>
                          <a:rPr lang="en-US" b="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>
                            <a:latin typeface="Cambria Math"/>
                          </a:rPr>
                          <m:t>modif</m:t>
                        </m:r>
                      </m:sub>
                      <m:sup>
                        <m:r>
                          <a:rPr lang="en-US" b="0" i="1">
                            <a:latin typeface="Cambria Math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633222" indent="-514350">
                  <a:buAutoNum type="arabicPeriod"/>
                </a:pPr>
                <a:endParaRPr lang="en-US" dirty="0" smtClean="0"/>
              </a:p>
              <a:p>
                <a:pPr marL="633222" indent="-514350">
                  <a:buAutoNum type="arabicPeriod"/>
                </a:pPr>
                <a:r>
                  <a:rPr lang="en-US" dirty="0" smtClean="0"/>
                  <a:t>As </a:t>
                </a:r>
                <a:r>
                  <a:rPr lang="en-US" dirty="0"/>
                  <a:t>we increasing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dirty="0"/>
                  <a:t> cost per violation as more and more, so </a:t>
                </a:r>
                <a:r>
                  <a:rPr lang="en-US" dirty="0" err="1"/>
                  <a:t>quanity</a:t>
                </a:r>
                <a:r>
                  <a:rPr lang="en-US" dirty="0"/>
                  <a:t> in the middle can not decrease as far as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increasing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368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Boosting. </a:t>
            </a:r>
            <a:r>
              <a:rPr lang="en-US" sz="3200" dirty="0" smtClean="0"/>
              <a:t>Reformulating </a:t>
            </a:r>
            <a:r>
              <a:rPr lang="en-US" sz="3200" dirty="0"/>
              <a:t>constrained problem as unconstrained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𝒂</m:t>
                      </m:r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𝒂𝒓𝒈𝒎𝒊</m:t>
                      </m:r>
                      <m:sSub>
                        <m:sSubPr>
                          <m:ctrlPr>
                            <a:rPr lang="en-US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𝒂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/>
                            </a:rPr>
                            <m:t>𝑹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𝒂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</m:acc>
                      <m:r>
                        <a:rPr lang="en-US" b="1" i="1">
                          <a:latin typeface="Cambria Math"/>
                        </a:rPr>
                        <m:t>+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>
                          <a:latin typeface="Cambria Math"/>
                          <a:ea typeface="Cambria Math"/>
                        </a:rPr>
                        <m:t>𝒎𝒂𝒙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𝟎</m:t>
                          </m:r>
                          <m:r>
                            <a:rPr lang="en-US" b="1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1"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𝒂</m:t>
                              </m:r>
                            </m:e>
                          </m:d>
                          <m:r>
                            <a:rPr lang="en-US" b="1" i="1">
                              <a:latin typeface="Cambria Math"/>
                            </a:rPr>
                            <m:t>−</m:t>
                          </m:r>
                          <m:r>
                            <a:rPr lang="en-US" b="1" i="1">
                              <a:latin typeface="Cambria Math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b="1" dirty="0">
                  <a:ea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  <a:ea typeface="Cambria Math"/>
                      </a:rPr>
                      <m:t>𝝀</m:t>
                    </m:r>
                    <m:r>
                      <a:rPr lang="en-US" b="1" i="1">
                        <a:latin typeface="Cambria Math"/>
                        <a:ea typeface="Cambria Math"/>
                      </a:rPr>
                      <m:t>&gt;</m:t>
                    </m:r>
                  </m:oMath>
                </a14:m>
                <a:r>
                  <a:rPr lang="en-US" b="1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  <a:ea typeface="Cambria Math"/>
                          </a:rPr>
                          <m:t>𝝀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𝒄𝒓𝒊𝒕𝒊𝒄𝒂𝒍</m:t>
                        </m:r>
                      </m:sub>
                    </m:sSub>
                  </m:oMath>
                </a14:m>
                <a:endParaRPr lang="en-US" b="1" dirty="0">
                  <a:ea typeface="Cambria Math"/>
                </a:endParaRPr>
              </a:p>
              <a:p>
                <a:endParaRPr lang="en-US" dirty="0" smtClean="0"/>
              </a:p>
              <a:p>
                <a:r>
                  <a:rPr lang="en-US" b="1" dirty="0" smtClean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≥</m:t>
                    </m:r>
                    <m:r>
                      <a:rPr lang="en-US" b="1" i="1"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 smtClean="0"/>
                  <a:t> then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sz="2000" b="1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latin typeface="Cambria Math"/>
                        </a:rPr>
                        <m:t>𝒂𝒓𝒈𝒎𝒊</m:t>
                      </m:r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𝒂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/>
                            </a:rPr>
                            <m:t>𝑹</m:t>
                          </m:r>
                          <m:r>
                            <a:rPr lang="en-US" sz="2000" b="1" i="1">
                              <a:latin typeface="Cambria Math"/>
                            </a:rPr>
                            <m:t>(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𝒂</m:t>
                          </m:r>
                          <m:r>
                            <a:rPr lang="en-US" sz="2000" b="1" i="1">
                              <a:latin typeface="Cambria Math"/>
                            </a:rPr>
                            <m:t>)</m:t>
                          </m:r>
                        </m:e>
                      </m:acc>
                      <m:r>
                        <a:rPr lang="en-US" sz="2000" b="1" i="1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b="1">
                              <a:latin typeface="Cambria Math"/>
                            </a:rPr>
                            <m:t>𝐏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𝒂</m:t>
                              </m:r>
                            </m:e>
                          </m:d>
                          <m:r>
                            <a:rPr lang="en-US" sz="20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𝒕</m:t>
                          </m:r>
                        </m:e>
                      </m:d>
                      <m:r>
                        <a:rPr lang="en-US" sz="2000" b="1" i="1"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latin typeface="Cambria Math"/>
                        </a:rPr>
                        <m:t>𝒂𝒓𝒈𝒎𝒊</m:t>
                      </m:r>
                      <m:sSub>
                        <m:sSub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>
                              <a:latin typeface="Cambria Math"/>
                            </a:rPr>
                            <m:t>𝒂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0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/>
                            </a:rPr>
                            <m:t>𝑹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/>
                                </a:rPr>
                                <m:t>𝒂</m:t>
                              </m:r>
                            </m:e>
                          </m:d>
                        </m:e>
                      </m:acc>
                      <m:r>
                        <a:rPr lang="en-US" sz="2000" b="1" i="1">
                          <a:latin typeface="Cambria Math"/>
                        </a:rPr>
                        <m:t>+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2000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endParaRPr lang="en-US" b="1" dirty="0" smtClean="0"/>
              </a:p>
              <a:p>
                <a:r>
                  <a:rPr lang="en-US" b="1" dirty="0" smtClean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&lt;</m:t>
                    </m:r>
                    <m:r>
                      <a:rPr lang="en-US" b="1" i="1">
                        <a:latin typeface="Cambria Math"/>
                      </a:rPr>
                      <m:t>𝒕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then	</a:t>
                </a:r>
                <a:endParaRPr lang="en-US" dirty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𝒂𝒓𝒈𝒎𝒊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𝒂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/>
                            </a:rPr>
                            <m:t>𝑹</m:t>
                          </m:r>
                          <m:r>
                            <a:rPr lang="en-US" sz="2400" b="1" i="1">
                              <a:latin typeface="Cambria Math"/>
                            </a:rPr>
                            <m:t>(</m:t>
                          </m:r>
                          <m:r>
                            <a:rPr lang="en-US" sz="2400" b="1" i="1">
                              <a:latin typeface="Cambria Math"/>
                            </a:rPr>
                            <m:t>𝒂</m:t>
                          </m:r>
                          <m:r>
                            <a:rPr lang="en-US" sz="2400" b="1" i="1">
                              <a:latin typeface="Cambria Math"/>
                            </a:rPr>
                            <m:t>)</m:t>
                          </m:r>
                        </m:e>
                      </m:acc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𝒂𝒓𝒈𝒎𝒊</m:t>
                      </m:r>
                      <m:sSub>
                        <m:sSub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𝒂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/>
                            </a:rPr>
                            <m:t>𝑹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𝒂</m:t>
                              </m:r>
                            </m:e>
                          </m:d>
                        </m:e>
                      </m:acc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𝑷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118872" indent="0">
                  <a:buNone/>
                </a:pPr>
                <a:endParaRPr lang="en-US" sz="2400" dirty="0"/>
              </a:p>
              <a:p>
                <a:pPr marL="118872" indent="0">
                  <a:buNone/>
                </a:pPr>
                <a:r>
                  <a:rPr lang="en-US" sz="2400" dirty="0" smtClean="0"/>
                  <a:t>So in both cases for any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𝒕</m:t>
                    </m:r>
                  </m:oMath>
                </a14:m>
                <a:r>
                  <a:rPr lang="en-US" sz="2400" dirty="0" smtClean="0"/>
                  <a:t> optimal solution belong to optimal set of this problem:</a:t>
                </a:r>
              </a:p>
              <a:p>
                <a:pPr marL="118872" indent="0">
                  <a:buNone/>
                </a:pPr>
                <a:endParaRPr lang="en-US" sz="2400" dirty="0" smtClean="0"/>
              </a:p>
              <a:p>
                <a:pPr marL="118872" indent="0">
                  <a:buNone/>
                </a:pPr>
                <a:endParaRPr lang="en-US" sz="2400" dirty="0"/>
              </a:p>
              <a:p>
                <a:pPr marL="118872" indent="0">
                  <a:buNone/>
                </a:pPr>
                <a:endParaRPr lang="en-US" sz="2400" dirty="0" smtClean="0"/>
              </a:p>
              <a:p>
                <a:pPr marL="118872" indent="0">
                  <a:buNone/>
                </a:pPr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118872" indent="0">
                  <a:buNone/>
                </a:pPr>
                <a:endParaRPr lang="en-US" sz="2400" dirty="0"/>
              </a:p>
              <a:p>
                <a:pPr marL="118872" indent="0">
                  <a:buNone/>
                </a:pPr>
                <a:endParaRPr lang="en-US" sz="2400" dirty="0" smtClean="0"/>
              </a:p>
              <a:p>
                <a:pPr marL="118872" indent="0">
                  <a:buNone/>
                </a:pPr>
                <a:endParaRPr lang="en-US" sz="2400" dirty="0" smtClean="0"/>
              </a:p>
              <a:p>
                <a:pPr marL="118872" indent="0">
                  <a:buNone/>
                </a:pPr>
                <a:endParaRPr lang="en-US" sz="2400" dirty="0" smtClean="0"/>
              </a:p>
              <a:p>
                <a:pPr marL="118872" indent="0">
                  <a:buNone/>
                </a:pPr>
                <a:endParaRPr lang="en-US" sz="2400" dirty="0" smtClean="0"/>
              </a:p>
              <a:p>
                <a:pPr marL="118872" indent="0"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738963"/>
                  </p:ext>
                </p:extLst>
              </p:nvPr>
            </p:nvGraphicFramePr>
            <p:xfrm>
              <a:off x="611560" y="5373216"/>
              <a:ext cx="7344816" cy="776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44816"/>
                  </a:tblGrid>
                  <a:tr h="370840">
                    <a:tc>
                      <a:txBody>
                        <a:bodyPr/>
                        <a:lstStyle/>
                        <a:p>
                          <a:pPr marL="118872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𝑎𝑟𝑔𝑚𝑖𝑛</m:t>
                                </m:r>
                                <m:d>
                                  <m:dPr>
                                    <m:ctrlPr>
                                      <a:rPr lang="ru-RU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𝑅</m:t>
                                    </m:r>
                                    <m:d>
                                      <m:dPr>
                                        <m:ctrlPr>
                                          <a:rPr lang="ru-RU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𝜆</m:t>
                                    </m:r>
                                    <m:d>
                                      <m:dPr>
                                        <m:ctrlPr>
                                          <a:rPr lang="ru-RU" sz="18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𝑃</m:t>
                                        </m:r>
                                        <m:d>
                                          <m:dPr>
                                            <m:ctrlPr>
                                              <a:rPr lang="ru-RU" sz="1800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i="1">
                                                <a:latin typeface="Cambria Math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1800" dirty="0" smtClean="0"/>
                        </a:p>
                        <a:p>
                          <a:pPr marL="118872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i="1">
                                    <a:latin typeface="Cambria Math"/>
                                  </a:rPr>
                                  <m:t>𝜆</m:t>
                                </m:r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>
                        <a:solidFill>
                          <a:schemeClr val="accent3">
                            <a:lumMod val="5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4738963"/>
                  </p:ext>
                </p:extLst>
              </p:nvPr>
            </p:nvGraphicFramePr>
            <p:xfrm>
              <a:off x="611560" y="5373216"/>
              <a:ext cx="7344816" cy="7762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44816"/>
                  </a:tblGrid>
                  <a:tr h="77628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r="-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1968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Boosting. </a:t>
            </a:r>
            <a:r>
              <a:rPr lang="en-US" sz="3200" dirty="0" smtClean="0"/>
              <a:t>Conclusion where find solution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118872" indent="0" fontAlgn="t">
                  <a:buNone/>
                </a:pPr>
                <a:r>
                  <a:rPr lang="en-US" dirty="0" smtClean="0"/>
                  <a:t>So we come to conclusion that we should find a solution in this</a:t>
                </a:r>
              </a:p>
              <a:p>
                <a:pPr marL="118872" indent="0" fontAlgn="t">
                  <a:buNone/>
                </a:pPr>
                <a:r>
                  <a:rPr lang="en-US" b="1" dirty="0" smtClean="0"/>
                  <a:t>One dimensional path in high dimensional space of solutions</a:t>
                </a:r>
                <a:r>
                  <a:rPr lang="en-US" dirty="0" smtClean="0"/>
                  <a:t>:</a:t>
                </a:r>
              </a:p>
              <a:p>
                <a:pPr marL="118872" indent="0" fontAlgn="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𝑎𝑟𝑔</m:t>
                    </m:r>
                    <m:r>
                      <a:rPr lang="en-US" b="1" i="1">
                        <a:latin typeface="Cambria Math"/>
                      </a:rPr>
                      <m:t>𝑚𝑖𝑛</m:t>
                    </m:r>
                    <m:d>
                      <m:dPr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b="1" i="1"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latin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ru-RU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 fontAlgn="t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 fontAlgn="t">
                  <a:buNone/>
                </a:pPr>
                <a:endParaRPr lang="en-US" dirty="0" smtClean="0"/>
              </a:p>
              <a:p>
                <a:pPr marL="118872" indent="0" fontAlgn="t">
                  <a:buNone/>
                </a:pPr>
                <a:r>
                  <a:rPr lang="en-US" dirty="0" smtClean="0"/>
                  <a:t>Or let’s say in such words. Solution (point from optimal set) for this optimization problem for any t lie on path mentioned above:</a:t>
                </a:r>
              </a:p>
              <a:p>
                <a:pPr marL="118872" indent="0" fontAlgn="t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𝒂𝒓𝒈𝒎𝒊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acc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𝒂𝒓𝒈𝒎𝒊𝒏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b="1" i="1">
                            <a:latin typeface="Cambria Math"/>
                          </a:rPr>
                          <m:t>𝒙</m:t>
                        </m:r>
                        <m:r>
                          <a:rPr lang="en-US" b="1" i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𝑳</m:t>
                        </m:r>
                        <m:d>
                          <m:d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𝒚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b="1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/>
                                  </m:rPr>
                                  <a:rPr lang="en-US" b="1" i="1">
                                    <a:latin typeface="Cambria Math"/>
                                  </a:rPr>
                                  <m:t>𝒋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b="1" i="1">
                                    <a:latin typeface="Cambria Math"/>
                                  </a:rPr>
                                  <m:t>𝑱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ru-RU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b="1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>
                                        <a:latin typeface="Cambria Math"/>
                                      </a:rPr>
                                      <m:t>𝒋</m:t>
                                    </m:r>
                                  </m:sub>
                                </m:sSub>
                              </m:e>
                            </m:nary>
                            <m:d>
                              <m:dPr>
                                <m:ctrlPr>
                                  <a:rPr lang="en-US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b="1" dirty="0" smtClean="0"/>
                  <a:t> </a:t>
                </a:r>
              </a:p>
              <a:p>
                <a:pPr marL="118872" indent="0" fontAlgn="t">
                  <a:buNone/>
                </a:pPr>
                <a:r>
                  <a:rPr lang="en-US" b="1" dirty="0" smtClean="0"/>
                  <a:t>s.t</a:t>
                </a:r>
                <a:r>
                  <a:rPr lang="en-US" b="1" dirty="0" err="1"/>
                  <a:t>.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≤</m:t>
                    </m:r>
                    <m:r>
                      <a:rPr lang="en-US" b="1" i="1">
                        <a:latin typeface="Cambria Math"/>
                      </a:rPr>
                      <m:t>𝒕</m:t>
                    </m:r>
                  </m:oMath>
                </a14:m>
                <a:endParaRPr lang="en-US" b="1" dirty="0"/>
              </a:p>
              <a:p>
                <a:pPr marL="118872" indent="0" fontAlgn="t">
                  <a:buNone/>
                </a:pPr>
                <a:endParaRPr lang="en-US" b="1" dirty="0" smtClean="0"/>
              </a:p>
              <a:p>
                <a:pPr marL="118872" indent="0" fontAlgn="t">
                  <a:buNone/>
                </a:pPr>
                <a:r>
                  <a:rPr lang="en-US" b="1" dirty="0" smtClean="0"/>
                  <a:t>Here:</a:t>
                </a:r>
              </a:p>
              <a:p>
                <a:pPr marL="633222" indent="-514350" fontAlgn="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ℝ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∪{+∞}</m:t>
                    </m:r>
                  </m:oMath>
                </a14:m>
                <a:r>
                  <a:rPr lang="en-US" dirty="0" smtClean="0"/>
                  <a:t> is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 smtClean="0"/>
                  <a:t> to </a:t>
                </a:r>
                <a:r>
                  <a:rPr lang="en-US" b="1" dirty="0" smtClean="0"/>
                  <a:t>0</a:t>
                </a:r>
                <a:r>
                  <a:rPr lang="en-US" dirty="0" smtClean="0"/>
                  <a:t> (parameter)</a:t>
                </a:r>
              </a:p>
              <a:p>
                <a:pPr marL="633222" indent="-514350" fontAlgn="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 smtClean="0"/>
                  <a:t> is penalty function</a:t>
                </a:r>
              </a:p>
              <a:p>
                <a:pPr marL="633222" indent="-514350" fontAlgn="t">
                  <a:buFont typeface="+mj-lt"/>
                  <a:buAutoNum type="arabicPeriod"/>
                </a:pPr>
                <a:r>
                  <a:rPr lang="en-US" dirty="0" smtClean="0"/>
                  <a:t>And also we have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&lt;=&gt;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b="1" dirty="0" smtClean="0"/>
              </a:p>
              <a:p>
                <a:pPr marL="633222" indent="-514350" fontAlgn="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empirical risk</a:t>
                </a:r>
              </a:p>
              <a:p>
                <a:pPr marL="633222" indent="-514350" fontAlgn="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is an optimization variable</a:t>
                </a:r>
              </a:p>
              <a:p>
                <a:pPr marL="118872" indent="0" fontAlgn="t">
                  <a:buNone/>
                </a:pPr>
                <a:endParaRPr lang="en-US" dirty="0" smtClean="0"/>
              </a:p>
              <a:p>
                <a:pPr marL="118872" indent="0" fontAlgn="t">
                  <a:buNone/>
                </a:pPr>
                <a:r>
                  <a:rPr lang="en-US" b="1" dirty="0" smtClean="0"/>
                  <a:t>Couple observations</a:t>
                </a:r>
              </a:p>
              <a:p>
                <a:pPr marL="633222" indent="-514350" fontAlgn="t">
                  <a:buAutoNum type="arabicPeriod"/>
                </a:pP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𝑎𝑟𝑔</m:t>
                    </m:r>
                    <m:r>
                      <a:rPr lang="en-US" b="1" i="1">
                        <a:latin typeface="Cambria Math"/>
                      </a:rPr>
                      <m:t>𝑚𝑖𝑛</m:t>
                    </m:r>
                    <m:d>
                      <m:dPr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633222" indent="-514350" fontAlgn="t">
                  <a:buFont typeface="Wingdings 2"/>
                  <a:buAutoNum type="arabicPeriod"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𝜆</m:t>
                    </m:r>
                    <m:r>
                      <a:rPr lang="en-US" i="1">
                        <a:latin typeface="Cambria Math"/>
                      </a:rPr>
                      <m:t>=+∞</m:t>
                    </m:r>
                  </m:oMath>
                </a14:m>
                <a:r>
                  <a:rPr lang="en-US" dirty="0"/>
                  <a:t>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r>
                          <a:rPr lang="en-US" b="1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  <a:p>
                <a:pPr marL="633222" indent="-514350" fontAlgn="t">
                  <a:buAutoNum type="arabicPeriod"/>
                </a:pPr>
                <a:endParaRPr lang="en-US" dirty="0" smtClean="0"/>
              </a:p>
              <a:p>
                <a:pPr marL="118872" indent="0" fontAlgn="t">
                  <a:buNone/>
                </a:pPr>
                <a:endParaRPr lang="ru-RU" dirty="0"/>
              </a:p>
              <a:p>
                <a:pPr marL="118872" indent="0" fontAlgn="t">
                  <a:buNone/>
                </a:pPr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40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Plan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33222" indent="-514350">
              <a:buAutoNum type="arabicPeriod"/>
            </a:pPr>
            <a:endParaRPr lang="en-US" dirty="0" smtClean="0"/>
          </a:p>
          <a:p>
            <a:pPr marL="925830" lvl="1" indent="-514350">
              <a:buAutoNum type="arabicPeriod"/>
            </a:pPr>
            <a:r>
              <a:rPr lang="en-US" dirty="0" smtClean="0"/>
              <a:t>Boosting from general </a:t>
            </a:r>
            <a:r>
              <a:rPr lang="en-US" dirty="0" err="1" smtClean="0"/>
              <a:t>optimizatin</a:t>
            </a:r>
            <a:r>
              <a:rPr lang="en-US" dirty="0" smtClean="0"/>
              <a:t> point of view of </a:t>
            </a:r>
            <a:r>
              <a:rPr lang="en-US" dirty="0" err="1" smtClean="0"/>
              <a:t>J.Duchi</a:t>
            </a:r>
            <a:endParaRPr lang="en-US" dirty="0" smtClean="0"/>
          </a:p>
          <a:p>
            <a:pPr marL="925830" lvl="1" indent="-514350">
              <a:buAutoNum type="arabicPeriod"/>
            </a:pPr>
            <a:r>
              <a:rPr lang="en-US" dirty="0" smtClean="0"/>
              <a:t>Motivation for Boosting with last vision from </a:t>
            </a:r>
            <a:r>
              <a:rPr lang="en-US" dirty="0" err="1" smtClean="0"/>
              <a:t>J.Friedman</a:t>
            </a:r>
            <a:endParaRPr lang="en-US" dirty="0"/>
          </a:p>
          <a:p>
            <a:pPr marL="925830" lvl="1" indent="-514350">
              <a:buAutoNum type="arabicPeriod"/>
            </a:pPr>
            <a:r>
              <a:rPr lang="en-US" dirty="0" smtClean="0"/>
              <a:t>Model structure and score for constructing model</a:t>
            </a:r>
          </a:p>
          <a:p>
            <a:pPr marL="925830" lvl="1" indent="-514350">
              <a:buAutoNum type="arabicPeriod"/>
            </a:pPr>
            <a:r>
              <a:rPr lang="en-US" dirty="0" err="1" smtClean="0"/>
              <a:t>Arised</a:t>
            </a:r>
            <a:r>
              <a:rPr lang="en-US" dirty="0" smtClean="0"/>
              <a:t> huge linear regression problem and constraining it</a:t>
            </a:r>
          </a:p>
          <a:p>
            <a:pPr marL="925830" lvl="1" indent="-514350">
              <a:buAutoNum type="arabicPeriod"/>
            </a:pPr>
            <a:r>
              <a:rPr lang="en-US" dirty="0" smtClean="0"/>
              <a:t>Massage constrained optimization problem into unconstrained</a:t>
            </a:r>
          </a:p>
          <a:p>
            <a:pPr marL="925830" lvl="1" indent="-514350">
              <a:buAutoNum type="arabicPeriod"/>
            </a:pPr>
            <a:r>
              <a:rPr lang="en-US" dirty="0" smtClean="0"/>
              <a:t>Conclusion that find solution should be done in one dimensional path</a:t>
            </a:r>
          </a:p>
          <a:p>
            <a:pPr marL="925830" lvl="1" indent="-514350">
              <a:buAutoNum type="arabicPeriod"/>
            </a:pPr>
            <a:r>
              <a:rPr lang="en-US" dirty="0" smtClean="0"/>
              <a:t>Assumption which will allow us to think about </a:t>
            </a:r>
            <a:r>
              <a:rPr lang="en-US" dirty="0" err="1" smtClean="0"/>
              <a:t>reasoable</a:t>
            </a:r>
            <a:r>
              <a:rPr lang="en-US" dirty="0" smtClean="0"/>
              <a:t> penalties</a:t>
            </a:r>
          </a:p>
          <a:p>
            <a:pPr marL="925830" lvl="1" indent="-514350">
              <a:buAutoNum type="arabicPeriod"/>
            </a:pPr>
            <a:r>
              <a:rPr lang="en-US" dirty="0" err="1" smtClean="0"/>
              <a:t>Penalities</a:t>
            </a:r>
            <a:endParaRPr lang="en-US" dirty="0" smtClean="0"/>
          </a:p>
          <a:p>
            <a:pPr marL="925830" lvl="1" indent="-514350">
              <a:buAutoNum type="arabicPeriod"/>
            </a:pPr>
            <a:r>
              <a:rPr lang="en-US" dirty="0" smtClean="0"/>
              <a:t>Path seeking formulation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633222" indent="-51435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266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Boosting. Why we need a path?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In fact </a:t>
                </a:r>
                <a:r>
                  <a:rPr lang="en-US" b="1" dirty="0" smtClean="0"/>
                  <a:t>we don’t need a path</a:t>
                </a:r>
                <a:r>
                  <a:rPr lang="en-US" dirty="0" smtClean="0"/>
                  <a:t>.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What </a:t>
                </a:r>
                <a:r>
                  <a:rPr lang="en-US" b="1" dirty="0" smtClean="0"/>
                  <a:t>we need only one point</a:t>
                </a:r>
                <a:r>
                  <a:rPr lang="en-US" dirty="0" smtClean="0"/>
                  <a:t> in path defined as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𝜆</m:t>
                    </m:r>
                    <m:r>
                      <a:rPr lang="en-US" i="1">
                        <a:latin typeface="Cambria Math"/>
                      </a:rPr>
                      <m:t>)=</m:t>
                    </m:r>
                    <m:r>
                      <a:rPr lang="en-US" i="1">
                        <a:latin typeface="Cambria Math"/>
                      </a:rPr>
                      <m:t>𝑎𝑟𝑔</m:t>
                    </m:r>
                    <m:r>
                      <a:rPr lang="en-US" b="1" i="1">
                        <a:latin typeface="Cambria Math"/>
                      </a:rPr>
                      <m:t>𝑚𝑖𝑛</m:t>
                    </m:r>
                    <m:d>
                      <m:dPr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ru-RU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ru-RU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acc>
                        <m:r>
                          <a:rPr lang="en-US" b="1" i="1"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latin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ru-RU" b="1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But we don’t know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What is really matter if </a:t>
                </a:r>
                <a:r>
                  <a:rPr lang="en-US" u="sng" dirty="0" smtClean="0"/>
                  <a:t>just back to the start of out journey</a:t>
                </a:r>
                <a:r>
                  <a:rPr lang="en-US" dirty="0" smtClean="0"/>
                  <a:t>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𝑎𝑟𝑔𝑚𝑖𝑛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err="1" smtClean="0"/>
                  <a:t>J.Friedman</a:t>
                </a:r>
                <a:r>
                  <a:rPr lang="en-US" dirty="0" smtClean="0"/>
                  <a:t>:</a:t>
                </a:r>
              </a:p>
              <a:p>
                <a:pPr marL="118872" indent="0">
                  <a:buNone/>
                </a:pPr>
                <a:r>
                  <a:rPr lang="en-US" i="1" dirty="0" smtClean="0"/>
                  <a:t>“There are a lot of criteria how people create rules to select which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𝜆</m:t>
                    </m:r>
                  </m:oMath>
                </a14:m>
                <a:r>
                  <a:rPr lang="en-US" i="1" dirty="0" smtClean="0"/>
                  <a:t> should be used. They are rather </a:t>
                </a:r>
                <a:r>
                  <a:rPr lang="en-US" i="1" dirty="0"/>
                  <a:t>complicated  </a:t>
                </a:r>
                <a:r>
                  <a:rPr lang="en-US" i="1" dirty="0" smtClean="0"/>
                  <a:t>and also depends on 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</m:oMath>
                </a14:m>
                <a:r>
                  <a:rPr lang="en-US" i="1" dirty="0" smtClean="0"/>
                  <a:t>.</a:t>
                </a:r>
                <a:r>
                  <a:rPr lang="en-US" i="1" dirty="0"/>
                  <a:t> </a:t>
                </a:r>
                <a:endParaRPr lang="en-US" i="1" dirty="0" smtClean="0"/>
              </a:p>
              <a:p>
                <a:pPr marL="118872" indent="0">
                  <a:buNone/>
                </a:pPr>
                <a:endParaRPr lang="en-US" i="1" dirty="0" smtClean="0"/>
              </a:p>
              <a:p>
                <a:pPr marL="118872" indent="0">
                  <a:buNone/>
                </a:pPr>
                <a:r>
                  <a:rPr lang="en-US" i="1" dirty="0" smtClean="0"/>
                  <a:t>But </a:t>
                </a:r>
                <a:r>
                  <a:rPr lang="en-US" i="1" dirty="0"/>
                  <a:t>in fact </a:t>
                </a:r>
                <a:r>
                  <a:rPr lang="en-US" i="1" u="sng" dirty="0"/>
                  <a:t>we can use cross-validation</a:t>
                </a:r>
                <a:r>
                  <a:rPr lang="en-US" i="1" dirty="0"/>
                  <a:t> here. It’s usual schema for model </a:t>
                </a:r>
                <a:r>
                  <a:rPr lang="en-US" i="1" dirty="0" smtClean="0"/>
                  <a:t>selection. Train in one </a:t>
                </a:r>
                <a:r>
                  <a:rPr lang="en-US" b="1" i="1" dirty="0" smtClean="0"/>
                  <a:t>train-set</a:t>
                </a:r>
                <a:r>
                  <a:rPr lang="en-US" i="1" dirty="0" smtClean="0"/>
                  <a:t>. And then test how we good in </a:t>
                </a:r>
                <a:r>
                  <a:rPr lang="en-US" b="1" i="1" dirty="0" smtClean="0"/>
                  <a:t>test-set</a:t>
                </a:r>
                <a:r>
                  <a:rPr lang="en-US" i="1" dirty="0" smtClean="0"/>
                  <a:t>.”</a:t>
                </a:r>
              </a:p>
              <a:p>
                <a:pPr marL="118872" indent="0">
                  <a:buNone/>
                </a:pPr>
                <a:endParaRPr lang="en-US" i="1" dirty="0"/>
              </a:p>
              <a:p>
                <a:pPr marL="118872" indent="0">
                  <a:buNone/>
                </a:pPr>
                <a:r>
                  <a:rPr lang="en-US" dirty="0" smtClean="0"/>
                  <a:t>Also we can try to pick which </a:t>
                </a:r>
                <a:r>
                  <a:rPr lang="en-US" dirty="0"/>
                  <a:t>p</a:t>
                </a:r>
                <a:r>
                  <a:rPr lang="en-US" dirty="0" smtClean="0"/>
                  <a:t>enalty P use also via cross-validation.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 r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996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31</a:t>
            </a:fld>
            <a:endParaRPr lang="ru-RU"/>
          </a:p>
        </p:txBody>
      </p:sp>
      <p:sp>
        <p:nvSpPr>
          <p:cNvPr id="5" name="Объект 3"/>
          <p:cNvSpPr txBox="1">
            <a:spLocks/>
          </p:cNvSpPr>
          <p:nvPr/>
        </p:nvSpPr>
        <p:spPr>
          <a:xfrm>
            <a:off x="331912" y="1781201"/>
            <a:ext cx="8713020" cy="48077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Font typeface="Wingdings 2"/>
              <a:buNone/>
            </a:pPr>
            <a:r>
              <a:rPr lang="en-US" smtClean="0"/>
              <a:t> 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693369" y="2646769"/>
            <a:ext cx="4435895" cy="3460468"/>
          </a:xfrm>
          <a:prstGeom prst="ellipse">
            <a:avLst/>
          </a:prstGeom>
          <a:solidFill>
            <a:srgbClr val="FFEBB9">
              <a:alpha val="9882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3407084" y="3787148"/>
            <a:ext cx="2562675" cy="135501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300464" y="2744925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вал 8"/>
          <p:cNvSpPr/>
          <p:nvPr/>
        </p:nvSpPr>
        <p:spPr>
          <a:xfrm>
            <a:off x="3952173" y="4076126"/>
            <a:ext cx="1472498" cy="7770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669835" y="2340735"/>
                <a:ext cx="1440160" cy="6120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ru-RU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835" y="2340735"/>
                <a:ext cx="1440160" cy="612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Заголовок 1"/>
          <p:cNvSpPr>
            <a:spLocks noGrp="1"/>
          </p:cNvSpPr>
          <p:nvPr>
            <p:ph type="title"/>
          </p:nvPr>
        </p:nvSpPr>
        <p:spPr>
          <a:xfrm>
            <a:off x="609600" y="307848"/>
            <a:ext cx="8229600" cy="12527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Boosting. Another illustration of constraints</a:t>
            </a:r>
            <a:endParaRPr lang="ru-RU" sz="3200" dirty="0"/>
          </a:p>
        </p:txBody>
      </p:sp>
      <p:sp>
        <p:nvSpPr>
          <p:cNvPr id="31" name="Номер слайда 1"/>
          <p:cNvSpPr txBox="1">
            <a:spLocks/>
          </p:cNvSpPr>
          <p:nvPr/>
        </p:nvSpPr>
        <p:spPr>
          <a:xfrm>
            <a:off x="8356796" y="66293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ru-RU"/>
            </a:defPPr>
            <a:lvl1pPr marL="0" algn="r" defTabSz="914400" rtl="0" eaLnBrk="1" latinLnBrk="0" hangingPunct="1">
              <a:defRPr kumimoji="0" sz="1200" kern="1200">
                <a:solidFill>
                  <a:schemeClr val="tx1">
                    <a:tint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453EA42-BA89-4D45-B3D1-7EC11C308921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5044481" y="2974063"/>
            <a:ext cx="216024" cy="21602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Овал 35"/>
          <p:cNvSpPr/>
          <p:nvPr/>
        </p:nvSpPr>
        <p:spPr>
          <a:xfrm>
            <a:off x="2278146" y="2832069"/>
            <a:ext cx="2562675" cy="1355016"/>
          </a:xfrm>
          <a:prstGeom prst="ellipse">
            <a:avLst/>
          </a:prstGeom>
          <a:solidFill>
            <a:srgbClr val="FFD6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2823235" y="3121047"/>
            <a:ext cx="1472498" cy="7770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9" name="Прямая со стрелкой 38"/>
          <p:cNvCxnSpPr/>
          <p:nvPr/>
        </p:nvCxnSpPr>
        <p:spPr>
          <a:xfrm flipH="1" flipV="1">
            <a:off x="5353911" y="5076481"/>
            <a:ext cx="1460605" cy="792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814516" y="5546288"/>
                <a:ext cx="2357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Family of constrained  </a:t>
                </a:r>
              </a:p>
              <a:p>
                <a:r>
                  <a:rPr lang="en-US" dirty="0" smtClean="0"/>
                  <a:t>Problems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516" y="5546288"/>
                <a:ext cx="235789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326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 стрелкой 41"/>
          <p:cNvCxnSpPr/>
          <p:nvPr/>
        </p:nvCxnSpPr>
        <p:spPr>
          <a:xfrm flipV="1">
            <a:off x="1259632" y="4068170"/>
            <a:ext cx="1263220" cy="1593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4668" y="5678319"/>
                <a:ext cx="23578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Family of constrained  </a:t>
                </a:r>
              </a:p>
              <a:p>
                <a:r>
                  <a:rPr lang="en-US" dirty="0" smtClean="0"/>
                  <a:t>Problems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68" y="5678319"/>
                <a:ext cx="235789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2326" t="-4673" b="-130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049397" y="1916832"/>
            <a:ext cx="677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big problem: we do not know what penalty to use!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Only one way: incorporate prior knowledge…..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556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Boosting. </a:t>
            </a:r>
            <a:r>
              <a:rPr lang="en-US" sz="3200" dirty="0" smtClean="0"/>
              <a:t>Assumptions for cold start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118872" indent="0"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Big assumption #1: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dirty="0">
                    <a:solidFill>
                      <a:schemeClr val="tx1"/>
                    </a:solidFill>
                  </a:rPr>
                  <a:t>we find </a:t>
                </a:r>
                <a14:m>
                  <m:oMath xmlns:m="http://schemas.openxmlformats.org/officeDocument/2006/math">
                    <m:groupChr>
                      <m:groupChrPr>
                        <m:chr m:val="⏞"/>
                        <m:pos m:val="top"/>
                        <m:vertJc m:val="bot"/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groupChr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</m:groupCh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≈</m:t>
                    </m:r>
                    <m:sSup>
                      <m:sSupPr>
                        <m:ctrlPr>
                          <a:rPr lang="ru-RU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=&gt;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sparse </a:t>
                </a:r>
                <a:r>
                  <a:rPr lang="en-US" dirty="0">
                    <a:solidFill>
                      <a:schemeClr val="tx1"/>
                    </a:solidFill>
                  </a:rPr>
                  <a:t>is the same and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small (sparse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contains a lot of zeros)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is target combination </a:t>
                </a:r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Big </a:t>
                </a:r>
                <a:r>
                  <a:rPr lang="en-US" b="1" dirty="0"/>
                  <a:t>assumption </a:t>
                </a:r>
                <a:r>
                  <a:rPr lang="en-US" b="1" dirty="0" smtClean="0"/>
                  <a:t>#2:</a:t>
                </a:r>
                <a:endParaRPr lang="en-US" b="1" dirty="0"/>
              </a:p>
              <a:p>
                <a:r>
                  <a:rPr lang="en-US" dirty="0" smtClean="0"/>
                  <a:t>Our target function can be approximated via sparse linear combination of base learners</a:t>
                </a:r>
              </a:p>
              <a:p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So</a:t>
                </a:r>
                <a:r>
                  <a:rPr lang="en-US" dirty="0" smtClean="0"/>
                  <a:t>: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When </a:t>
                </a:r>
                <a:r>
                  <a:rPr lang="en-US" dirty="0">
                    <a:solidFill>
                      <a:schemeClr val="tx1"/>
                    </a:solidFill>
                  </a:rPr>
                  <a:t>we will be near optimal configuration of weights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sparcity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pattern</a:t>
                </a:r>
                <a:r>
                  <a:rPr lang="en-US" dirty="0">
                    <a:solidFill>
                      <a:schemeClr val="tx1"/>
                    </a:solidFill>
                  </a:rPr>
                  <a:t> will be the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same</a:t>
                </a:r>
              </a:p>
              <a:p>
                <a:r>
                  <a:rPr lang="en-US" dirty="0" smtClean="0"/>
                  <a:t>But we don’t know what is </a:t>
                </a:r>
                <a:r>
                  <a:rPr lang="en-US" dirty="0" err="1" smtClean="0"/>
                  <a:t>sparsity</a:t>
                </a:r>
                <a:r>
                  <a:rPr lang="en-US" dirty="0" smtClean="0"/>
                  <a:t> pattern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Dense solution is </a:t>
                </a:r>
                <a:r>
                  <a:rPr lang="en-US" dirty="0"/>
                  <a:t>definitely is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not the thing that we’re looking for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1318" r="-14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903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Boosting. </a:t>
            </a:r>
            <a:r>
              <a:rPr lang="en-US" sz="3200" dirty="0" smtClean="0"/>
              <a:t>Why our assumptions are good?</a:t>
            </a:r>
            <a:endParaRPr lang="ru-RU" sz="32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169593"/>
              </p:ext>
            </p:extLst>
          </p:nvPr>
        </p:nvGraphicFramePr>
        <p:xfrm>
          <a:off x="251520" y="2204864"/>
          <a:ext cx="8712968" cy="4032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2994"/>
                <a:gridCol w="1807047"/>
                <a:gridCol w="4742927"/>
              </a:tblGrid>
              <a:tr h="1089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Real </a:t>
                      </a:r>
                      <a:r>
                        <a:rPr lang="en-US" sz="1800" dirty="0" err="1">
                          <a:effectLst/>
                        </a:rPr>
                        <a:t>phenomen</a:t>
                      </a:r>
                      <a:r>
                        <a:rPr lang="en-US" sz="1800" dirty="0">
                          <a:effectLst/>
                        </a:rPr>
                        <a:t> as linear combination of our base learners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Predictor </a:t>
                      </a:r>
                      <a:r>
                        <a:rPr lang="en-US" sz="1800" dirty="0">
                          <a:effectLst/>
                        </a:rPr>
                        <a:t>as linear </a:t>
                      </a:r>
                      <a:r>
                        <a:rPr lang="en-US" sz="1800" dirty="0" smtClean="0">
                          <a:effectLst/>
                        </a:rPr>
                        <a:t>comb. </a:t>
                      </a:r>
                      <a:r>
                        <a:rPr lang="en-US" sz="1800" dirty="0">
                          <a:effectLst/>
                        </a:rPr>
                        <a:t>of base learners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Status of solution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35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Dense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Dense</a:t>
                      </a:r>
                      <a:endParaRPr lang="ru-RU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 loose. We can not handle arbitrarily infinite series of coefficients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936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Sparse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Dense</a:t>
                      </a:r>
                      <a:endParaRPr lang="ru-RU" sz="1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 loose. We can not handle arbitrarily infinite series of coefficients. We should try to understand and find real good base learner, but nobody knows what are they. 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6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Sparse</a:t>
                      </a:r>
                      <a:endParaRPr lang="ru-RU" sz="18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Sparse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7030A0"/>
                          </a:solidFill>
                          <a:effectLst/>
                        </a:rPr>
                        <a:t>We win. We can handle it.</a:t>
                      </a:r>
                      <a:endParaRPr lang="ru-RU" sz="1800" dirty="0">
                        <a:solidFill>
                          <a:srgbClr val="7030A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6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Dense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Sparse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 loose. We’re building poor approximation.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33</a:t>
            </a:fld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520" y="1648664"/>
            <a:ext cx="8712968" cy="40011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ore deep reason that 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If our</a:t>
            </a:r>
            <a:r>
              <a:rPr kumimoji="0" lang="en-US" sz="2000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sz="2000" u="sng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assumption is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not true – the we will still loose.</a:t>
            </a:r>
            <a:endParaRPr kumimoji="0" lang="ru-RU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74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Boosting. Why our assumptions are good?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I </a:t>
            </a:r>
            <a:r>
              <a:rPr lang="en-US" dirty="0"/>
              <a:t>heard (from Stephen Boyd </a:t>
            </a:r>
            <a:r>
              <a:rPr lang="en-US" dirty="0" smtClean="0"/>
              <a:t>lectures near ~2017) </a:t>
            </a:r>
            <a:r>
              <a:rPr lang="en-US" dirty="0"/>
              <a:t>that Modern Signal Processing (after 90-th) assume that signal in the nature are sparse in some specific basis. The goal to find this good basis.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So </a:t>
            </a:r>
            <a:r>
              <a:rPr lang="en-US" dirty="0"/>
              <a:t>such strategy has </a:t>
            </a:r>
            <a:r>
              <a:rPr lang="en-US" u="sng" dirty="0"/>
              <a:t>interconnection with signal processing</a:t>
            </a:r>
            <a:r>
              <a:rPr lang="en-US" dirty="0"/>
              <a:t>.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Also </a:t>
            </a:r>
            <a:r>
              <a:rPr lang="en-US" dirty="0"/>
              <a:t>basis pursuit strategy from statistics and math optimization is very similar concept. </a:t>
            </a:r>
            <a:endParaRPr lang="ru-RU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We </a:t>
            </a:r>
            <a:r>
              <a:rPr lang="en-US" dirty="0"/>
              <a:t>as humans have no instrument to handle infinite series, excluding series with specific repeating pattern or series given by some recurrent formulas. </a:t>
            </a:r>
            <a:endParaRPr lang="ru-RU" dirty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So </a:t>
            </a:r>
            <a:r>
              <a:rPr lang="en-US" dirty="0"/>
              <a:t>sparse is something that we can handle and trees is </a:t>
            </a:r>
            <a:r>
              <a:rPr lang="en-US" i="1" dirty="0"/>
              <a:t>rather general weak learner</a:t>
            </a:r>
            <a:r>
              <a:rPr lang="en-US" dirty="0"/>
              <a:t> so </a:t>
            </a:r>
            <a:r>
              <a:rPr lang="en-US" u="sng" dirty="0"/>
              <a:t>it’s all seems </a:t>
            </a:r>
            <a:r>
              <a:rPr lang="en-US" u="sng" dirty="0" smtClean="0"/>
              <a:t>be </a:t>
            </a:r>
            <a:r>
              <a:rPr lang="en-US" u="sng" dirty="0"/>
              <a:t>a good idea</a:t>
            </a:r>
            <a:r>
              <a:rPr lang="en-US" dirty="0"/>
              <a:t>.</a:t>
            </a:r>
            <a:endParaRPr lang="ru-RU" dirty="0"/>
          </a:p>
          <a:p>
            <a:pPr marL="118872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247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Boosting. Penalties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Penalites which produce sparse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need to choose a penalty which produce sparse solution</a:t>
                </a:r>
              </a:p>
              <a:p>
                <a:endParaRPr lang="en-US" dirty="0"/>
              </a:p>
              <a:p>
                <a:r>
                  <a:rPr lang="en-US" dirty="0" smtClean="0"/>
                  <a:t>But we don’t know sparse pattern</a:t>
                </a:r>
              </a:p>
              <a:p>
                <a:endParaRPr lang="en-US" dirty="0"/>
              </a:p>
              <a:p>
                <a:r>
                  <a:rPr lang="en-US" dirty="0" smtClean="0"/>
                  <a:t>We handle it in approximate way:</a:t>
                </a:r>
              </a:p>
              <a:p>
                <a:pPr lvl="1"/>
                <a:r>
                  <a:rPr lang="en-US" dirty="0" smtClean="0"/>
                  <a:t>We can try to select from several function family</a:t>
                </a:r>
              </a:p>
              <a:p>
                <a:pPr lvl="1"/>
                <a:r>
                  <a:rPr lang="en-US" dirty="0" smtClean="0"/>
                  <a:t>Each such function </a:t>
                </a:r>
                <a:r>
                  <a:rPr lang="en-US" dirty="0" err="1" smtClean="0"/>
                  <a:t>famity</a:t>
                </a:r>
                <a:r>
                  <a:rPr lang="en-US" dirty="0" smtClean="0"/>
                  <a:t> should have a parameter which regulates </a:t>
                </a:r>
                <a:r>
                  <a:rPr lang="en-US" dirty="0" err="1" smtClean="0"/>
                  <a:t>sparsity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3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858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Boosting. Penalties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𝜆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r>
                        <a:rPr lang="en-US" i="1">
                          <a:latin typeface="Cambria Math"/>
                        </a:rPr>
                        <m:t>𝑎𝑟𝑔</m:t>
                      </m:r>
                      <m:r>
                        <a:rPr lang="en-US" b="1" i="1">
                          <a:latin typeface="Cambria Math"/>
                        </a:rPr>
                        <m:t>𝑚𝑖𝑛</m:t>
                      </m:r>
                      <m:d>
                        <m:dPr>
                          <m:ctrlPr>
                            <a:rPr lang="ru-RU" b="1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acc>
                          <m:r>
                            <a:rPr lang="en-US" b="1" i="1">
                              <a:latin typeface="Cambria Math"/>
                            </a:rPr>
                            <m:t>+</m:t>
                          </m:r>
                          <m:r>
                            <a:rPr lang="en-US" b="1" i="1">
                              <a:latin typeface="Cambria Math"/>
                            </a:rPr>
                            <m:t>𝜆</m:t>
                          </m:r>
                          <m:d>
                            <m:dPr>
                              <m:ctrlPr>
                                <a:rPr lang="ru-RU" b="1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 bridges dense to sparse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Form of </a:t>
                </a:r>
                <a:r>
                  <a:rPr lang="en-US" dirty="0" err="1" smtClean="0"/>
                  <a:t>sparsity</a:t>
                </a:r>
                <a:r>
                  <a:rPr lang="en-US" dirty="0" smtClean="0"/>
                  <a:t> is encoded in form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Now we roughly do parameter selection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𝜆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𝛾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via cross-validation. </a:t>
                </a:r>
              </a:p>
              <a:p>
                <a:pPr marL="11887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539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Boosting. </a:t>
            </a:r>
            <a:r>
              <a:rPr lang="en-US" sz="3200" dirty="0" smtClean="0"/>
              <a:t>Possible penalties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438912" lvl="1" indent="-320040">
                  <a:spcBef>
                    <a:spcPts val="0"/>
                  </a:spcBef>
                  <a:buClr>
                    <a:schemeClr val="accent1"/>
                  </a:buClr>
                  <a:buSzPct val="80000"/>
                  <a:buFont typeface="Wingdings 2"/>
                  <a:buChar char=""/>
                </a:pPr>
                <a:r>
                  <a:rPr lang="en-US" sz="1500" b="1" dirty="0" smtClean="0"/>
                  <a:t>Power </a:t>
                </a:r>
                <a:r>
                  <a:rPr lang="en-US" sz="1500" b="1" dirty="0"/>
                  <a:t>family for penalty (PF</a:t>
                </a:r>
                <a:r>
                  <a:rPr lang="en-US" sz="1500" b="1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ru-RU" sz="15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15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ru-RU" sz="15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ru-RU" sz="15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ru-RU" sz="15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15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5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500" i="1">
                                <a:latin typeface="Cambria Math"/>
                              </a:rPr>
                              <m:t>𝛾</m:t>
                            </m:r>
                          </m:sup>
                        </m:sSup>
                      </m:e>
                    </m:nary>
                    <m:r>
                      <a:rPr lang="en-US" sz="1500" i="1">
                        <a:latin typeface="Cambria Math"/>
                      </a:rPr>
                      <m:t>,</m:t>
                    </m:r>
                    <m:r>
                      <a:rPr lang="en-US" sz="1500" i="1">
                        <a:latin typeface="Cambria Math"/>
                      </a:rPr>
                      <m:t>𝛾𝜖</m:t>
                    </m:r>
                    <m:d>
                      <m:dPr>
                        <m:begChr m:val="["/>
                        <m:endChr m:val="]"/>
                        <m:ctrlPr>
                          <a:rPr lang="en-US" sz="15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sz="1500" dirty="0" smtClean="0"/>
                  <a:t>. </a:t>
                </a:r>
                <a:r>
                  <a:rPr lang="en-US" sz="1500" dirty="0"/>
                  <a:t>When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𝛾</m:t>
                    </m:r>
                    <m:r>
                      <a:rPr lang="en-US" sz="1500" i="1">
                        <a:latin typeface="Cambria Math"/>
                      </a:rPr>
                      <m:t>≥1</m:t>
                    </m:r>
                  </m:oMath>
                </a14:m>
                <a:r>
                  <a:rPr lang="en-US" sz="1500" dirty="0"/>
                  <a:t> – penalty is convex </a:t>
                </a:r>
                <a:r>
                  <a:rPr lang="en-US" sz="1500" dirty="0" smtClean="0"/>
                  <a:t>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𝛾</m:t>
                    </m:r>
                    <m:r>
                      <a:rPr lang="en-US" sz="1500" i="1">
                        <a:latin typeface="Cambria Math"/>
                      </a:rPr>
                      <m:t>=2</m:t>
                    </m:r>
                  </m:oMath>
                </a14:m>
                <a:r>
                  <a:rPr lang="en-US" sz="1500" dirty="0"/>
                  <a:t> </a:t>
                </a:r>
                <a:r>
                  <a:rPr lang="en-US" sz="1500" dirty="0" smtClean="0"/>
                  <a:t>Ridge-regression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𝛾</m:t>
                    </m:r>
                    <m:r>
                      <a:rPr lang="en-US" sz="1500" i="1">
                        <a:latin typeface="Cambria Math"/>
                      </a:rPr>
                      <m:t>=1</m:t>
                    </m:r>
                  </m:oMath>
                </a14:m>
                <a:r>
                  <a:rPr lang="en-US" sz="1500" dirty="0"/>
                  <a:t> </a:t>
                </a:r>
                <a:r>
                  <a:rPr lang="en-US" sz="1500" dirty="0" smtClean="0"/>
                  <a:t>Lasso-regression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𝛾</m:t>
                    </m:r>
                    <m:r>
                      <a:rPr lang="en-US" sz="15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500" dirty="0"/>
                  <a:t> all subset </a:t>
                </a:r>
                <a:r>
                  <a:rPr lang="en-US" sz="1500" dirty="0" smtClean="0"/>
                  <a:t>selection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1500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1500" b="0" i="1" smtClean="0">
                        <a:latin typeface="Cambria Math"/>
                      </a:rPr>
                      <m:t>=0</m:t>
                    </m:r>
                    <m:r>
                      <a:rPr lang="en-US" sz="1500" b="0" i="1" smtClean="0">
                        <a:latin typeface="Cambria Math"/>
                        <a:ea typeface="Cambria Math"/>
                      </a:rPr>
                      <m:t>⟺</m:t>
                    </m:r>
                    <m:r>
                      <a:rPr lang="en-US" sz="1500" b="0" i="1" smtClean="0">
                        <a:latin typeface="Cambria Math"/>
                      </a:rPr>
                      <m:t> </m:t>
                    </m:r>
                    <m:r>
                      <a:rPr lang="en-US" sz="1500" b="0" i="1" smtClean="0">
                        <a:latin typeface="Cambria Math"/>
                      </a:rPr>
                      <m:t>𝑎</m:t>
                    </m:r>
                    <m:r>
                      <a:rPr lang="en-US" sz="15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1500" dirty="0" smtClean="0"/>
                  <a:t>)</a:t>
                </a:r>
              </a:p>
              <a:p>
                <a:pPr marL="457200" lvl="1" indent="0">
                  <a:buNone/>
                </a:pPr>
                <a:endParaRPr lang="ru-RU" sz="1500" b="1" dirty="0"/>
              </a:p>
              <a:p>
                <a:r>
                  <a:rPr lang="en-US" sz="1500" b="1" dirty="0" smtClean="0"/>
                  <a:t>Elastic </a:t>
                </a:r>
                <a:r>
                  <a:rPr lang="en-US" sz="1500" b="1" dirty="0"/>
                  <a:t>Net (</a:t>
                </a:r>
                <a:r>
                  <a:rPr lang="en-US" sz="1500" b="1" dirty="0" err="1"/>
                  <a:t>Zou</a:t>
                </a:r>
                <a:r>
                  <a:rPr lang="en-US" sz="1500" b="1" dirty="0"/>
                  <a:t> and Hastie, 2005) </a:t>
                </a:r>
                <a:endParaRPr lang="en-US" sz="1500" b="1" dirty="0" smtClean="0"/>
              </a:p>
              <a:p>
                <a:pPr marL="118872" indent="0">
                  <a:buNone/>
                </a:pPr>
                <a:r>
                  <a:rPr lang="en-US" sz="15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ru-RU" sz="15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15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ru-RU" sz="15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ru-RU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sz="15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ru-RU" sz="15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5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f>
                          <m:fPr>
                            <m:ctrlPr>
                              <a:rPr lang="ru-RU" sz="15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5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5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1500" i="1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ru-RU" sz="15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latin typeface="Cambria Math"/>
                              </a:rPr>
                              <m:t>2−</m:t>
                            </m:r>
                            <m:r>
                              <a:rPr lang="en-US" sz="1500" i="1">
                                <a:latin typeface="Cambria Math"/>
                              </a:rPr>
                              <m:t>𝛽</m:t>
                            </m:r>
                          </m:e>
                        </m:d>
                        <m:r>
                          <a:rPr lang="en-US" sz="150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ru-RU" sz="15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5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5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1500" i="1">
                            <a:latin typeface="Cambria Math"/>
                          </a:rPr>
                          <m:t>|</m:t>
                        </m:r>
                      </m:e>
                    </m:nary>
                    <m:r>
                      <a:rPr lang="en-US" sz="1500" i="1">
                        <a:latin typeface="Cambria Math"/>
                      </a:rPr>
                      <m:t>,</m:t>
                    </m:r>
                    <m:r>
                      <a:rPr lang="en-US" sz="1500" i="1">
                        <a:latin typeface="Cambria Math"/>
                      </a:rPr>
                      <m:t>𝛽𝜖</m:t>
                    </m:r>
                    <m:r>
                      <a:rPr lang="en-US" sz="1500" i="1">
                        <a:latin typeface="Cambria Math"/>
                      </a:rPr>
                      <m:t>[1,2]</m:t>
                    </m:r>
                  </m:oMath>
                </a14:m>
                <a:r>
                  <a:rPr lang="en-US" sz="1500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𝛽</m:t>
                    </m:r>
                    <m:r>
                      <a:rPr lang="en-US" sz="15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1500" dirty="0" smtClean="0"/>
                  <a:t> is Lasso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𝛽</m:t>
                    </m:r>
                    <m:r>
                      <a:rPr lang="en-US" sz="1500" b="0" i="1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1500" dirty="0" smtClean="0"/>
                  <a:t> is Ridge</a:t>
                </a:r>
              </a:p>
              <a:p>
                <a:pPr marL="457200" lvl="1" indent="0">
                  <a:buNone/>
                </a:pPr>
                <a:endParaRPr lang="en-US" sz="1500" dirty="0" smtClean="0"/>
              </a:p>
              <a:p>
                <a:r>
                  <a:rPr lang="en-US" sz="1500" b="1" dirty="0" smtClean="0"/>
                  <a:t>Generalized </a:t>
                </a:r>
                <a:r>
                  <a:rPr lang="en-US" sz="1500" b="1" dirty="0"/>
                  <a:t>Elastic Net (EN</a:t>
                </a:r>
                <a:r>
                  <a:rPr lang="en-US" sz="1500" b="1" dirty="0" smtClean="0"/>
                  <a:t>) (</a:t>
                </a:r>
                <a:r>
                  <a:rPr lang="en-US" sz="1500" dirty="0" err="1" smtClean="0"/>
                  <a:t>J.Friedman</a:t>
                </a:r>
                <a:r>
                  <a:rPr lang="en-US" sz="1500" dirty="0" smtClean="0"/>
                  <a:t> </a:t>
                </a:r>
                <a:r>
                  <a:rPr lang="en-US" sz="1500" dirty="0"/>
                  <a:t>mentioned that there is the following </a:t>
                </a:r>
                <a:r>
                  <a:rPr lang="en-US" sz="1500" dirty="0" smtClean="0"/>
                  <a:t>generalization)</a:t>
                </a:r>
                <a:endParaRPr lang="en-US" sz="1500" dirty="0"/>
              </a:p>
              <a:p>
                <a:pPr marL="118872" indent="0">
                  <a:buNone/>
                </a:pPr>
                <a:r>
                  <a:rPr lang="en-US" sz="15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5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500" i="1">
                            <a:latin typeface="Cambria Math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ru-RU" sz="15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15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ru-RU" sz="15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ru-RU" sz="15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5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1500" i="1">
                                    <a:latin typeface="Cambria Math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ru-RU" sz="15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500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sz="1500" i="1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d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ru-RU" sz="15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5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500" i="1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500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15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sz="1500" i="1">
                        <a:latin typeface="Cambria Math"/>
                      </a:rPr>
                      <m:t>,</m:t>
                    </m:r>
                    <m:r>
                      <a:rPr lang="en-US" sz="1500" i="1">
                        <a:latin typeface="Cambria Math"/>
                      </a:rPr>
                      <m:t>𝛽𝜖</m:t>
                    </m:r>
                    <m:r>
                      <a:rPr lang="en-US" sz="1500" i="1">
                        <a:latin typeface="Cambria Math"/>
                      </a:rPr>
                      <m:t>[0,1)</m:t>
                    </m:r>
                  </m:oMath>
                </a14:m>
                <a:r>
                  <a:rPr lang="en-US" sz="1500" dirty="0" smtClean="0"/>
                  <a:t> </a:t>
                </a:r>
                <a:r>
                  <a:rPr lang="en-US" sz="1500" b="1" dirty="0" smtClean="0"/>
                  <a:t>non-convex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𝛽</m:t>
                    </m:r>
                    <m:r>
                      <a:rPr lang="en-US" sz="15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500" dirty="0"/>
                  <a:t> is </a:t>
                </a:r>
                <a:r>
                  <a:rPr lang="en-US" sz="1500" dirty="0" smtClean="0"/>
                  <a:t>subset selection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500" i="1">
                        <a:latin typeface="Cambria Math"/>
                      </a:rPr>
                      <m:t>𝛽</m:t>
                    </m:r>
                    <m:r>
                      <a:rPr lang="en-US" sz="1500" b="0" i="1" smtClean="0">
                        <a:latin typeface="Cambria Math"/>
                      </a:rPr>
                      <m:t>→1(</m:t>
                    </m:r>
                    <m:r>
                      <a:rPr lang="en-US" sz="1500" b="0" i="1" smtClean="0">
                        <a:latin typeface="Cambria Math"/>
                      </a:rPr>
                      <m:t>𝑓𝑟𝑜𝑚</m:t>
                    </m:r>
                    <m:r>
                      <a:rPr lang="en-US" sz="1500" b="0" i="1" smtClean="0">
                        <a:latin typeface="Cambria Math"/>
                      </a:rPr>
                      <m:t> </m:t>
                    </m:r>
                    <m:r>
                      <a:rPr lang="en-US" sz="1500" b="0" i="1" smtClean="0">
                        <a:latin typeface="Cambria Math"/>
                      </a:rPr>
                      <m:t>𝑡h𝑒</m:t>
                    </m:r>
                    <m:r>
                      <a:rPr lang="en-US" sz="1500" b="0" i="1" smtClean="0">
                        <a:latin typeface="Cambria Math"/>
                      </a:rPr>
                      <m:t> </m:t>
                    </m:r>
                    <m:r>
                      <a:rPr lang="en-US" sz="1500" b="0" i="1" smtClean="0">
                        <a:latin typeface="Cambria Math"/>
                      </a:rPr>
                      <m:t>𝑙𝑒𝑓𝑡</m:t>
                    </m:r>
                    <m:r>
                      <a:rPr lang="en-US" sz="15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500" dirty="0"/>
                  <a:t> is </a:t>
                </a:r>
                <a:r>
                  <a:rPr lang="en-US" sz="1500" dirty="0" smtClean="0"/>
                  <a:t>Lasso  (because </a:t>
                </a:r>
                <a:r>
                  <a:rPr lang="en-US" sz="1500" dirty="0" err="1" smtClean="0"/>
                  <a:t>ln</a:t>
                </a:r>
                <a:r>
                  <a:rPr lang="en-US" sz="1500" dirty="0" smtClean="0"/>
                  <a:t>(1+x)~x)</a:t>
                </a:r>
              </a:p>
              <a:p>
                <a:pPr marL="457200" lvl="1" indent="0">
                  <a:buNone/>
                </a:pPr>
                <a:r>
                  <a:rPr lang="en-US" sz="1600" dirty="0" smtClean="0"/>
                  <a:t>p.s. I </a:t>
                </a:r>
                <a:r>
                  <a:rPr lang="en-US" sz="1600" dirty="0"/>
                  <a:t>also saw a fun moment with </a:t>
                </a:r>
                <a:r>
                  <a:rPr lang="en-US" sz="1600" dirty="0" err="1" smtClean="0"/>
                  <a:t>S.Boyd</a:t>
                </a:r>
                <a:r>
                  <a:rPr lang="en-US" sz="1600" dirty="0" smtClean="0"/>
                  <a:t>:</a:t>
                </a:r>
              </a:p>
              <a:p>
                <a:pPr marL="457200" lvl="1" indent="0">
                  <a:buNone/>
                </a:pPr>
                <a:r>
                  <a:rPr lang="en-US" sz="1600" dirty="0" smtClean="0"/>
                  <a:t>(</a:t>
                </a:r>
                <a:r>
                  <a:rPr lang="en-US" sz="1600" dirty="0"/>
                  <a:t>EE364b, L15 </a:t>
                </a:r>
                <a:r>
                  <a:rPr lang="en-US" sz="1600" dirty="0">
                    <a:hlinkClick r:id="rId2"/>
                  </a:rPr>
                  <a:t>https://youtu.be/DsXzUU691ts?t=2280</a:t>
                </a:r>
                <a:r>
                  <a:rPr lang="en-US" sz="1600" dirty="0"/>
                  <a:t> “Stephen, what are you doing</a:t>
                </a:r>
                <a:r>
                  <a:rPr lang="en-US" sz="1600" dirty="0" smtClean="0"/>
                  <a:t>?”)</a:t>
                </a:r>
                <a:endParaRPr lang="en-US" sz="1600" dirty="0"/>
              </a:p>
              <a:p>
                <a:pPr lvl="1"/>
                <a:endParaRPr lang="en-US" sz="1500" dirty="0" smtClean="0"/>
              </a:p>
              <a:p>
                <a:pPr marL="457200" lvl="1" indent="0">
                  <a:buNone/>
                </a:pPr>
                <a:endParaRPr lang="en-US" sz="1500" dirty="0"/>
              </a:p>
              <a:p>
                <a:pPr marL="457200" lvl="1" indent="0">
                  <a:buNone/>
                </a:pPr>
                <a:endParaRPr lang="en-US" sz="1500" dirty="0" smtClean="0"/>
              </a:p>
              <a:p>
                <a:pPr marL="118872" indent="0">
                  <a:buNone/>
                </a:pPr>
                <a:endParaRPr lang="ru-RU" sz="1500" dirty="0"/>
              </a:p>
              <a:p>
                <a:pPr marL="118872" indent="0">
                  <a:buNone/>
                </a:pPr>
                <a:endParaRPr lang="ru-RU" sz="15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5665" b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478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Boosting. </a:t>
            </a:r>
            <a:r>
              <a:rPr lang="en-US" sz="3200" dirty="0" smtClean="0"/>
              <a:t>Penalties compare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Point </a:t>
                </a:r>
                <a:r>
                  <a:rPr lang="en-US" b="1" dirty="0" smtClean="0"/>
                  <a:t>0</a:t>
                </a:r>
                <a:r>
                  <a:rPr lang="en-US" dirty="0" smtClean="0"/>
                  <a:t> is in very important point because it’s  place where the </a:t>
                </a:r>
                <a:r>
                  <a:rPr lang="en-US" dirty="0" err="1" smtClean="0"/>
                  <a:t>sensivity</a:t>
                </a:r>
                <a:r>
                  <a:rPr lang="en-US" dirty="0" smtClean="0"/>
                  <a:t> of forcing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to zero is encoded.</a:t>
                </a:r>
              </a:p>
              <a:p>
                <a:pPr lvl="0"/>
                <a:r>
                  <a:rPr lang="en-US" dirty="0"/>
                  <a:t>For PF convex members (</a:t>
                </a:r>
                <a:r>
                  <a:rPr lang="en-US" b="1" dirty="0"/>
                  <a:t>except Lasso</a:t>
                </a:r>
                <a:r>
                  <a:rPr lang="en-US" dirty="0"/>
                  <a:t>) they have </a:t>
                </a:r>
                <a:r>
                  <a:rPr lang="en-US" b="1" dirty="0"/>
                  <a:t>0</a:t>
                </a:r>
                <a:r>
                  <a:rPr lang="en-US" dirty="0"/>
                  <a:t> derivative in </a:t>
                </a:r>
                <a:r>
                  <a:rPr lang="en-US" dirty="0" smtClean="0"/>
                  <a:t>a=0</a:t>
                </a:r>
              </a:p>
              <a:p>
                <a:pPr lvl="0"/>
                <a:endParaRPr lang="en-US" dirty="0" smtClean="0"/>
              </a:p>
              <a:p>
                <a:pPr lvl="0"/>
                <a:r>
                  <a:rPr lang="en-US" dirty="0"/>
                  <a:t>For PF non-convex members they have infinite derivative in </a:t>
                </a:r>
                <a:r>
                  <a:rPr lang="en-US" dirty="0" smtClean="0"/>
                  <a:t>a=0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For </a:t>
                </a:r>
                <a:r>
                  <a:rPr lang="en-US" dirty="0"/>
                  <a:t>EN exclude extreme cases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=2</m:t>
                    </m:r>
                  </m:oMath>
                </a14:m>
                <a:r>
                  <a:rPr lang="en-US" dirty="0"/>
                  <a:t> members have finite derivative in a=0</a:t>
                </a:r>
                <a:endParaRPr lang="ru-RU" dirty="0"/>
              </a:p>
              <a:p>
                <a:pPr marL="118872" lvl="0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And it’s all very important to force something a=0</a:t>
                </a:r>
              </a:p>
              <a:p>
                <a:pPr lvl="0"/>
                <a:r>
                  <a:rPr lang="en-US" dirty="0" smtClean="0"/>
                  <a:t>Infinite </a:t>
                </a:r>
                <a:r>
                  <a:rPr lang="en-US" dirty="0"/>
                  <a:t>derivative </a:t>
                </a:r>
                <a:r>
                  <a:rPr lang="en-US" dirty="0" smtClean="0"/>
                  <a:t>- we </a:t>
                </a:r>
                <a:r>
                  <a:rPr lang="en-US" dirty="0"/>
                  <a:t>can not handle </a:t>
                </a:r>
                <a:r>
                  <a:rPr lang="en-US" dirty="0" smtClean="0"/>
                  <a:t>it with our (usual) computation model in computer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“</a:t>
                </a:r>
                <a:r>
                  <a:rPr lang="en-US" dirty="0"/>
                  <a:t>0” derivative is useless. </a:t>
                </a:r>
                <a:r>
                  <a:rPr lang="en-US" dirty="0" smtClean="0"/>
                  <a:t>At least because: </a:t>
                </a:r>
                <a:r>
                  <a:rPr lang="en-US" i="1" dirty="0" smtClean="0"/>
                  <a:t>when </a:t>
                </a:r>
                <a:r>
                  <a:rPr lang="en-US" i="1" dirty="0"/>
                  <a:t>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will go slightly out of zero it will not penalized</a:t>
                </a:r>
                <a:endParaRPr lang="ru-RU" i="1" dirty="0"/>
              </a:p>
              <a:p>
                <a:pPr marL="118872" lvl="0" indent="0">
                  <a:buNone/>
                </a:pPr>
                <a:endParaRPr lang="ru-RU" dirty="0"/>
              </a:p>
              <a:p>
                <a:endParaRPr lang="en-US" dirty="0"/>
              </a:p>
              <a:p>
                <a:pPr marL="118872" lvl="0" indent="0">
                  <a:buNone/>
                </a:pPr>
                <a:r>
                  <a:rPr lang="en-US" dirty="0" smtClean="0"/>
                  <a:t> </a:t>
                </a:r>
                <a:endParaRPr lang="ru-RU" dirty="0"/>
              </a:p>
              <a:p>
                <a:endParaRPr lang="en-US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286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Boosting. Strategy so far.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118872" indent="0">
                  <a:lnSpc>
                    <a:spcPct val="115000"/>
                  </a:lnSpc>
                  <a:buNone/>
                </a:pPr>
                <a:r>
                  <a:rPr lang="en-US" b="1" dirty="0" smtClean="0"/>
                  <a:t>General strategy so far:</a:t>
                </a:r>
              </a:p>
              <a:p>
                <a:pPr marL="118872" indent="0">
                  <a:lnSpc>
                    <a:spcPct val="115000"/>
                  </a:lnSpc>
                  <a:buNone/>
                </a:pPr>
                <a:r>
                  <a:rPr lang="en-US" dirty="0" smtClean="0"/>
                  <a:t>For each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>
                        <a:latin typeface="Cambria Math"/>
                      </a:rPr>
                      <m:t>𝛽</m:t>
                    </m:r>
                    <m:r>
                      <a:rPr lang="en-US" b="0" i="0" smtClean="0">
                        <a:latin typeface="Cambria Math"/>
                      </a:rPr>
                      <m:t>,</m:t>
                    </m:r>
                    <m:r>
                      <a:rPr lang="en-US">
                        <a:latin typeface="Cambria Math"/>
                      </a:rPr>
                      <m:t>𝜆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118872" indent="0">
                  <a:lnSpc>
                    <a:spcPct val="115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0≤</m:t>
                    </m:r>
                    <m:r>
                      <a:rPr lang="en-US">
                        <a:latin typeface="Cambria Math"/>
                      </a:rPr>
                      <m:t>𝜆</m:t>
                    </m:r>
                    <m:r>
                      <a:rPr lang="en-US">
                        <a:latin typeface="Cambria Math"/>
                      </a:rPr>
                      <m:t>≤+∞</m:t>
                    </m:r>
                  </m:oMath>
                </a14:m>
                <a:r>
                  <a:rPr lang="en-US" dirty="0"/>
                  <a:t>  </a:t>
                </a:r>
                <a:endParaRPr lang="ru-RU" dirty="0"/>
              </a:p>
              <a:p>
                <a:pPr marL="118872" indent="0">
                  <a:lnSpc>
                    <a:spcPct val="115000"/>
                  </a:lnSpc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𝛽𝜖</m:t>
                    </m:r>
                    <m:r>
                      <a:rPr lang="en-US">
                        <a:latin typeface="Cambria Math"/>
                      </a:rPr>
                      <m:t>[0,2]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(</a:t>
                </a:r>
                <a:r>
                  <a:rPr lang="en-US" dirty="0"/>
                  <a:t>Let’s assume we use Generalized Elastic </a:t>
                </a:r>
                <a:r>
                  <a:rPr lang="en-US" dirty="0" smtClean="0"/>
                  <a:t>Net)</a:t>
                </a:r>
              </a:p>
              <a:p>
                <a:pPr marL="118872" indent="0">
                  <a:lnSpc>
                    <a:spcPct val="115000"/>
                  </a:lnSpc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>
                        <a:latin typeface="Cambria Math"/>
                      </a:rPr>
                      <m:t>=</m:t>
                    </m:r>
                    <m:r>
                      <a:rPr lang="en-US" b="0" i="1">
                        <a:latin typeface="Cambria Math"/>
                      </a:rPr>
                      <m:t>𝑎𝑟𝑔𝑚𝑖𝑛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b="0">
                            <a:latin typeface="Cambria Math"/>
                          </a:rPr>
                          <m:t>+</m:t>
                        </m:r>
                        <m:r>
                          <a:rPr lang="en-US" b="0" i="1">
                            <a:latin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/>
                                  </a:rPr>
                                  <m:t>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endParaRPr lang="ru-RU" dirty="0">
                  <a:latin typeface="Calibri"/>
                  <a:ea typeface="Calibri"/>
                  <a:cs typeface="Times New Roman"/>
                </a:endParaRPr>
              </a:p>
              <a:p>
                <a:r>
                  <a:rPr lang="en-US" dirty="0" smtClean="0"/>
                  <a:t>Select best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>
                        <a:latin typeface="Cambria Math"/>
                      </a:rPr>
                      <m:t>𝛽</m:t>
                    </m:r>
                    <m:r>
                      <a:rPr lang="en-US">
                        <a:latin typeface="Cambria Math"/>
                      </a:rPr>
                      <m:t>,</m:t>
                    </m:r>
                    <m:r>
                      <a:rPr lang="en-US">
                        <a:latin typeface="Cambria Math"/>
                      </a:rPr>
                      <m:t>𝜆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via cross-validation</a:t>
                </a:r>
              </a:p>
              <a:p>
                <a:r>
                  <a:rPr lang="en-US" dirty="0" smtClean="0"/>
                  <a:t>Also if we will have enough compute power try several families of functions like PF, EN, Generalized EN</a:t>
                </a:r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List of problems:</a:t>
                </a:r>
              </a:p>
              <a:p>
                <a:pPr marL="63322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dirty="0" smtClean="0"/>
                  <a:t> can be non-convex</a:t>
                </a:r>
              </a:p>
              <a:p>
                <a:pPr marL="633222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dirty="0" smtClean="0"/>
                  <a:t>There is just huge a number of </a:t>
                </a:r>
                <a:r>
                  <a:rPr lang="en-US" dirty="0" err="1" smtClean="0"/>
                  <a:t>opt.problems</a:t>
                </a:r>
                <a:r>
                  <a:rPr lang="en-US" dirty="0" smtClean="0"/>
                  <a:t> if solve it one by one.</a:t>
                </a:r>
              </a:p>
              <a:p>
                <a:pPr marL="633222" lvl="0" indent="-514350">
                  <a:buFont typeface="+mj-lt"/>
                  <a:buAutoNum type="arabicPeriod"/>
                </a:pP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marL="633222" lvl="0" indent="-514350">
                  <a:buFont typeface="+mj-lt"/>
                  <a:buAutoNum type="arabicPeriod"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We </a:t>
                </a:r>
                <a:r>
                  <a:rPr lang="en-US" b="1" dirty="0">
                    <a:solidFill>
                      <a:srgbClr val="FF0000"/>
                    </a:solidFill>
                  </a:rPr>
                  <a:t>need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really (algorithmically) fast </a:t>
                </a:r>
                <a:r>
                  <a:rPr lang="en-US" b="1" dirty="0">
                    <a:solidFill>
                      <a:srgbClr val="FF0000"/>
                    </a:solidFill>
                  </a:rPr>
                  <a:t>enough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algorithm</a:t>
                </a:r>
                <a:endParaRPr lang="en-US" dirty="0" smtClean="0"/>
              </a:p>
              <a:p>
                <a:pPr marL="633222" indent="-514350">
                  <a:buFont typeface="+mj-lt"/>
                  <a:buAutoNum type="arabicPeriod"/>
                </a:pPr>
                <a:endParaRPr lang="en-US" dirty="0" smtClean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dirty="0" smtClean="0"/>
                  <a:t>Even </a:t>
                </a:r>
                <a:r>
                  <a:rPr lang="en-US" dirty="0"/>
                  <a:t>discretized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/>
                  <a:t> it is still be a big number of optimization problem to </a:t>
                </a:r>
                <a:r>
                  <a:rPr lang="en-US" dirty="0" smtClean="0"/>
                  <a:t>solve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84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Usual Boosting in Machine Learning/Motivation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ru-RU" i="1" dirty="0"/>
              <a:t> </a:t>
            </a:r>
            <a:r>
              <a:rPr lang="en-US" i="1" dirty="0"/>
              <a:t>“….We now talk about a procedure, known as boosting, which was originally discovered by Rob </a:t>
            </a:r>
            <a:r>
              <a:rPr lang="en-US" i="1" dirty="0" err="1"/>
              <a:t>Schapire</a:t>
            </a:r>
            <a:r>
              <a:rPr lang="en-US" i="1" dirty="0"/>
              <a:t>, and further developed by </a:t>
            </a:r>
            <a:r>
              <a:rPr lang="en-US" b="1" i="1" dirty="0"/>
              <a:t>Rob </a:t>
            </a:r>
            <a:r>
              <a:rPr lang="en-US" b="1" i="1" dirty="0" err="1"/>
              <a:t>Schapire</a:t>
            </a:r>
            <a:r>
              <a:rPr lang="en-US" i="1" dirty="0"/>
              <a:t> and </a:t>
            </a:r>
            <a:r>
              <a:rPr lang="en-US" b="1" i="1" dirty="0" err="1"/>
              <a:t>Yoav</a:t>
            </a:r>
            <a:r>
              <a:rPr lang="en-US" b="1" i="1" dirty="0"/>
              <a:t> Freund</a:t>
            </a:r>
            <a:r>
              <a:rPr lang="en-US" i="1" dirty="0"/>
              <a:t>, that automatically chooses feature representations. We take an optimization-based perspective, which is somewhat different from the original </a:t>
            </a:r>
            <a:r>
              <a:rPr lang="en-US" i="1" dirty="0" smtClean="0"/>
              <a:t>interpretation…” – </a:t>
            </a:r>
            <a:r>
              <a:rPr lang="en-US" i="1" dirty="0" err="1" smtClean="0"/>
              <a:t>J.Duchi</a:t>
            </a:r>
            <a:endParaRPr lang="ru-RU" dirty="0"/>
          </a:p>
          <a:p>
            <a:pPr marL="118872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460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Boosting. Solve approximately. Path seeking.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Big idea is instead solving sequence a problem look into one dimensional path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𝜆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traced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𝜆</m:t>
                    </m:r>
                    <m:r>
                      <a:rPr lang="en-US" i="1">
                        <a:latin typeface="Cambria Math"/>
                      </a:rPr>
                      <m:t>)=</m:t>
                    </m:r>
                    <m:r>
                      <a:rPr lang="en-US" i="1">
                        <a:latin typeface="Cambria Math"/>
                      </a:rPr>
                      <m:t>𝑎𝑟𝑔𝑚𝑖𝑛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    (for fixed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 smtClean="0"/>
                  <a:t> and 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118872" indent="0">
                  <a:buNone/>
                </a:pPr>
                <a:endParaRPr lang="en-US" u="sng" dirty="0" smtClean="0"/>
              </a:p>
              <a:p>
                <a:pPr marL="118872" indent="0">
                  <a:buNone/>
                </a:pPr>
                <a:r>
                  <a:rPr lang="en-US" u="sng" dirty="0" smtClean="0"/>
                  <a:t>Step-1</a:t>
                </a:r>
                <a:r>
                  <a:rPr lang="en-US" dirty="0" smtClean="0"/>
                  <a:t>: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We always know end points of path:</a:t>
                </a:r>
              </a:p>
              <a:p>
                <a:pPr marL="118872" indent="0">
                  <a:buNone/>
                </a:pPr>
                <a:r>
                  <a:rPr lang="en-US" b="1" dirty="0" smtClean="0"/>
                  <a:t>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𝝀</m:t>
                    </m:r>
                    <m:r>
                      <a:rPr lang="en-US" b="1" i="1">
                        <a:latin typeface="Cambria Math"/>
                      </a:rPr>
                      <m:t>=+∞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b="1" dirty="0"/>
                  <a:t> </a:t>
                </a:r>
                <a:endParaRPr lang="en-US" b="1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And </a:t>
                </a:r>
                <a:r>
                  <a:rPr lang="en-US" b="1" dirty="0"/>
                  <a:t>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𝝀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𝟎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𝝀</m:t>
                    </m:r>
                    <m:r>
                      <a:rPr lang="en-US" b="1" i="1">
                        <a:latin typeface="Cambria Math"/>
                      </a:rPr>
                      <m:t>)=</m:t>
                    </m:r>
                    <m:r>
                      <a:rPr lang="en-US" b="1" i="1">
                        <a:latin typeface="Cambria Math"/>
                      </a:rPr>
                      <m:t>𝒂𝒓𝒈𝒎𝒊𝒏</m:t>
                    </m:r>
                    <m:d>
                      <m:dPr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𝑹</m:t>
                        </m:r>
                        <m:d>
                          <m:dPr>
                            <m:ctrlPr>
                              <a:rPr lang="ru-RU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𝒂</m:t>
                            </m:r>
                          </m:e>
                        </m:d>
                      </m:e>
                    </m:d>
                  </m:oMath>
                </a14:m>
                <a:endParaRPr lang="ru-RU" b="1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u="sng" dirty="0"/>
                  <a:t>Step-2</a:t>
                </a:r>
                <a:r>
                  <a:rPr lang="en-US" dirty="0"/>
                  <a:t>: increase lambda a little bit and it will lead to another </a:t>
                </a:r>
                <a:r>
                  <a:rPr lang="en-US" dirty="0" smtClean="0"/>
                  <a:t>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which near the </a:t>
                </a:r>
                <a:r>
                  <a:rPr lang="en-US" dirty="0" smtClean="0"/>
                  <a:t>previous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70" t="-1581" r="-370" b="-3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6920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Boosting. </a:t>
            </a:r>
            <a:r>
              <a:rPr lang="en-US" sz="3200" dirty="0" smtClean="0"/>
              <a:t>Path seeking formulation.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First of all we introduce extra quantities: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𝜈</m:t>
                    </m:r>
                  </m:oMath>
                </a14:m>
                <a:r>
                  <a:rPr lang="en-US" dirty="0" smtClean="0"/>
                  <a:t> – is path length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</m:oMath>
                </a14:m>
                <a:r>
                  <a:rPr lang="en-US" dirty="0" smtClean="0"/>
                  <a:t> – is small increment of the path length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is path length at iterate </a:t>
                </a:r>
                <a:r>
                  <a:rPr lang="en-US" b="1" dirty="0" smtClean="0"/>
                  <a:t>t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is direction to move when we reach point in path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 smtClean="0"/>
                  <a:t> with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𝜈</m:t>
                    </m:r>
                  </m:oMath>
                </a14:m>
                <a:r>
                  <a:rPr lang="en-US" dirty="0" smtClean="0"/>
                  <a:t> from the start.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r>
                  <a:rPr lang="en-US" b="1" u="sng" dirty="0" smtClean="0"/>
                  <a:t>Step-1: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𝜈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=0,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– at the beginning of the path (which correspond to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𝜆</m:t>
                    </m:r>
                    <m:r>
                      <a:rPr lang="en-US" b="0" i="1">
                        <a:latin typeface="Cambria Math"/>
                      </a:rPr>
                      <m:t>=+∞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)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u="sng" dirty="0" smtClean="0"/>
                  <a:t>Step-2</a:t>
                </a:r>
                <a:r>
                  <a:rPr lang="en-US" b="1" dirty="0" smtClean="0"/>
                  <a:t>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 </m:t>
                    </m:r>
                  </m:oMath>
                </a14:m>
                <a:endParaRPr lang="en-US" b="1" i="0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u="sng" dirty="0"/>
                  <a:t>Step-3</a:t>
                </a:r>
                <a:r>
                  <a:rPr lang="en-US" b="1" dirty="0" smtClean="0"/>
                  <a:t>: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. 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Increase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correspond to decrease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. 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𝜆</m:t>
                    </m:r>
                  </m:oMath>
                </a14:m>
                <a:r>
                  <a:rPr lang="en-US" dirty="0" smtClean="0"/>
                  <a:t> is decreasing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𝑅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𝑎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in problem formulation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𝜆</m:t>
                    </m:r>
                    <m:r>
                      <a:rPr lang="en-US" i="1">
                        <a:latin typeface="Cambria Math"/>
                      </a:rPr>
                      <m:t>)=</m:t>
                    </m:r>
                    <m:r>
                      <a:rPr lang="en-US" i="1">
                        <a:latin typeface="Cambria Math"/>
                      </a:rPr>
                      <m:t>𝑎𝑟𝑔𝑚𝑖𝑛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has more chance to be decreased.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by itself has more opportunity to be </a:t>
                </a:r>
                <a:r>
                  <a:rPr lang="en-US" dirty="0" smtClean="0"/>
                  <a:t>minimized.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So we come to conclusion that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𝒅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𝝂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is </a:t>
                </a:r>
                <a:r>
                  <a:rPr lang="en-US" b="1" dirty="0" smtClean="0"/>
                  <a:t>direction of non-increasing value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𝑹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𝒂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ru-RU" b="1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u="sng" dirty="0" smtClean="0"/>
                  <a:t>Step-4</a:t>
                </a:r>
                <a:r>
                  <a:rPr lang="en-US" b="1" dirty="0" smtClean="0"/>
                  <a:t>: </a:t>
                </a:r>
                <a:endParaRPr lang="en-US" b="1" dirty="0"/>
              </a:p>
              <a:p>
                <a:pPr marL="118872" indent="0">
                  <a:buNone/>
                </a:pPr>
                <a:r>
                  <a:rPr lang="en-US" dirty="0" smtClean="0"/>
                  <a:t>Stop </a:t>
                </a: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𝜈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𝑚𝑖𝑛</m:t>
                    </m:r>
                    <m:r>
                      <a:rPr lang="en-US" i="1">
                        <a:latin typeface="Cambria Math"/>
                      </a:rPr>
                      <m:t>.</m:t>
                    </m:r>
                    <m:r>
                      <a:rPr lang="en-US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13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448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Boosting.</a:t>
            </a:r>
            <a:r>
              <a:rPr lang="en-US" dirty="0"/>
              <a:t> </a:t>
            </a:r>
            <a:r>
              <a:rPr lang="en-US" dirty="0" smtClean="0"/>
              <a:t>Path seeking methods before </a:t>
            </a:r>
            <a:r>
              <a:rPr lang="en-US" dirty="0" err="1" smtClean="0"/>
              <a:t>J.Friedman</a:t>
            </a:r>
            <a:r>
              <a:rPr lang="en-US" dirty="0" smtClean="0"/>
              <a:t> GPS method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Path-seeking methods </a:t>
                </a:r>
                <a:r>
                  <a:rPr lang="en-US" dirty="0"/>
                  <a:t>are differ how find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b="0" i="1">
                        <a:latin typeface="Cambria Math"/>
                      </a:rPr>
                      <m:t>,  </m:t>
                    </m:r>
                    <m:r>
                      <a:rPr lang="en-US" b="0" i="1">
                        <a:latin typeface="Cambria Math"/>
                      </a:rPr>
                      <m:t>𝑑</m:t>
                    </m:r>
                    <m:r>
                      <a:rPr lang="en-US" b="0" i="1">
                        <a:latin typeface="Cambria Math"/>
                      </a:rPr>
                      <m:t>𝜈</m:t>
                    </m:r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There </a:t>
                </a:r>
                <a:r>
                  <a:rPr lang="en-US" dirty="0"/>
                  <a:t>are some of them created </a:t>
                </a:r>
                <a:r>
                  <a:rPr lang="en-US" dirty="0" smtClean="0"/>
                  <a:t>in history: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r>
                  <a:rPr lang="en-US" b="1" dirty="0"/>
                  <a:t>Partially Least </a:t>
                </a:r>
                <a:r>
                  <a:rPr lang="en-US" b="1" dirty="0" smtClean="0"/>
                  <a:t>Square (PLS)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Loss should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Penalty should be in form of Ridge.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(</a:t>
                </a:r>
                <a:r>
                  <a:rPr lang="en-US" dirty="0" err="1" smtClean="0"/>
                  <a:t>J.Friedman</a:t>
                </a:r>
                <a:r>
                  <a:rPr lang="en-US" dirty="0" smtClean="0"/>
                  <a:t> mentioned that it is widely used in Analytical Chemistry)</a:t>
                </a:r>
              </a:p>
              <a:p>
                <a:pPr marL="633222" indent="-514350">
                  <a:buFont typeface="+mj-lt"/>
                  <a:buAutoNum type="arabicPeriod"/>
                </a:pPr>
                <a:endParaRPr lang="en-US" dirty="0" smtClean="0"/>
              </a:p>
              <a:p>
                <a:r>
                  <a:rPr lang="en-US" b="1" dirty="0" smtClean="0"/>
                  <a:t>Least </a:t>
                </a:r>
                <a:r>
                  <a:rPr lang="en-US" b="1" dirty="0"/>
                  <a:t>Angle </a:t>
                </a:r>
                <a:r>
                  <a:rPr lang="en-US" b="1" dirty="0" smtClean="0"/>
                  <a:t>Regression (LAR)</a:t>
                </a:r>
              </a:p>
              <a:p>
                <a:pPr marL="118872" indent="0">
                  <a:buNone/>
                </a:pPr>
                <a:r>
                  <a:rPr lang="en-US" dirty="0"/>
                  <a:t>Loss should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118872" indent="0">
                  <a:buNone/>
                </a:pPr>
                <a:r>
                  <a:rPr lang="en-US" dirty="0"/>
                  <a:t>Penalty should be in form of </a:t>
                </a:r>
                <a:r>
                  <a:rPr lang="en-US" dirty="0" smtClean="0"/>
                  <a:t>Lasso</a:t>
                </a: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(Created by Bradley </a:t>
                </a:r>
                <a:r>
                  <a:rPr lang="en-US" dirty="0" err="1" smtClean="0"/>
                  <a:t>Efron</a:t>
                </a:r>
                <a:r>
                  <a:rPr lang="en-US" dirty="0" smtClean="0"/>
                  <a:t> from Stanford)</a:t>
                </a:r>
              </a:p>
              <a:p>
                <a:pPr marL="118872" indent="0">
                  <a:buNone/>
                </a:pPr>
                <a:r>
                  <a:rPr lang="en-US" dirty="0"/>
                  <a:t>(</a:t>
                </a:r>
                <a:r>
                  <a:rPr lang="en-US" dirty="0" err="1"/>
                  <a:t>J.Friedman</a:t>
                </a:r>
                <a:r>
                  <a:rPr lang="en-US" dirty="0"/>
                  <a:t> mentioned that </a:t>
                </a:r>
                <a:r>
                  <a:rPr lang="en-US" dirty="0" smtClean="0"/>
                  <a:t>there is a trick which can upgrade this algorithm from “approximate” follow the path to exact)</a:t>
                </a:r>
              </a:p>
              <a:p>
                <a:pPr marL="633222" indent="-51435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b="1" dirty="0"/>
                  <a:t>Forward stepwise  - Forward </a:t>
                </a:r>
                <a:r>
                  <a:rPr lang="en-US" b="1" dirty="0" smtClean="0"/>
                  <a:t>stepwise</a:t>
                </a:r>
              </a:p>
              <a:p>
                <a:pPr marL="118872" indent="0">
                  <a:buNone/>
                </a:pPr>
                <a:r>
                  <a:rPr lang="en-US" dirty="0"/>
                  <a:t>Loss should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118872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91" b="-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20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General </a:t>
            </a:r>
            <a:r>
              <a:rPr lang="en-US" sz="3200" dirty="0"/>
              <a:t>Path Seeking </a:t>
            </a:r>
            <a:r>
              <a:rPr lang="en-US" sz="3200" dirty="0" smtClean="0"/>
              <a:t>(</a:t>
            </a:r>
            <a:r>
              <a:rPr lang="en-US" sz="3200" dirty="0"/>
              <a:t>GPS</a:t>
            </a:r>
            <a:r>
              <a:rPr lang="en-US" sz="3200" dirty="0" smtClean="0"/>
              <a:t>) method.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It’s fast path seeking algorithm. </a:t>
                </a:r>
              </a:p>
              <a:p>
                <a:endParaRPr lang="en-US" dirty="0"/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algorithm approximates exact path seeking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Algorithm  designed by Jerome </a:t>
                </a:r>
                <a:r>
                  <a:rPr lang="en-US" dirty="0" err="1"/>
                  <a:t>H.Friedman</a:t>
                </a:r>
                <a:r>
                  <a:rPr lang="en-US" dirty="0"/>
                  <a:t> which works </a:t>
                </a:r>
                <a:r>
                  <a:rPr lang="en-US" dirty="0" smtClean="0"/>
                  <a:t>for:</a:t>
                </a:r>
              </a:p>
              <a:p>
                <a:pPr lvl="1"/>
                <a:r>
                  <a:rPr lang="en-US" dirty="0"/>
                  <a:t>Any convex loss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𝐹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which should be convex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 smtClean="0"/>
                  <a:t>      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(not of parameters of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just convex in </a:t>
                </a:r>
                <a:r>
                  <a:rPr lang="en-US" i="1" dirty="0" err="1" smtClean="0"/>
                  <a:t>y,F</a:t>
                </a:r>
                <a:r>
                  <a:rPr lang="en-US" i="1" dirty="0" smtClean="0"/>
                  <a:t>. </a:t>
                </a:r>
                <a:r>
                  <a:rPr lang="en-US" dirty="0" smtClean="0"/>
                  <a:t>F can be </a:t>
                </a:r>
                <a:r>
                  <a:rPr lang="en-US" dirty="0" err="1" smtClean="0"/>
                  <a:t>arbitarily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And </a:t>
                </a:r>
                <a:r>
                  <a:rPr lang="en-US" dirty="0"/>
                  <a:t>convex or not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|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     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should be non-decreasing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marL="118872" lvl="0" indent="0">
                  <a:buNone/>
                </a:pPr>
                <a:endParaRPr lang="en-US" dirty="0" smtClean="0"/>
              </a:p>
              <a:p>
                <a:pPr marL="118872" lvl="0" indent="0">
                  <a:buNone/>
                </a:pPr>
                <a:r>
                  <a:rPr lang="en-US" dirty="0" err="1" smtClean="0"/>
                  <a:t>J.Friedman</a:t>
                </a:r>
                <a:r>
                  <a:rPr lang="en-US" dirty="0" smtClean="0"/>
                  <a:t>: </a:t>
                </a:r>
                <a:r>
                  <a:rPr lang="en-US" i="1" dirty="0" smtClean="0"/>
                  <a:t>“It works </a:t>
                </a:r>
                <a:r>
                  <a:rPr lang="en-US" i="1" dirty="0"/>
                  <a:t>for </a:t>
                </a:r>
                <a:r>
                  <a:rPr lang="en-US" i="1" dirty="0" smtClean="0"/>
                  <a:t>any functions (convex or not)  from PF, and </a:t>
                </a:r>
                <a:r>
                  <a:rPr lang="en-US" i="1" dirty="0"/>
                  <a:t>It works for any functions (convex or not)</a:t>
                </a:r>
                <a:r>
                  <a:rPr lang="en-US" i="1" dirty="0" smtClean="0"/>
                  <a:t> from generalized EN”</a:t>
                </a:r>
              </a:p>
              <a:p>
                <a:pPr marL="118872" lvl="0" indent="0">
                  <a:buNone/>
                </a:pPr>
                <a:endParaRPr lang="en-US" i="1" dirty="0"/>
              </a:p>
              <a:p>
                <a:pPr marL="118872" lvl="0" indent="0">
                  <a:buNone/>
                </a:pPr>
                <a:r>
                  <a:rPr lang="en-US" b="1" dirty="0" smtClean="0"/>
                  <a:t>p.s.</a:t>
                </a:r>
                <a:r>
                  <a:rPr lang="en-US" dirty="0"/>
                  <a:t> </a:t>
                </a:r>
                <a:r>
                  <a:rPr lang="en-US" dirty="0" smtClean="0"/>
                  <a:t>I did not look into prove. So let me only describe algorithm, based on my Lecture notes.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54" b="-10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063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Boosting. GPS need terminology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𝑎</m:t>
                    </m:r>
                    <m:r>
                      <a:rPr lang="en-US" i="1" smtClean="0">
                        <a:latin typeface="Cambria Math"/>
                      </a:rPr>
                      <m:t>(</m:t>
                    </m:r>
                    <m:r>
                      <a:rPr lang="en-US" i="1" smtClean="0">
                        <a:latin typeface="Cambria Math"/>
                      </a:rPr>
                      <m:t>𝜈</m:t>
                    </m:r>
                    <m:r>
                      <a:rPr lang="en-US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– vector of parameters </a:t>
                </a:r>
                <a:r>
                  <a:rPr lang="en-US" dirty="0" smtClean="0"/>
                  <a:t>as a function of length of the path we traced so far</a:t>
                </a:r>
                <a:endParaRPr lang="ru-RU" dirty="0"/>
              </a:p>
              <a:p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𝜈</m:t>
                    </m:r>
                  </m:oMath>
                </a14:m>
                <a:r>
                  <a:rPr lang="en-US" dirty="0"/>
                  <a:t> – link along a path</a:t>
                </a:r>
                <a:endParaRPr lang="ru-RU" dirty="0"/>
              </a:p>
              <a:p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</m:oMath>
                </a14:m>
                <a:r>
                  <a:rPr lang="en-US" dirty="0"/>
                  <a:t> – small increment path length</a:t>
                </a:r>
                <a:endParaRPr lang="ru-RU" dirty="0"/>
              </a:p>
              <a:p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smtClean="0"/>
                  <a:t>value negative </a:t>
                </a:r>
                <a:r>
                  <a:rPr lang="en-US" dirty="0"/>
                  <a:t>gradient vector of the </a:t>
                </a:r>
                <a:r>
                  <a:rPr lang="en-US" dirty="0" smtClean="0"/>
                  <a:t>empirical risk in point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𝜈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ru-RU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𝜈</m:t>
                            </m:r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– vector of partial derivatives of the penalty P w.r.t. to absolute values of all </a:t>
                </a:r>
                <a:r>
                  <a:rPr lang="en-US" dirty="0" smtClean="0"/>
                  <a:t>coefficients </a:t>
                </a:r>
                <a:r>
                  <a:rPr lang="en-US" dirty="0"/>
                  <a:t>in point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𝜈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acc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𝑃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ru-RU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𝜈</m:t>
                            </m:r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𝜈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𝜈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component-wise ratios.</a:t>
                </a:r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 r="-3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0896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GPS </a:t>
            </a:r>
            <a:r>
              <a:rPr lang="en-US" sz="3200" dirty="0" smtClean="0"/>
              <a:t>algorithm as fundament for Boosting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118872" indent="0">
                  <a:buNone/>
                </a:pPr>
                <a:r>
                  <a:rPr lang="en-US" sz="1300" dirty="0" smtClean="0"/>
                  <a:t>This algorithm emulates path obtained of solving the following optimization problem:</a:t>
                </a:r>
                <a:endParaRPr lang="ru-RU" sz="1300" dirty="0"/>
              </a:p>
              <a:p>
                <a:pPr marL="118872" indent="0">
                  <a:buNone/>
                </a:pPr>
                <a:r>
                  <a:rPr lang="en-US" sz="13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3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13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300" i="1">
                        <a:latin typeface="Cambria Math"/>
                      </a:rPr>
                      <m:t>(</m:t>
                    </m:r>
                    <m:r>
                      <a:rPr lang="en-US" sz="1300" i="1">
                        <a:latin typeface="Cambria Math"/>
                      </a:rPr>
                      <m:t>𝜆</m:t>
                    </m:r>
                    <m:r>
                      <a:rPr lang="en-US" sz="1300" i="1">
                        <a:latin typeface="Cambria Math"/>
                      </a:rPr>
                      <m:t>)=</m:t>
                    </m:r>
                    <m:r>
                      <a:rPr lang="en-US" sz="1300" i="1">
                        <a:latin typeface="Cambria Math"/>
                      </a:rPr>
                      <m:t>𝑎𝑟𝑔𝑚𝑖𝑛</m:t>
                    </m:r>
                    <m:d>
                      <m:dPr>
                        <m:ctrlPr>
                          <a:rPr lang="ru-RU" sz="1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/>
                          </a:rPr>
                          <m:t>𝑅</m:t>
                        </m:r>
                        <m:d>
                          <m:dPr>
                            <m:ctrlPr>
                              <a:rPr lang="ru-RU" sz="13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300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sz="1300" i="1">
                            <a:latin typeface="Cambria Math"/>
                          </a:rPr>
                          <m:t>+</m:t>
                        </m:r>
                        <m:r>
                          <a:rPr lang="en-US" sz="1300" i="1">
                            <a:latin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ru-RU" sz="13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13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1300" i="1">
                                    <a:latin typeface="Cambria Math"/>
                                  </a:rPr>
                                  <m:t>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13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300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1300" dirty="0"/>
                  <a:t>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/>
                      </a:rPr>
                      <m:t>𝜆</m:t>
                    </m:r>
                    <m:r>
                      <a:rPr lang="en-US" sz="1300" i="1">
                        <a:latin typeface="Cambria Math"/>
                      </a:rPr>
                      <m:t>∈[+∞,0]</m:t>
                    </m:r>
                  </m:oMath>
                </a14:m>
                <a:endParaRPr lang="ru-RU" sz="1300" dirty="0"/>
              </a:p>
              <a:p>
                <a:pPr marL="118872" indent="0">
                  <a:buNone/>
                </a:pPr>
                <a:endParaRPr lang="en-US" sz="1300" dirty="0" smtClean="0"/>
              </a:p>
              <a:p>
                <a:pPr marL="118872" indent="0">
                  <a:buNone/>
                </a:pPr>
                <a:r>
                  <a:rPr lang="en-US" sz="1300" b="1" dirty="0"/>
                  <a:t>Algorithm from Jerome Friedman:</a:t>
                </a:r>
                <a:endParaRPr lang="ru-RU" sz="1300" dirty="0"/>
              </a:p>
              <a:p>
                <a:pPr marL="633222" lvl="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300" i="1">
                        <a:latin typeface="Cambria Math"/>
                      </a:rPr>
                      <m:t>𝜈</m:t>
                    </m:r>
                    <m:r>
                      <a:rPr lang="en-US" sz="13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3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3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300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1300" i="1">
                        <a:latin typeface="Cambria Math"/>
                      </a:rPr>
                      <m:t>(0)=0</m:t>
                    </m:r>
                  </m:oMath>
                </a14:m>
                <a:endParaRPr lang="ru-RU" sz="1300" dirty="0"/>
              </a:p>
              <a:p>
                <a:pPr marL="633222" lvl="0" indent="-514350">
                  <a:buFont typeface="+mj-lt"/>
                  <a:buAutoNum type="arabicPeriod"/>
                </a:pPr>
                <a:r>
                  <a:rPr lang="en-US" sz="1300" b="1" dirty="0"/>
                  <a:t>Start loop</a:t>
                </a:r>
                <a:endParaRPr lang="ru-RU" sz="1300" b="1" dirty="0"/>
              </a:p>
              <a:p>
                <a:pPr marL="633222" lvl="0" indent="-514350">
                  <a:buFont typeface="+mj-lt"/>
                  <a:buAutoNum type="arabicPeriod"/>
                </a:pPr>
                <a:r>
                  <a:rPr lang="en-US" sz="13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800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sz="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14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(</m:t>
                        </m:r>
                        <m:r>
                          <a:rPr lang="en-US" sz="1400" i="1">
                            <a:latin typeface="Cambria Math"/>
                          </a:rPr>
                          <m:t>𝜈</m:t>
                        </m:r>
                        <m:r>
                          <a:rPr lang="en-US" sz="1400" i="1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ru-RU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(</m:t>
                        </m:r>
                        <m:r>
                          <a:rPr lang="en-US" sz="1400" i="1">
                            <a:latin typeface="Cambria Math"/>
                          </a:rPr>
                          <m:t>𝜈</m:t>
                        </m:r>
                        <m:r>
                          <a:rPr lang="en-US" sz="14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ru-RU" sz="1300" dirty="0"/>
              </a:p>
              <a:p>
                <a:pPr marL="633222" lvl="0" indent="-514350">
                  <a:buFont typeface="+mj-lt"/>
                  <a:buAutoNum type="arabicPeriod"/>
                </a:pPr>
                <a:r>
                  <a:rPr lang="en-US" sz="1300" dirty="0" smtClean="0">
                    <a:solidFill>
                      <a:schemeClr val="accent6"/>
                    </a:solidFill>
                  </a:rPr>
                  <a:t>Compute set S such that </a:t>
                </a:r>
                <a14:m>
                  <m:oMath xmlns:m="http://schemas.openxmlformats.org/officeDocument/2006/math">
                    <m:r>
                      <a:rPr lang="en-US" sz="1300" i="1">
                        <a:solidFill>
                          <a:schemeClr val="accent6"/>
                        </a:solidFill>
                        <a:latin typeface="Cambria Math"/>
                      </a:rPr>
                      <m:t>𝑆</m:t>
                    </m:r>
                    <m:r>
                      <a:rPr lang="en-US" sz="1300" i="1">
                        <a:solidFill>
                          <a:schemeClr val="accent6"/>
                        </a:solidFill>
                        <a:latin typeface="Cambria Math"/>
                      </a:rPr>
                      <m:t>={</m:t>
                    </m:r>
                    <m:r>
                      <a:rPr lang="en-US" sz="1300" i="1">
                        <a:solidFill>
                          <a:schemeClr val="accent6"/>
                        </a:solidFill>
                        <a:latin typeface="Cambria Math"/>
                      </a:rPr>
                      <m:t>𝑗</m:t>
                    </m:r>
                    <m:r>
                      <a:rPr lang="en-US" sz="1300" i="1">
                        <a:solidFill>
                          <a:schemeClr val="accent6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ru-RU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ru-RU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ru-RU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ru-RU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sz="1300" i="1">
                        <a:solidFill>
                          <a:schemeClr val="accent6"/>
                        </a:solidFill>
                        <a:latin typeface="Cambria Math"/>
                      </a:rPr>
                      <m:t>&lt;0}</m:t>
                    </m:r>
                  </m:oMath>
                </a14:m>
                <a:r>
                  <a:rPr lang="en-US" sz="1300" dirty="0">
                    <a:solidFill>
                      <a:schemeClr val="accent6"/>
                    </a:solidFill>
                  </a:rPr>
                  <a:t>  </a:t>
                </a:r>
                <a:r>
                  <a:rPr lang="en-US" sz="1300" dirty="0" smtClean="0">
                    <a:solidFill>
                      <a:schemeClr val="accent6"/>
                    </a:solidFill>
                  </a:rPr>
                  <a:t>                                         i.e</a:t>
                </a:r>
                <a:r>
                  <a:rPr lang="en-US" sz="1300" dirty="0">
                    <a:solidFill>
                      <a:schemeClr val="accent6"/>
                    </a:solidFill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ru-RU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ru-RU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𝑎𝑛𝑑</m:t>
                        </m:r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ru-RU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sz="1300" dirty="0">
                    <a:solidFill>
                      <a:schemeClr val="accent6"/>
                    </a:solidFill>
                  </a:rPr>
                  <a:t> has different signs.</a:t>
                </a:r>
                <a:endParaRPr lang="ru-RU" sz="1300" dirty="0">
                  <a:solidFill>
                    <a:schemeClr val="accent6"/>
                  </a:solidFill>
                </a:endParaRPr>
              </a:p>
              <a:p>
                <a:pPr marL="633222" lvl="0" indent="-514350">
                  <a:buFont typeface="+mj-lt"/>
                  <a:buAutoNum type="arabicPeriod"/>
                </a:pPr>
                <a:r>
                  <a:rPr lang="en-US" sz="1300" dirty="0">
                    <a:solidFill>
                      <a:schemeClr val="accent6"/>
                    </a:solidFill>
                  </a:rPr>
                  <a:t>If S is empty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3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sz="13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300" i="1">
                        <a:latin typeface="Cambria Math"/>
                      </a:rPr>
                      <m:t>=</m:t>
                    </m:r>
                    <m:r>
                      <a:rPr lang="en-US" sz="1300" i="1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ru-RU" sz="1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300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ru-RU" sz="1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ru-RU" sz="13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3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ru-RU" sz="13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300" i="1">
                                <a:latin typeface="Cambria Math"/>
                              </a:rPr>
                              <m:t>𝜈</m:t>
                            </m:r>
                          </m:e>
                        </m:d>
                        <m:r>
                          <a:rPr lang="en-US" sz="1300" i="1">
                            <a:latin typeface="Cambria Math"/>
                          </a:rPr>
                          <m:t>|</m:t>
                        </m:r>
                      </m:e>
                    </m:d>
                  </m:oMath>
                </a14:m>
                <a:endParaRPr lang="ru-RU" sz="1300" dirty="0"/>
              </a:p>
              <a:p>
                <a:pPr marL="633222" lvl="0" indent="-514350">
                  <a:buFont typeface="+mj-lt"/>
                  <a:buAutoNum type="arabicPeriod"/>
                </a:pPr>
                <a:r>
                  <a:rPr lang="en-US" sz="1300" dirty="0" smtClean="0">
                    <a:solidFill>
                      <a:schemeClr val="accent6"/>
                    </a:solidFill>
                  </a:rPr>
                  <a:t>If S is not empty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300" i="1">
                        <a:solidFill>
                          <a:schemeClr val="accent6"/>
                        </a:solidFill>
                        <a:latin typeface="Cambria Math"/>
                      </a:rPr>
                      <m:t>=</m:t>
                    </m:r>
                    <m:r>
                      <a:rPr lang="en-US" sz="1300" i="1">
                        <a:solidFill>
                          <a:schemeClr val="accent6"/>
                        </a:solidFill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ru-RU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𝜖</m:t>
                        </m:r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ru-RU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ru-RU" sz="1300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300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ru-RU" sz="1300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300" i="1">
                                <a:solidFill>
                                  <a:schemeClr val="accent6"/>
                                </a:solidFill>
                                <a:latin typeface="Cambria Math"/>
                              </a:rPr>
                              <m:t>𝜈</m:t>
                            </m:r>
                          </m:e>
                        </m:d>
                        <m:r>
                          <a:rPr lang="en-US" sz="1300" i="1">
                            <a:solidFill>
                              <a:schemeClr val="accent6"/>
                            </a:solidFill>
                            <a:latin typeface="Cambria Math"/>
                          </a:rPr>
                          <m:t>|</m:t>
                        </m:r>
                      </m:e>
                    </m:d>
                  </m:oMath>
                </a14:m>
                <a:endParaRPr lang="ru-RU" sz="1300" dirty="0">
                  <a:solidFill>
                    <a:schemeClr val="accent6"/>
                  </a:solidFill>
                </a:endParaRPr>
              </a:p>
              <a:p>
                <a:pPr marL="633222" lvl="0" indent="-514350">
                  <a:buFont typeface="+mj-lt"/>
                  <a:buAutoNum type="arabicPeriod"/>
                </a:pPr>
                <a:r>
                  <a:rPr lang="en-US" sz="1300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3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3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1300" b="0" i="1" smtClean="0">
                            <a:latin typeface="Cambria Math"/>
                          </a:rPr>
                          <m:t>=</m:t>
                        </m:r>
                        <m:r>
                          <a:rPr lang="en-US" sz="1300" i="1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sz="13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300" dirty="0"/>
                  <a:t>  ---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3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13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lang="ru-RU" sz="13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300" i="1">
                                    <a:latin typeface="Cambria Math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1300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acc>
                    <m:d>
                      <m:dPr>
                        <m:ctrlPr>
                          <a:rPr lang="ru-RU" sz="1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/>
                          </a:rPr>
                          <m:t>𝜈</m:t>
                        </m:r>
                        <m:r>
                          <a:rPr lang="en-US" sz="1300" i="1">
                            <a:latin typeface="Cambria Math"/>
                          </a:rPr>
                          <m:t>+</m:t>
                        </m:r>
                        <m:r>
                          <a:rPr lang="en-US" sz="1300" i="1">
                            <a:latin typeface="Cambria Math"/>
                          </a:rPr>
                          <m:t>𝑑</m:t>
                        </m:r>
                        <m:r>
                          <a:rPr lang="en-US" sz="1300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sz="1300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ru-RU" sz="13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13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lang="ru-RU" sz="13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300" i="1">
                                    <a:latin typeface="Cambria Math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1300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acc>
                    <m:d>
                      <m:dPr>
                        <m:ctrlPr>
                          <a:rPr lang="ru-RU" sz="1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sz="1300" i="1">
                        <a:latin typeface="Cambria Math"/>
                      </a:rPr>
                      <m:t>+</m:t>
                    </m:r>
                    <m:r>
                      <a:rPr lang="en-US" sz="1300" i="1">
                        <a:latin typeface="Cambria Math"/>
                      </a:rPr>
                      <m:t>𝑑</m:t>
                    </m:r>
                    <m:r>
                      <a:rPr lang="en-US" sz="1300" i="1">
                        <a:latin typeface="Cambria Math"/>
                      </a:rPr>
                      <m:t>𝜈</m:t>
                    </m:r>
                    <m:r>
                      <a:rPr lang="en-US" sz="1300" i="1">
                        <a:latin typeface="Cambria Math"/>
                      </a:rPr>
                      <m:t>∙</m:t>
                    </m:r>
                    <m:r>
                      <a:rPr lang="en-US" sz="1300" i="1">
                        <a:latin typeface="Cambria Math"/>
                      </a:rPr>
                      <m:t>𝑠𝑖𝑔𝑛</m:t>
                    </m:r>
                    <m:r>
                      <a:rPr lang="en-US" sz="13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1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300" i="1">
                            <a:latin typeface="Cambria Math"/>
                          </a:rPr>
                          <m:t>𝜆</m:t>
                        </m:r>
                      </m:e>
                      <m:sub>
                        <m:sSup>
                          <m:sSupPr>
                            <m:ctrlPr>
                              <a:rPr lang="ru-RU" sz="13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300" i="1">
                                <a:latin typeface="Cambria Math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300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ru-RU" sz="1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sz="1300" i="1">
                        <a:latin typeface="Cambria Math"/>
                      </a:rPr>
                      <m:t>)</m:t>
                    </m:r>
                  </m:oMath>
                </a14:m>
                <a:endParaRPr lang="ru-RU" sz="1300" dirty="0"/>
              </a:p>
              <a:p>
                <a:pPr marL="633222" lvl="0" indent="-514350">
                  <a:buFont typeface="+mj-lt"/>
                  <a:buAutoNum type="arabicPeriod"/>
                </a:pPr>
                <a:r>
                  <a:rPr lang="en-US" sz="1300" dirty="0"/>
                  <a:t>For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/>
                      </a:rPr>
                      <m:t>𝑗</m:t>
                    </m:r>
                    <m:r>
                      <a:rPr lang="en-US" sz="1300" i="1">
                        <a:latin typeface="Cambria Math"/>
                      </a:rPr>
                      <m:t>≠</m:t>
                    </m:r>
                    <m:sSup>
                      <m:sSupPr>
                        <m:ctrlPr>
                          <a:rPr lang="ru-RU" sz="13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300" i="1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sz="1300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300" dirty="0"/>
                  <a:t> </a:t>
                </a:r>
                <a:r>
                  <a:rPr lang="en-US" sz="1300" dirty="0" smtClean="0"/>
                  <a:t> ---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sz="13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13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3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ru-RU" sz="1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/>
                          </a:rPr>
                          <m:t>𝜈</m:t>
                        </m:r>
                        <m:r>
                          <a:rPr lang="en-US" sz="1300" i="1">
                            <a:latin typeface="Cambria Math"/>
                          </a:rPr>
                          <m:t>+</m:t>
                        </m:r>
                        <m:r>
                          <a:rPr lang="en-US" sz="1300" i="1">
                            <a:latin typeface="Cambria Math"/>
                          </a:rPr>
                          <m:t>𝑑</m:t>
                        </m:r>
                        <m:r>
                          <a:rPr lang="en-US" sz="1300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sz="1300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ru-RU" sz="13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sz="13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3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3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ru-RU" sz="1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endParaRPr lang="ru-RU" sz="1300" dirty="0"/>
              </a:p>
              <a:p>
                <a:pPr marL="633222" lvl="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300" i="1">
                        <a:latin typeface="Cambria Math"/>
                      </a:rPr>
                      <m:t>𝜈</m:t>
                    </m:r>
                    <m:r>
                      <a:rPr lang="en-US" sz="1300" i="1">
                        <a:latin typeface="Cambria Math"/>
                      </a:rPr>
                      <m:t>=</m:t>
                    </m:r>
                    <m:r>
                      <a:rPr lang="en-US" sz="1300" i="1">
                        <a:latin typeface="Cambria Math"/>
                      </a:rPr>
                      <m:t>𝜈</m:t>
                    </m:r>
                    <m:r>
                      <a:rPr lang="en-US" sz="1300" i="1">
                        <a:latin typeface="Cambria Math"/>
                      </a:rPr>
                      <m:t>+</m:t>
                    </m:r>
                    <m:r>
                      <a:rPr lang="en-US" sz="1300" i="1">
                        <a:latin typeface="Cambria Math"/>
                      </a:rPr>
                      <m:t>𝑑</m:t>
                    </m:r>
                    <m:r>
                      <a:rPr lang="en-US" sz="1300" i="1">
                        <a:latin typeface="Cambria Math"/>
                      </a:rPr>
                      <m:t>𝜈</m:t>
                    </m:r>
                  </m:oMath>
                </a14:m>
                <a:endParaRPr lang="ru-RU" sz="1300" dirty="0"/>
              </a:p>
              <a:p>
                <a:pPr marL="633222" lvl="0" indent="-514350">
                  <a:buFont typeface="+mj-lt"/>
                  <a:buAutoNum type="arabicPeriod"/>
                </a:pPr>
                <a:r>
                  <a:rPr lang="en-US" sz="1300" dirty="0"/>
                  <a:t>Until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/>
                      </a:rPr>
                      <m:t>𝜆</m:t>
                    </m:r>
                    <m:d>
                      <m:dPr>
                        <m:ctrlPr>
                          <a:rPr lang="ru-RU" sz="13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300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sz="13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300" dirty="0"/>
                  <a:t> i.e. all elements of all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/>
                      </a:rPr>
                      <m:t>𝜆</m:t>
                    </m:r>
                  </m:oMath>
                </a14:m>
                <a:r>
                  <a:rPr lang="en-US" sz="1300" dirty="0"/>
                  <a:t> is zero. In fact we’re interesting in case of </a:t>
                </a:r>
                <a14:m>
                  <m:oMath xmlns:m="http://schemas.openxmlformats.org/officeDocument/2006/math">
                    <m:r>
                      <a:rPr lang="en-US" sz="1300" i="1">
                        <a:latin typeface="Cambria Math"/>
                      </a:rPr>
                      <m:t>𝑔</m:t>
                    </m:r>
                    <m:r>
                      <a:rPr lang="en-US" sz="1300" i="1">
                        <a:latin typeface="Cambria Math"/>
                      </a:rPr>
                      <m:t>=0</m:t>
                    </m:r>
                  </m:oMath>
                </a14:m>
                <a:endParaRPr lang="en-US" sz="1300" dirty="0" smtClean="0"/>
              </a:p>
              <a:p>
                <a:pPr marL="118872" lvl="0" indent="0">
                  <a:buNone/>
                </a:pPr>
                <a:endParaRPr lang="en-US" sz="1300" b="1" dirty="0" smtClean="0"/>
              </a:p>
              <a:p>
                <a:pPr marL="118872" lvl="0" indent="0">
                  <a:buNone/>
                </a:pPr>
                <a:r>
                  <a:rPr lang="en-US" sz="1300" b="1" dirty="0" smtClean="0"/>
                  <a:t>Note:</a:t>
                </a:r>
              </a:p>
              <a:p>
                <a:pPr marL="118872" lvl="0" indent="0">
                  <a:buNone/>
                </a:pPr>
                <a:r>
                  <a:rPr lang="en-US" sz="1300" i="1" dirty="0" smtClean="0"/>
                  <a:t>“In </a:t>
                </a:r>
                <a:r>
                  <a:rPr lang="en-US" sz="1300" i="1" dirty="0"/>
                  <a:t>fact if use </a:t>
                </a:r>
                <a:r>
                  <a:rPr lang="en-US" sz="1300" i="1" dirty="0" smtClean="0"/>
                  <a:t>steps </a:t>
                </a:r>
                <a:r>
                  <a:rPr lang="en-US" sz="1300" i="1" dirty="0"/>
                  <a:t>#4, #6 and half of step #5 </a:t>
                </a:r>
                <a:r>
                  <a:rPr lang="en-US" sz="1300" i="1" dirty="0" smtClean="0"/>
                  <a:t>then it </a:t>
                </a:r>
                <a:r>
                  <a:rPr lang="en-US" sz="1300" i="1" dirty="0"/>
                  <a:t>will more closely approximate a path. But in practice really it can be discarded</a:t>
                </a:r>
                <a:r>
                  <a:rPr lang="en-US" sz="1300" i="1" dirty="0" smtClean="0"/>
                  <a:t>.” – </a:t>
                </a:r>
                <a:r>
                  <a:rPr lang="en-US" sz="1300" i="1" dirty="0" err="1" smtClean="0"/>
                  <a:t>J.Friedman</a:t>
                </a:r>
                <a:endParaRPr lang="en-US" sz="1300" i="1" dirty="0" smtClean="0"/>
              </a:p>
              <a:p>
                <a:pPr marL="118872" indent="0">
                  <a:buNone/>
                </a:pPr>
                <a:endParaRPr lang="en-US" sz="1300" i="1" dirty="0" smtClean="0"/>
              </a:p>
              <a:p>
                <a:pPr marL="118872" indent="0">
                  <a:buNone/>
                </a:pPr>
                <a:r>
                  <a:rPr lang="en-US" sz="1300" i="1" dirty="0" smtClean="0"/>
                  <a:t>“For </a:t>
                </a:r>
                <a:r>
                  <a:rPr lang="en-US" sz="1300" i="1" dirty="0"/>
                  <a:t>case when penalty is convex optimization problems path is continuous, for non-convex penalties path have discontinuities. And algorithm don’t provide such paths</a:t>
                </a:r>
                <a:r>
                  <a:rPr lang="en-US" sz="1300" i="1" dirty="0" smtClean="0"/>
                  <a:t>.” –  </a:t>
                </a:r>
                <a:r>
                  <a:rPr lang="en-US" sz="1300" i="1" dirty="0" err="1" smtClean="0"/>
                  <a:t>J.Friedman</a:t>
                </a:r>
                <a:endParaRPr lang="ru-RU" sz="13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25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2903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Boosting. Apply GPS to formalize boosting algorithm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;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ℬ</m:t>
                        </m:r>
                      </m:sub>
                    </m:sSub>
                  </m:oMath>
                </a14:m>
                <a:r>
                  <a:rPr lang="en-US" dirty="0" smtClean="0"/>
                  <a:t> is a class of </a:t>
                </a:r>
                <a:r>
                  <a:rPr lang="en-US" b="1" dirty="0" smtClean="0"/>
                  <a:t>base(or weak) learners</a:t>
                </a:r>
                <a:r>
                  <a:rPr lang="en-US" dirty="0" smtClean="0"/>
                  <a:t>. In our case it’s all possible decision trees build with CART regression (with fixed strategy to select split point)</a:t>
                </a:r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r>
                  <a:rPr lang="en-US" dirty="0"/>
                  <a:t>We’re going to construct</a:t>
                </a:r>
                <a:r>
                  <a:rPr lang="en-US" dirty="0" smtClean="0"/>
                  <a:t> predictor in form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;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We’re going to find coefficient via algorithm via which we solve:</a:t>
                </a:r>
              </a:p>
              <a:p>
                <a:pPr marL="11887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𝜆</m:t>
                    </m:r>
                    <m:r>
                      <a:rPr lang="en-US" i="1">
                        <a:latin typeface="Cambria Math"/>
                      </a:rPr>
                      <m:t>)=</m:t>
                    </m:r>
                    <m:r>
                      <a:rPr lang="en-US" i="1">
                        <a:latin typeface="Cambria Math"/>
                      </a:rPr>
                      <m:t>𝑎𝑟𝑔𝑚𝑖𝑛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ru-RU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𝜆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𝛽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There are so enormous components number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so we idea use GPS algorithm</a:t>
                </a:r>
                <a:endParaRPr lang="en-US" dirty="0"/>
              </a:p>
              <a:p>
                <a:endParaRPr lang="en-US" dirty="0" smtClean="0"/>
              </a:p>
              <a:p>
                <a:endParaRPr lang="ru-RU" dirty="0"/>
              </a:p>
              <a:p>
                <a:pPr marL="118872" indent="0">
                  <a:buNone/>
                </a:pP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54" r="-5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270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Boosting. Compute negative </a:t>
            </a:r>
            <a:r>
              <a:rPr lang="en-US" dirty="0"/>
              <a:t>gradient vector of the empirical risk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=−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𝑅</m:t>
                                </m:r>
                              </m:e>
                            </m:acc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ru-RU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i="1">
                                <a:latin typeface="Cambria Math"/>
                              </a:rPr>
                              <m:t>𝜈</m:t>
                            </m:r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 we can use chain </a:t>
                </a:r>
                <a:r>
                  <a:rPr lang="en-US" dirty="0" smtClean="0"/>
                  <a:t>rule</a:t>
                </a:r>
              </a:p>
              <a:p>
                <a:pPr marL="118872" indent="0">
                  <a:buNone/>
                </a:pPr>
                <a:endParaRPr lang="ru-RU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ru-RU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f>
                      <m:fPr>
                        <m:ctrlPr>
                          <a:rPr lang="ru-RU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 smtClean="0"/>
                  <a:t> [*]</a:t>
                </a:r>
                <a:endParaRPr lang="ru-RU" sz="2400" dirty="0"/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But: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</a:t>
                </a:r>
                <a:r>
                  <a:rPr lang="en-US" dirty="0" smtClean="0"/>
                  <a:t>- </a:t>
                </a:r>
                <a:r>
                  <a:rPr lang="en-US" dirty="0"/>
                  <a:t>it’s a property of the loss </a:t>
                </a:r>
                <a:r>
                  <a:rPr lang="en-US" dirty="0" smtClean="0"/>
                  <a:t>only.</a:t>
                </a:r>
                <a:r>
                  <a:rPr lang="en-US" dirty="0"/>
                  <a:t> </a:t>
                </a:r>
                <a:r>
                  <a:rPr lang="en-US" dirty="0" smtClean="0"/>
                  <a:t> E.g.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</a:rPr>
                      <m:t>𝐿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=&gt;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𝑙</m:t>
                    </m:r>
                    <m:r>
                      <a:rPr lang="en-US" i="1">
                        <a:latin typeface="Cambria Math"/>
                      </a:rPr>
                      <m:t>=(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𝐹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This </a:t>
                </a:r>
                <a:r>
                  <a:rPr lang="en-US" dirty="0" err="1" smtClean="0"/>
                  <a:t>quanity</a:t>
                </a:r>
                <a:r>
                  <a:rPr lang="en-US" dirty="0" smtClean="0"/>
                  <a:t> has </a:t>
                </a:r>
                <a:r>
                  <a:rPr lang="en-US" dirty="0"/>
                  <a:t>different names</a:t>
                </a:r>
                <a:r>
                  <a:rPr lang="en-US" dirty="0" smtClean="0"/>
                  <a:t>:</a:t>
                </a:r>
              </a:p>
              <a:p>
                <a:r>
                  <a:rPr lang="en-US" u="sng" dirty="0"/>
                  <a:t>Pseudo-response</a:t>
                </a:r>
                <a:r>
                  <a:rPr lang="en-US" dirty="0"/>
                  <a:t> - should be called, because it specifically what the tree try to predict as it will be seen in </a:t>
                </a:r>
                <a:r>
                  <a:rPr lang="en-US" dirty="0" smtClean="0"/>
                  <a:t>future</a:t>
                </a:r>
              </a:p>
              <a:p>
                <a:endParaRPr lang="ru-RU" dirty="0"/>
              </a:p>
              <a:p>
                <a:r>
                  <a:rPr lang="en-US" u="sng" dirty="0"/>
                  <a:t>Generalized Residual</a:t>
                </a:r>
                <a:r>
                  <a:rPr lang="en-US" dirty="0"/>
                  <a:t> - the term that people is really </a:t>
                </a:r>
                <a:r>
                  <a:rPr lang="en-US" dirty="0" smtClean="0"/>
                  <a:t>use.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Now via this </a:t>
                </a:r>
                <a:r>
                  <a:rPr lang="en-US" dirty="0" err="1" smtClean="0"/>
                  <a:t>quanity</a:t>
                </a:r>
                <a:r>
                  <a:rPr lang="en-US" dirty="0" smtClean="0"/>
                  <a:t> equation [*] can be written as: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  <a:p>
                <a:pPr marL="118872" indent="0">
                  <a:buNone/>
                </a:pP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-89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355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Boosting. </a:t>
            </a:r>
            <a:r>
              <a:rPr lang="en-US" dirty="0" smtClean="0"/>
              <a:t>Extra couple sets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indent="0">
                  <a:buNone/>
                </a:pPr>
                <a:r>
                  <a:rPr lang="en-US" dirty="0" smtClean="0"/>
                  <a:t>We need to introduce couple sets: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Active set of parameters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)≠0}</m:t>
                    </m:r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(Active) Set of Base learners</a:t>
                </a:r>
              </a:p>
              <a:p>
                <a:pPr marL="11887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):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)≠0}</m:t>
                    </m:r>
                  </m:oMath>
                </a14:m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2275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Boosting GPS algorithm.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Name as </a:t>
                </a:r>
                <a:r>
                  <a:rPr lang="en-US" dirty="0" err="1" smtClean="0"/>
                  <a:t>J.Friedman</a:t>
                </a:r>
                <a:r>
                  <a:rPr lang="en-US" dirty="0" smtClean="0"/>
                  <a:t> attached is Boosting GPS algorithm, which nobody implemented currently.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lvl="0" indent="0">
                  <a:buNone/>
                </a:pPr>
                <a:r>
                  <a:rPr lang="en-US" b="1" dirty="0" smtClean="0"/>
                  <a:t>Step#1 </a:t>
                </a:r>
              </a:p>
              <a:p>
                <a:pPr marL="118872" lv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={}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/>
                    </m:d>
                  </m:oMath>
                </a14:m>
                <a:endParaRPr lang="en-US" dirty="0" smtClean="0"/>
              </a:p>
              <a:p>
                <a:pPr marL="118872" lvl="0" indent="0">
                  <a:buNone/>
                </a:pPr>
                <a:endParaRPr lang="ru-RU" dirty="0"/>
              </a:p>
              <a:p>
                <a:pPr marL="118872" lvl="0" indent="0">
                  <a:buNone/>
                </a:pPr>
                <a:r>
                  <a:rPr lang="en-US" b="1" dirty="0" smtClean="0"/>
                  <a:t>Step #2</a:t>
                </a:r>
              </a:p>
              <a:p>
                <a:pPr marL="118872" lvl="0" indent="0">
                  <a:buNone/>
                </a:pPr>
                <a:r>
                  <a:rPr lang="en-US" dirty="0" smtClean="0"/>
                  <a:t>Start </a:t>
                </a:r>
                <a:r>
                  <a:rPr lang="en-US" dirty="0"/>
                  <a:t>loop to choose which one </a:t>
                </a:r>
                <a:r>
                  <a:rPr lang="en-US" dirty="0" smtClean="0"/>
                  <a:t>update</a:t>
                </a:r>
              </a:p>
              <a:p>
                <a:pPr marL="118872" lvl="0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/>
                  <a:t>Step </a:t>
                </a:r>
                <a:r>
                  <a:rPr lang="en-US" b="1" dirty="0" smtClean="0"/>
                  <a:t>#3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𝜈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𝜈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:r>
                  <a:rPr lang="en-US" u="sng" dirty="0"/>
                  <a:t>and do it for active variables i.e.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/>
                      </a:rPr>
                      <m:t>𝑗</m:t>
                    </m:r>
                    <m:r>
                      <a:rPr lang="en-US" i="1" u="sng">
                        <a:latin typeface="Cambria Math"/>
                      </a:rPr>
                      <m:t>∈</m:t>
                    </m:r>
                    <m:r>
                      <a:rPr lang="en-US" i="1" u="sng">
                        <a:latin typeface="Cambria Math"/>
                      </a:rPr>
                      <m:t>𝐴</m:t>
                    </m:r>
                  </m:oMath>
                </a14:m>
                <a:endParaRPr lang="en-US" u="sng" dirty="0" smtClean="0"/>
              </a:p>
              <a:p>
                <a:pPr marL="118872" lvl="0" indent="0">
                  <a:buNone/>
                </a:pPr>
                <a:endParaRPr lang="en-US" u="sng" dirty="0" smtClean="0"/>
              </a:p>
              <a:p>
                <a:pPr marL="118872" indent="0">
                  <a:buNone/>
                </a:pPr>
                <a:r>
                  <a:rPr lang="en-US" b="1" dirty="0"/>
                  <a:t>Step </a:t>
                </a:r>
                <a:r>
                  <a:rPr lang="en-US" b="1" dirty="0" smtClean="0"/>
                  <a:t>#4</a:t>
                </a:r>
                <a:endParaRPr lang="en-US" b="1" dirty="0"/>
              </a:p>
              <a:p>
                <a:pPr marL="118872" lvl="0" indent="0">
                  <a:buNone/>
                </a:pPr>
                <a:r>
                  <a:rPr lang="en-US" dirty="0" smtClean="0"/>
                  <a:t>Compute </a:t>
                </a:r>
                <a:r>
                  <a:rPr lang="en-US" dirty="0"/>
                  <a:t>set S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={</m:t>
                    </m:r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&lt;0}</m:t>
                    </m:r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𝑎𝑛𝑑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has different </a:t>
                </a:r>
                <a:r>
                  <a:rPr lang="en-US" dirty="0" smtClean="0"/>
                  <a:t>signs</a:t>
                </a:r>
                <a:r>
                  <a:rPr lang="en-US" dirty="0"/>
                  <a:t> </a:t>
                </a:r>
                <a:r>
                  <a:rPr lang="en-US" u="sng" dirty="0" smtClean="0"/>
                  <a:t>and </a:t>
                </a:r>
                <a:r>
                  <a:rPr lang="en-US" u="sng" dirty="0"/>
                  <a:t>do it for active variables i.e.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/>
                      </a:rPr>
                      <m:t>𝑗</m:t>
                    </m:r>
                    <m:r>
                      <a:rPr lang="en-US" i="1" u="sng">
                        <a:latin typeface="Cambria Math"/>
                      </a:rPr>
                      <m:t>∈</m:t>
                    </m:r>
                    <m:r>
                      <a:rPr lang="en-US" i="1" u="sng">
                        <a:latin typeface="Cambria Math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marL="633222" lvl="0" indent="-514350">
                  <a:buFont typeface="+mj-lt"/>
                  <a:buAutoNum type="arabicPeriod"/>
                </a:pPr>
                <a:endParaRPr lang="ru-RU" dirty="0" smtClean="0"/>
              </a:p>
              <a:p>
                <a:pPr marL="633222" indent="-51435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5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Usual Boosting in Machine </a:t>
            </a:r>
            <a:r>
              <a:rPr lang="en-US" dirty="0" smtClean="0"/>
              <a:t>Learning/Definitions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63322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/>
                      <m:t>𝜃𝜖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𝑅</m:t>
                        </m:r>
                      </m:e>
                      <m:sup>
                        <m:r>
                          <a:rPr lang="en-US" i="1"/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where  </a:t>
                </a:r>
                <a14:m>
                  <m:oMath xmlns:m="http://schemas.openxmlformats.org/officeDocument/2006/math">
                    <m:r>
                      <a:rPr lang="en-US" i="1"/>
                      <m:t>𝑛</m:t>
                    </m:r>
                    <m:r>
                      <a:rPr lang="en-US" i="1"/>
                      <m:t>→+∞</m:t>
                    </m:r>
                  </m:oMath>
                </a14:m>
                <a:r>
                  <a:rPr lang="en-US" dirty="0" smtClean="0"/>
                  <a:t> is vector of parameters</a:t>
                </a:r>
                <a:endParaRPr lang="ru-RU" dirty="0"/>
              </a:p>
              <a:p>
                <a:pPr marL="63322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𝜙</m:t>
                                </m:r>
                              </m:e>
                              <m:sub>
                                <m:r>
                                  <a:rPr lang="en-US" i="1"/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</m:d>
                            <m:r>
                              <a:rPr lang="en-US" i="1"/>
                              <m:t>,</m:t>
                            </m:r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𝜙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</m:d>
                            <m:r>
                              <a:rPr lang="en-US" i="1"/>
                              <m:t>,…</m:t>
                            </m:r>
                            <m:sSub>
                              <m:sSubPr>
                                <m:ctrlPr>
                                  <a:rPr lang="ru-RU" i="1"/>
                                </m:ctrlPr>
                              </m:sSubPr>
                              <m:e>
                                <m:r>
                                  <a:rPr lang="en-US" i="1"/>
                                  <m:t>𝜙</m:t>
                                </m:r>
                              </m:e>
                              <m:sub>
                                <m:r>
                                  <a:rPr lang="en-US" i="1"/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/>
                                </m:ctrlPr>
                              </m:d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a vector of all weak learners.</a:t>
                </a:r>
                <a:endParaRPr lang="ru-RU" dirty="0"/>
              </a:p>
              <a:p>
                <a:pPr marL="63322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𝜃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r>
                      <a:rPr lang="en-US" i="1"/>
                      <m:t>𝜙</m:t>
                    </m:r>
                    <m:r>
                      <a:rPr lang="en-US" i="1"/>
                      <m:t>(</m:t>
                    </m:r>
                    <m:r>
                      <a:rPr lang="en-US" i="1"/>
                      <m:t>𝑥</m:t>
                    </m:r>
                    <m:r>
                      <a:rPr lang="en-US" i="1"/>
                      <m:t>)</m:t>
                    </m:r>
                  </m:oMath>
                </a14:m>
                <a:r>
                  <a:rPr lang="en-US" dirty="0"/>
                  <a:t> – is </a:t>
                </a:r>
                <a:r>
                  <a:rPr lang="en-US" dirty="0" smtClean="0"/>
                  <a:t>enormous “dot-product”</a:t>
                </a:r>
                <a:endParaRPr lang="ru-RU" dirty="0"/>
              </a:p>
              <a:p>
                <a:pPr marL="63322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𝑦</m:t>
                        </m:r>
                      </m:e>
                      <m:sup>
                        <m:r>
                          <a:rPr lang="en-US" i="1"/>
                          <m:t>𝑖</m:t>
                        </m:r>
                      </m:sup>
                    </m:sSup>
                    <m:r>
                      <a:rPr lang="en-US" i="1"/>
                      <m:t>∈{−1,+1}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class </a:t>
                </a:r>
                <a:r>
                  <a:rPr lang="en-US" dirty="0"/>
                  <a:t>of the problem</a:t>
                </a:r>
                <a:endParaRPr lang="ru-RU" dirty="0"/>
              </a:p>
              <a:p>
                <a:pPr marL="63322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𝑦</m:t>
                        </m:r>
                      </m:e>
                      <m:sup>
                        <m:r>
                          <a:rPr lang="en-US" i="1"/>
                          <m:t>𝑖</m:t>
                        </m:r>
                      </m:sup>
                    </m:sSup>
                    <m:r>
                      <a:rPr lang="en-US" i="1"/>
                      <m:t>∙</m:t>
                    </m:r>
                    <m:sSup>
                      <m:sSupPr>
                        <m:ctrlPr>
                          <a:rPr lang="ru-RU" i="1"/>
                        </m:ctrlPr>
                      </m:sSupPr>
                      <m:e>
                        <m:r>
                          <a:rPr lang="en-US" i="1"/>
                          <m:t>𝜃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r>
                      <a:rPr lang="en-US" i="1"/>
                      <m:t>𝜙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– is called </a:t>
                </a:r>
                <a:r>
                  <a:rPr lang="en-US" b="1" i="1" dirty="0"/>
                  <a:t>margin</a:t>
                </a:r>
                <a:r>
                  <a:rPr lang="en-US" dirty="0"/>
                  <a:t> in classification problems. Give knowledge how we confident in it.</a:t>
                </a:r>
                <a:endParaRPr lang="ru-RU" dirty="0"/>
              </a:p>
              <a:p>
                <a:pPr marL="633222" indent="-514350">
                  <a:buFont typeface="+mj-lt"/>
                  <a:buAutoNum type="arabicPeriod"/>
                </a:pPr>
                <a:r>
                  <a:rPr lang="en-US" dirty="0"/>
                  <a:t>m – number of train samples in dataset</a:t>
                </a:r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527" r="-2148" b="-19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8770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Boosting GPS algorithm.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r>
                  <a:rPr lang="en-US" b="1" dirty="0" smtClean="0"/>
                  <a:t>#Step 5</a:t>
                </a:r>
              </a:p>
              <a:p>
                <a:pPr marL="118872" lvl="0" indent="0">
                  <a:buNone/>
                </a:pPr>
                <a:r>
                  <a:rPr lang="en-US" dirty="0"/>
                  <a:t>If S is empty </a:t>
                </a:r>
                <a:r>
                  <a:rPr lang="en-US" dirty="0" smtClean="0"/>
                  <a:t>then</a:t>
                </a:r>
              </a:p>
              <a:p>
                <a:pPr marL="118872" lv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𝜈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118872" lvl="0" indent="0">
                  <a:buNone/>
                </a:pPr>
                <a:r>
                  <a:rPr lang="en-US" dirty="0" smtClean="0"/>
                  <a:t>which </a:t>
                </a:r>
                <a:r>
                  <a:rPr lang="en-US" u="sng" dirty="0" smtClean="0"/>
                  <a:t>happens </a:t>
                </a:r>
                <a:r>
                  <a:rPr lang="en-US" u="sng" dirty="0"/>
                  <a:t>more often then case-6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b="1" dirty="0"/>
                  <a:t>Magic step-1: </a:t>
                </a:r>
                <a:endParaRPr lang="ru-RU" b="1" dirty="0"/>
              </a:p>
              <a:p>
                <a:pPr marL="118872" indent="0">
                  <a:buNone/>
                </a:pPr>
                <a:r>
                  <a:rPr lang="en-US" dirty="0" smtClean="0"/>
                  <a:t>Assume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𝜈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(0)</m:t>
                        </m:r>
                      </m:den>
                    </m:f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b="1" dirty="0" smtClean="0"/>
              </a:p>
              <a:p>
                <a:pPr marL="118872" indent="0">
                  <a:buNone/>
                </a:pPr>
                <a:r>
                  <a:rPr lang="en-US" b="1" dirty="0"/>
                  <a:t>Magic </a:t>
                </a:r>
                <a:r>
                  <a:rPr lang="en-US" b="1" dirty="0" smtClean="0"/>
                  <a:t>step-2: 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∉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𝜈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𝜈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ru-RU" b="1" dirty="0"/>
              </a:p>
              <a:p>
                <a:pPr marL="118872" indent="0">
                  <a:buNone/>
                </a:pP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5889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Boosting GPS algorithm.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118872" indent="0">
                  <a:buNone/>
                </a:pPr>
                <a:r>
                  <a:rPr lang="en-US" b="1" dirty="0" smtClean="0"/>
                  <a:t>#Step 5.5</a:t>
                </a:r>
              </a:p>
              <a:p>
                <a:pPr marL="118872" indent="0">
                  <a:buNone/>
                </a:pPr>
                <a:endParaRPr lang="en-US" b="1" dirty="0"/>
              </a:p>
              <a:p>
                <a:pPr marL="11887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|≥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ru-RU" dirty="0"/>
              </a:p>
              <a:p>
                <a:pPr marL="118872" indent="0">
                  <a:buNone/>
                </a:pPr>
                <a:r>
                  <a:rPr lang="en-US" dirty="0" smtClean="0"/>
                  <a:t>{</a:t>
                </a:r>
              </a:p>
              <a:p>
                <a:pPr marL="118872" indent="0">
                  <a:buNone/>
                </a:pPr>
                <a:r>
                  <a:rPr lang="en-US" dirty="0" smtClean="0">
                    <a:solidFill>
                      <a:srgbClr val="FF0000"/>
                    </a:solidFill>
                  </a:rPr>
                  <a:t>  // Do not include weak learner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into model</a:t>
                </a:r>
                <a:endParaRPr lang="ru-RU" dirty="0">
                  <a:solidFill>
                    <a:srgbClr val="FF0000"/>
                  </a:solidFill>
                </a:endParaRPr>
              </a:p>
              <a:p>
                <a:pPr marL="118872" indent="0">
                  <a:buNone/>
                </a:pP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acc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acc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𝑠𝑖𝑔𝑛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ru-RU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(and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≠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 u="sng">
                        <a:latin typeface="Cambria Math"/>
                      </a:rPr>
                      <m:t>𝑗</m:t>
                    </m:r>
                    <m:r>
                      <a:rPr lang="en-US" i="1" u="sng">
                        <a:latin typeface="Cambria Math"/>
                      </a:rPr>
                      <m:t>∈</m:t>
                    </m:r>
                    <m:r>
                      <a:rPr lang="en-US" i="1" u="sng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</m:oMath>
                </a14:m>
                <a:endParaRPr lang="ru-RU" dirty="0"/>
              </a:p>
              <a:p>
                <a:pPr marL="118872" indent="0">
                  <a:buNone/>
                </a:pPr>
                <a:r>
                  <a:rPr lang="en-US" dirty="0"/>
                  <a:t>}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dirty="0"/>
                  <a:t>else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dirty="0"/>
                  <a:t>{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dirty="0">
                    <a:solidFill>
                      <a:srgbClr val="00B050"/>
                    </a:solidFill>
                  </a:rPr>
                  <a:t>  //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Include </a:t>
                </a:r>
                <a:r>
                  <a:rPr lang="en-US" dirty="0">
                    <a:solidFill>
                      <a:srgbClr val="00B050"/>
                    </a:solidFill>
                  </a:rPr>
                  <a:t>weak learner into the model</a:t>
                </a:r>
                <a:endParaRPr lang="ru-RU" dirty="0">
                  <a:solidFill>
                    <a:srgbClr val="00B050"/>
                  </a:solidFill>
                </a:endParaRPr>
              </a:p>
              <a:p>
                <a:pPr marL="118872"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∪{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∪{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/>
                      </a:rPr>
                      <m:t>)}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dirty="0"/>
                  <a:t> 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≠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---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/>
                      </a:rPr>
                      <m:t>𝑗</m:t>
                    </m:r>
                    <m:r>
                      <a:rPr lang="en-US" i="1" u="sng">
                        <a:latin typeface="Cambria Math"/>
                      </a:rPr>
                      <m:t>∈</m:t>
                    </m:r>
                    <m:r>
                      <a:rPr lang="en-US" i="1" u="sng">
                        <a:latin typeface="Cambria Math"/>
                      </a:rPr>
                      <m:t>𝐴</m:t>
                    </m:r>
                    <m:r>
                      <a:rPr lang="en-US" i="1" u="sng">
                        <a:latin typeface="Cambria Math"/>
                      </a:rPr>
                      <m:t>)</m:t>
                    </m:r>
                  </m:oMath>
                </a14:m>
                <a:endParaRPr lang="ru-RU" dirty="0"/>
              </a:p>
              <a:p>
                <a:pPr marL="118872" indent="0">
                  <a:buNone/>
                </a:pPr>
                <a:r>
                  <a:rPr lang="en-US" dirty="0"/>
                  <a:t> 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---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</m:e>
                    </m:acc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𝑠𝑖𝑔𝑛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𝜈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=0+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𝑠𝑖𝑔𝑛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sSup>
                              <m:sSup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∗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𝜈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dirty="0"/>
                  <a:t>}</a:t>
                </a:r>
                <a:endParaRPr lang="ru-RU" dirty="0"/>
              </a:p>
              <a:p>
                <a:pPr marL="118872" indent="0">
                  <a:buNone/>
                </a:pP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146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Boosting GPS algorithm.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lvl="0" indent="0">
                  <a:buNone/>
                </a:pPr>
                <a:r>
                  <a:rPr lang="en-US" b="1" dirty="0" smtClean="0"/>
                  <a:t>Step #6</a:t>
                </a:r>
              </a:p>
              <a:p>
                <a:pPr marL="118872" lvl="0" indent="0">
                  <a:buNone/>
                </a:pPr>
                <a:r>
                  <a:rPr lang="en-US" dirty="0" smtClean="0"/>
                  <a:t>If </a:t>
                </a:r>
                <a:r>
                  <a:rPr lang="en-US" dirty="0"/>
                  <a:t>S is not empty </a:t>
                </a:r>
                <a:r>
                  <a:rPr lang="en-US" dirty="0" smtClean="0"/>
                  <a:t>then</a:t>
                </a:r>
              </a:p>
              <a:p>
                <a:pPr marL="118872" lv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𝜈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</m:d>
                  </m:oMath>
                </a14:m>
                <a:endParaRPr lang="en-US" i="1" dirty="0" smtClean="0"/>
              </a:p>
              <a:p>
                <a:pPr marL="118872" lv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</m:e>
                      </m:acc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</m:e>
                      </m:acc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r>
                        <a:rPr lang="en-US" i="1">
                          <a:latin typeface="Cambria Math"/>
                        </a:rPr>
                        <m:t>𝜈</m:t>
                      </m:r>
                      <m:r>
                        <a:rPr lang="en-US" i="1">
                          <a:latin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𝑠𝑖𝑔𝑛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𝑗</m:t>
                    </m:r>
                    <m:r>
                      <a:rPr lang="en-US" i="1">
                        <a:latin typeface="Cambria Math"/>
                      </a:rPr>
                      <m:t>≠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Increment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𝜈</m:t>
                    </m:r>
                  </m:oMath>
                </a14:m>
                <a:r>
                  <a:rPr lang="en-US" dirty="0" smtClean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</m:oMath>
                </a14:m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4572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Boosting GPS algorithm.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8872" lvl="0" indent="0">
                  <a:buNone/>
                </a:pPr>
                <a:r>
                  <a:rPr lang="en-US" b="1" dirty="0" smtClean="0"/>
                  <a:t>Step# 7</a:t>
                </a:r>
              </a:p>
              <a:p>
                <a:pPr marL="118872" lvl="0" indent="0">
                  <a:buNone/>
                </a:pPr>
                <a:r>
                  <a:rPr lang="en-US" dirty="0" smtClean="0"/>
                  <a:t>End of the loop.  </a:t>
                </a:r>
                <a:r>
                  <a:rPr lang="en-US" dirty="0" err="1" smtClean="0"/>
                  <a:t>Goto</a:t>
                </a:r>
                <a:r>
                  <a:rPr lang="en-US" dirty="0" smtClean="0"/>
                  <a:t> step#2.</a:t>
                </a:r>
              </a:p>
              <a:p>
                <a:pPr marL="118872" lvl="0" indent="0">
                  <a:buNone/>
                </a:pPr>
                <a:r>
                  <a:rPr lang="en-US" dirty="0" err="1" smtClean="0"/>
                  <a:t>Leve</a:t>
                </a:r>
                <a:r>
                  <a:rPr lang="en-US" dirty="0" smtClean="0"/>
                  <a:t> the cycle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for all active variables </a:t>
                </a:r>
                <a:r>
                  <a:rPr lang="en-US" dirty="0"/>
                  <a:t>i.e. in fact we’re interesting  in case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and we’re in local minimum</a:t>
                </a:r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9482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Boosting GPS algorithm.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118872" indent="0">
                  <a:buNone/>
                </a:pPr>
                <a:r>
                  <a:rPr lang="en-US" dirty="0"/>
                  <a:t>People ignore in implementations active and non-active set. And it saves some time</a:t>
                </a:r>
                <a:r>
                  <a:rPr lang="en-US" dirty="0" smtClean="0"/>
                  <a:t>.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Argument of people who such thing:</a:t>
                </a:r>
              </a:p>
              <a:p>
                <a:pPr marL="118872" indent="0">
                  <a:buNone/>
                </a:pPr>
                <a:r>
                  <a:rPr lang="en-US" u="sng" dirty="0" smtClean="0"/>
                  <a:t>We really don’t </a:t>
                </a:r>
                <a:r>
                  <a:rPr lang="en-US" u="sng" dirty="0"/>
                  <a:t>know what we’re </a:t>
                </a:r>
                <a:r>
                  <a:rPr lang="en-US" u="sng" dirty="0" smtClean="0"/>
                  <a:t>finding</a:t>
                </a:r>
              </a:p>
              <a:p>
                <a:pPr marL="118872" indent="0">
                  <a:buNone/>
                </a:pPr>
                <a:endParaRPr lang="en-US" u="sng" dirty="0"/>
              </a:p>
              <a:p>
                <a:pPr marL="118872" indent="0">
                  <a:buNone/>
                </a:pPr>
                <a:r>
                  <a:rPr lang="en-US" b="1" dirty="0" smtClean="0"/>
                  <a:t>Magic step-1/step-2 description:</a:t>
                </a:r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)∙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(0)</m:t>
                    </m:r>
                  </m:oMath>
                </a14:m>
                <a:r>
                  <a:rPr lang="en-US" dirty="0"/>
                  <a:t> is the same so really what we want find based learner parameters such </a:t>
                </a:r>
                <a:r>
                  <a:rPr lang="en-US" dirty="0" smtClean="0"/>
                  <a:t>that.</a:t>
                </a:r>
              </a:p>
              <a:p>
                <a:pPr marL="118872" indent="0">
                  <a:buNone/>
                </a:pPr>
                <a:endParaRPr lang="ru-RU" dirty="0"/>
              </a:p>
              <a:p>
                <a:pPr marL="118872" indent="0">
                  <a:buNone/>
                </a:pPr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𝜈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(0)</m:t>
                        </m:r>
                      </m:den>
                    </m:f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maximized </a:t>
                </a:r>
                <a:r>
                  <a:rPr lang="en-US" dirty="0"/>
                  <a:t>&lt;=&gt;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maximized</a:t>
                </a:r>
                <a:r>
                  <a:rPr lang="en-US" dirty="0"/>
                  <a:t> </a:t>
                </a:r>
                <a:r>
                  <a:rPr lang="en-US" dirty="0" smtClean="0"/>
                  <a:t>&lt;=&gt;</a:t>
                </a:r>
                <a:endParaRPr lang="ru-RU" dirty="0"/>
              </a:p>
              <a:p>
                <a:pPr marL="118872" indent="0">
                  <a:buNone/>
                </a:pPr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)=</m:t>
                    </m:r>
                    <m:r>
                      <a:rPr lang="en-US" i="1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(|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)|)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118872" indent="0">
                  <a:buNone/>
                </a:pPr>
                <a:endParaRPr lang="ru-RU" u="sng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22" t="-1318" b="-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023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Boosting GPS algorithm. Handle magic steps via equivalency of two optimization problems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Assume we have several </a:t>
                </a:r>
                <a:r>
                  <a:rPr lang="en-US" dirty="0" err="1" smtClean="0"/>
                  <a:t>r.v</a:t>
                </a:r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 smtClean="0"/>
                  <a:t> and one </a:t>
                </a:r>
                <a:r>
                  <a:rPr lang="en-US" b="1" dirty="0" smtClean="0"/>
                  <a:t>y</a:t>
                </a:r>
              </a:p>
              <a:p>
                <a:pPr marL="118872" indent="0">
                  <a:buNone/>
                </a:pPr>
                <a:r>
                  <a:rPr lang="en-US" b="1" dirty="0" smtClean="0"/>
                  <a:t>Also: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𝑐𝑜𝑛𝑠𝑡</m:t>
                    </m:r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Then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j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j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/>
                        </a:rPr>
                        <m:t>−0=</m:t>
                      </m:r>
                      <m:r>
                        <a:rPr lang="en-US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j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𝑗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𝑐𝑜𝑟𝑟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i="1">
                              <a:latin typeface="Cambria Math"/>
                            </a:rPr>
                            <m:t>|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800" i="1">
                              <a:latin typeface="Cambria Math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𝐷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𝐷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…=</m:t>
                      </m:r>
                      <m:r>
                        <a:rPr lang="en-US" sz="2800" i="1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ru-RU" sz="2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1" dirty="0" smtClean="0"/>
              </a:p>
              <a:p>
                <a:pPr marL="118872" indent="0">
                  <a:buNone/>
                </a:pP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5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2425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Boosting GPS algorithm. Handle magic steps via equivalency of two optimization problems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ρ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/>
                                        </a:rPr>
                                        <m:t>ρ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ru-RU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sz="2400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ρ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i="1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ρ</m:t>
                                  </m:r>
                                  <m:r>
                                    <a:rPr lang="en-US" sz="2400" i="1">
                                      <a:latin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/>
                                        </a:rPr>
                                        <m:t>y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400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/>
                                        </a:rPr>
                                        <m:t>ρ</m:t>
                                      </m:r>
                                    </m:e>
                                    <m:sup>
                                      <m:r>
                                        <a:rPr lang="en-US" sz="240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2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ru-RU" sz="2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/>
                                            </a:rPr>
                                            <m:t>j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can removed it’s just additive constant and does not affect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/>
                  <a:t>For fixed j inner minimization problem is unconstrained convex optimization problem with quadratic </a:t>
                </a:r>
                <a:r>
                  <a:rPr lang="en-US" dirty="0" smtClean="0"/>
                  <a:t>objective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ρ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−2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ρ</m:t>
                            </m:r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y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ρ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ρ</m:t>
                    </m:r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y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j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ρ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ρ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=…</m:t>
                      </m:r>
                      <m:r>
                        <a:rPr lang="en-US" i="1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y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j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=…=</m:t>
                      </m:r>
                      <m:r>
                        <a:rPr lang="en-US" i="1">
                          <a:latin typeface="Cambria Math"/>
                        </a:rPr>
                        <m:t>𝑎𝑟𝑔𝑚𝑎𝑥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y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0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5482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Boosting GPS algorithm. Handle magic steps via equivalency of two optimization problems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𝑐𝑜𝑛𝑠𝑡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are random variables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So I shortly without derivations mentioned that solution </a:t>
                </a:r>
                <a:r>
                  <a:rPr lang="en-US" b="1" dirty="0"/>
                  <a:t>for two optimization </a:t>
                </a:r>
                <a:r>
                  <a:rPr lang="en-US" b="1" dirty="0" smtClean="0"/>
                  <a:t>problems:</a:t>
                </a:r>
                <a:endParaRPr lang="en-US" b="1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ru-RU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ρ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  <m:sSup>
                              <m:sSup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/>
                                      </a:rPr>
                                      <m:t>ρ</m:t>
                                    </m:r>
                                    <m:sSub>
                                      <m:sSub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d>
                  </m:oMath>
                </a14:m>
                <a:r>
                  <a:rPr lang="en-US" dirty="0"/>
                  <a:t>  and </a:t>
                </a:r>
                <a:endParaRPr lang="ru-RU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sz="3500" b="1" dirty="0" smtClean="0">
                    <a:solidFill>
                      <a:srgbClr val="FF0000"/>
                    </a:solidFill>
                  </a:rPr>
                  <a:t>Is the same!</a:t>
                </a:r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59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1711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So last result is used to move from problem: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;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i="1">
                                  <a:latin typeface="Cambria Math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𝜈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ρ</m:t>
                          </m:r>
                        </m:sub>
                      </m:sSub>
                      <m:d>
                        <m:dPr>
                          <m:ctrlPr>
                            <a:rPr lang="ru-RU" i="1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𝜈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/>
                                            </a:rPr>
                                            <m:t>ρ</m:t>
                                          </m:r>
                                          <m:r>
                                            <a:rPr lang="en-US">
                                              <a:latin typeface="Cambria Math"/>
                                            </a:rPr>
                                            <m:t>⋅</m:t>
                                          </m:r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RU" i="1"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;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We come to task where we need:</a:t>
                </a:r>
              </a:p>
              <a:p>
                <a:r>
                  <a:rPr lang="en-US" dirty="0" smtClean="0"/>
                  <a:t>Predict generalized residual but we need</a:t>
                </a:r>
              </a:p>
              <a:p>
                <a:r>
                  <a:rPr lang="en-US" dirty="0" smtClean="0"/>
                  <a:t>Loss is measured by quadratic loss (not original loss)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ρ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useless because decision trees have already constant value per region. But formally it’s in optimization problem. For trees it can </a:t>
                </a:r>
                <a:r>
                  <a:rPr lang="en-US" b="1" dirty="0" err="1" smtClean="0"/>
                  <a:t>obserbed</a:t>
                </a:r>
                <a:r>
                  <a:rPr lang="en-US" dirty="0" smtClean="0"/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4301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Lasso Gradient </a:t>
            </a:r>
            <a:r>
              <a:rPr lang="en-US" dirty="0" smtClean="0"/>
              <a:t>boosting (implemented in </a:t>
            </a:r>
            <a:r>
              <a:rPr lang="en-US" dirty="0" err="1" smtClean="0"/>
              <a:t>XgBoost</a:t>
            </a:r>
            <a:r>
              <a:rPr lang="en-US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|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ru-RU" dirty="0"/>
              </a:p>
              <a:p>
                <a:pPr lvl="0"/>
                <a:endParaRPr lang="en-US" dirty="0" smtClean="0"/>
              </a:p>
              <a:p>
                <a:pPr lvl="0"/>
                <a:r>
                  <a:rPr lang="en-US" dirty="0" smtClean="0"/>
                  <a:t>Assume that set  S is always empty</a:t>
                </a:r>
              </a:p>
              <a:p>
                <a:pPr lvl="0"/>
                <a:endParaRPr lang="ru-RU" dirty="0"/>
              </a:p>
              <a:p>
                <a:pPr lvl="0"/>
                <a:r>
                  <a:rPr lang="en-US" dirty="0"/>
                  <a:t>Step size </a:t>
                </a:r>
                <a:r>
                  <a:rPr lang="en-US" dirty="0" smtClean="0"/>
                  <a:t>selection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r>
                      <a:rPr lang="en-US" sz="2400" i="1">
                        <a:latin typeface="Cambria Math"/>
                      </a:rPr>
                      <m:t>𝜈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𝑒𝑝𝑠</m:t>
                    </m:r>
                    <m:r>
                      <a:rPr lang="en-US" sz="2400" i="1">
                        <a:latin typeface="Cambria Math"/>
                      </a:rPr>
                      <m:t>⋅</m:t>
                    </m:r>
                    <m:r>
                      <a:rPr lang="en-US" sz="2400" i="1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ru-RU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𝜂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sz="240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𝜂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∙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ru-RU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;</m:t>
                                </m:r>
                                <m:sSup>
                                  <m:sSupPr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ru-RU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𝜈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ru-RU" dirty="0"/>
              </a:p>
              <a:p>
                <a:endParaRPr lang="en-US" i="1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𝑒𝑝𝑠</m:t>
                    </m:r>
                    <m:r>
                      <a:rPr lang="en-US" i="1">
                        <a:latin typeface="Cambria Math"/>
                      </a:rPr>
                      <m:t>≈0.1</m:t>
                    </m:r>
                  </m:oMath>
                </a14:m>
                <a:r>
                  <a:rPr lang="en-US" dirty="0"/>
                  <a:t> is “linkage” factor, also known as “learning factor</a:t>
                </a:r>
                <a:r>
                  <a:rPr lang="en-US" dirty="0" smtClean="0"/>
                  <a:t>”. Idea is not making full-step. It’s also called learning rate</a:t>
                </a:r>
              </a:p>
              <a:p>
                <a:endParaRPr lang="en-US" dirty="0"/>
              </a:p>
              <a:p>
                <a:r>
                  <a:rPr lang="en-US" dirty="0" smtClean="0"/>
                  <a:t>All this lead to more simplified version of algorithm</a:t>
                </a:r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46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8531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Boosting. Lasso </a:t>
            </a:r>
            <a:r>
              <a:rPr lang="en-US" dirty="0"/>
              <a:t>Gradient boosting (implemented in </a:t>
            </a:r>
            <a:r>
              <a:rPr lang="en-US" dirty="0" err="1"/>
              <a:t>XgBoost</a:t>
            </a:r>
            <a:r>
              <a:rPr lang="en-US" dirty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=0}</m:t>
                    </m:r>
                  </m:oMath>
                </a14:m>
                <a:r>
                  <a:rPr lang="en-US" dirty="0"/>
                  <a:t> 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current prediction for i-</a:t>
                </a:r>
                <a:r>
                  <a:rPr lang="en-US" dirty="0" err="1"/>
                  <a:t>th</a:t>
                </a:r>
                <a:r>
                  <a:rPr lang="en-US" dirty="0"/>
                  <a:t> observation.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is number of base learners in the model</a:t>
                </a:r>
                <a:r>
                  <a:rPr lang="en-US" dirty="0" smtClean="0"/>
                  <a:t>.</a:t>
                </a:r>
              </a:p>
              <a:p>
                <a:pPr lvl="0"/>
                <a:endParaRPr lang="ru-RU" dirty="0"/>
              </a:p>
              <a:p>
                <a:pPr lvl="0"/>
                <a:r>
                  <a:rPr lang="en-US" dirty="0"/>
                  <a:t>Start loop to choose which one </a:t>
                </a:r>
                <a:r>
                  <a:rPr lang="en-US" dirty="0" smtClean="0"/>
                  <a:t>update</a:t>
                </a:r>
              </a:p>
              <a:p>
                <a:pPr lvl="0"/>
                <a:endParaRPr lang="ru-RU" dirty="0"/>
              </a:p>
              <a:p>
                <a:pPr lvl="0"/>
                <a:r>
                  <a:rPr lang="en-US" dirty="0"/>
                  <a:t>Compute generalized residuals (or pseudo-response)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 </a:t>
                </a:r>
                <a:endParaRPr lang="ru-RU" dirty="0"/>
              </a:p>
              <a:p>
                <a:pPr lvl="0"/>
                <a:endParaRPr lang="en-US" dirty="0" smtClean="0"/>
              </a:p>
              <a:p>
                <a:pPr lvl="0"/>
                <a:r>
                  <a:rPr lang="en-US" dirty="0" smtClean="0"/>
                  <a:t>Find </a:t>
                </a:r>
                <a:r>
                  <a:rPr lang="en-US" dirty="0"/>
                  <a:t>best learner to predict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ρ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𝑎𝑟𝑔𝑚𝑖𝑛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ρ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𝑁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𝑙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ru-RU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𝜈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ρ</m:t>
                                        </m:r>
                                        <m:r>
                                          <a:rPr lang="en-US">
                                            <a:latin typeface="Cambria Math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ru-RU" i="1">
                                                <a:latin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i="1"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;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>
                                <a:latin typeface="Cambria Math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lvl="0"/>
                <a:endParaRPr lang="en-US" dirty="0" smtClean="0"/>
              </a:p>
              <a:p>
                <a:pPr lvl="0"/>
                <a:r>
                  <a:rPr lang="en-US" dirty="0" smtClean="0"/>
                  <a:t>Compute </a:t>
                </a:r>
                <a:r>
                  <a:rPr lang="en-US" dirty="0"/>
                  <a:t>step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𝑒𝑝𝑠</m:t>
                    </m:r>
                    <m:r>
                      <a:rPr lang="en-US" i="1">
                        <a:latin typeface="Cambria Math"/>
                      </a:rPr>
                      <m:t>⋅</m:t>
                    </m:r>
                    <m:r>
                      <a:rPr lang="en-US" i="1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𝜂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𝜂</m:t>
                            </m:r>
                            <m:r>
                              <a:rPr lang="en-US" i="1">
                                <a:latin typeface="Cambria Math"/>
                              </a:rPr>
                              <m:t>∙</m:t>
                            </m:r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;</m:t>
                                </m:r>
                                <m:sSup>
                                  <m:sSup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𝜈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𝑒𝑝𝑠</m:t>
                    </m:r>
                  </m:oMath>
                </a14:m>
                <a:r>
                  <a:rPr lang="en-US" dirty="0"/>
                  <a:t> should be as small as </a:t>
                </a:r>
                <a:r>
                  <a:rPr lang="en-US" dirty="0" smtClean="0"/>
                  <a:t>possible</a:t>
                </a:r>
                <a:endParaRPr lang="en-US" dirty="0"/>
              </a:p>
              <a:p>
                <a:pPr lvl="0"/>
                <a:endParaRPr lang="ru-RU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;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lvl="0"/>
                <a:endParaRPr lang="ru-RU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𝜈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all i=1,N</a:t>
                </a:r>
                <a:endParaRPr lang="ru-RU" dirty="0"/>
              </a:p>
              <a:p>
                <a:pPr lvl="0"/>
                <a:endParaRPr lang="en-US" dirty="0" smtClean="0"/>
              </a:p>
              <a:p>
                <a:pPr lvl="0"/>
                <a:r>
                  <a:rPr lang="en-US" dirty="0" smtClean="0"/>
                  <a:t>Stop </a:t>
                </a:r>
                <a:r>
                  <a:rPr lang="en-US" dirty="0"/>
                  <a:t>when we received enough trees</a:t>
                </a:r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8356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18872" indent="0">
                  <a:buNone/>
                </a:pPr>
                <a:r>
                  <a:rPr lang="en-US" b="1" dirty="0" smtClean="0"/>
                  <a:t>Tricks:</a:t>
                </a:r>
                <a:endParaRPr lang="ru-RU" dirty="0"/>
              </a:p>
              <a:p>
                <a:pPr lvl="0"/>
                <a:r>
                  <a:rPr lang="en-US" dirty="0"/>
                  <a:t>Decide when to stop </a:t>
                </a:r>
                <a:r>
                  <a:rPr lang="en-US" dirty="0" smtClean="0"/>
                  <a:t>append trees. How many trees do we need - </a:t>
                </a:r>
                <a:r>
                  <a:rPr lang="en-US" dirty="0"/>
                  <a:t>can be done via cross-validation.</a:t>
                </a:r>
                <a:endParaRPr lang="ru-RU" dirty="0"/>
              </a:p>
              <a:p>
                <a:pPr lvl="0"/>
                <a:endParaRPr lang="en-US" dirty="0" smtClean="0"/>
              </a:p>
              <a:p>
                <a:pPr lvl="0"/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𝑑</m:t>
                    </m:r>
                    <m:r>
                      <a:rPr lang="en-US" sz="2600" i="1">
                        <a:latin typeface="Cambria Math"/>
                      </a:rPr>
                      <m:t>𝜈</m:t>
                    </m:r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</a:rPr>
                      <m:t>𝑒𝑝𝑠</m:t>
                    </m:r>
                    <m:r>
                      <a:rPr lang="en-US" sz="2600" i="1">
                        <a:latin typeface="Cambria Math"/>
                      </a:rPr>
                      <m:t>⋅</m:t>
                    </m:r>
                    <m:r>
                      <a:rPr lang="en-US" sz="2600" i="1">
                        <a:latin typeface="Cambria Math"/>
                      </a:rPr>
                      <m:t>𝑎𝑟𝑔𝑚𝑖</m:t>
                    </m:r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𝜂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ru-RU" sz="2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600" i="1">
                            <a:latin typeface="Cambria Math"/>
                          </a:rPr>
                          <m:t>𝑖</m:t>
                        </m:r>
                        <m:r>
                          <a:rPr lang="en-US" sz="2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600" i="1">
                            <a:latin typeface="Cambria Math"/>
                          </a:rPr>
                          <m:t>𝑁</m:t>
                        </m:r>
                      </m:sup>
                      <m:e>
                        <m:r>
                          <a:rPr lang="en-US" sz="2600" i="1">
                            <a:latin typeface="Cambria Math"/>
                          </a:rPr>
                          <m:t>𝐿</m:t>
                        </m:r>
                        <m:d>
                          <m:dPr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𝜈</m:t>
                                </m:r>
                              </m:e>
                            </m:d>
                            <m:r>
                              <a:rPr lang="en-US" sz="26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𝜂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∙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ru-RU" sz="2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/>
                                  </a:rPr>
                                  <m:t>;</m:t>
                                </m:r>
                                <m:sSup>
                                  <m:sSupPr>
                                    <m:ctrlPr>
                                      <a:rPr lang="ru-RU" sz="2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ru-RU" sz="26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𝜈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0"/>
                <a:endParaRPr lang="en-US" dirty="0"/>
              </a:p>
              <a:p>
                <a:pPr marL="118872" lvl="0" indent="0">
                  <a:buNone/>
                </a:pPr>
                <a:r>
                  <a:rPr lang="en-US" dirty="0" smtClean="0"/>
                  <a:t>Can </a:t>
                </a:r>
                <a:r>
                  <a:rPr lang="en-US" dirty="0"/>
                  <a:t>be considered not only as one scalar but really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𝜂</m:t>
                    </m:r>
                  </m:oMath>
                </a14:m>
                <a:r>
                  <a:rPr lang="en-US" dirty="0"/>
                  <a:t> can be inserted into the tree due to structure of </a:t>
                </a:r>
                <a:r>
                  <a:rPr lang="en-US" b="1" i="1" dirty="0" smtClean="0"/>
                  <a:t>f</a:t>
                </a:r>
                <a:endParaRPr lang="en-US" dirty="0" smtClean="0">
                  <a:latin typeface="Cambria Math"/>
                </a:endParaRPr>
              </a:p>
              <a:p>
                <a:pPr marL="118872" lvl="0" indent="0">
                  <a:buNone/>
                </a:pPr>
                <a:r>
                  <a:rPr lang="en-US" dirty="0" smtClean="0">
                    <a:latin typeface="Cambria Math"/>
                  </a:rPr>
                  <a:t>Instead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𝜂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𝜈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𝑚</m:t>
                        </m:r>
                        <m:r>
                          <a:rPr lang="en-US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𝐼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𝜖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581" r="-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8072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Merry Christmas</a:t>
            </a:r>
            <a:r>
              <a:rPr lang="en-US" sz="3600" b="0" dirty="0"/>
              <a:t> and a </a:t>
            </a:r>
            <a:r>
              <a:rPr lang="en-US" sz="3600" dirty="0"/>
              <a:t>happy new year</a:t>
            </a:r>
            <a:r>
              <a:rPr lang="en-US" sz="3600" b="0" dirty="0"/>
              <a:t>!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62</a:t>
            </a:fld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0020"/>
            <a:ext cx="9144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34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at least several way to </a:t>
            </a:r>
            <a:r>
              <a:rPr lang="en-US" dirty="0" err="1" smtClean="0"/>
              <a:t>interpretate</a:t>
            </a:r>
            <a:r>
              <a:rPr lang="en-US" dirty="0" smtClean="0"/>
              <a:t> why minimum value is in sharp edges</a:t>
            </a:r>
          </a:p>
          <a:p>
            <a:r>
              <a:rPr lang="en-US" dirty="0" smtClean="0"/>
              <a:t>Very big chance just geometrically. |x|_1 &lt; t are points inside Diamond</a:t>
            </a:r>
          </a:p>
          <a:p>
            <a:r>
              <a:rPr lang="en-US" dirty="0" smtClean="0"/>
              <a:t>It’s going to hit corners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0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 of L1 regularization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R.Tibshirani</a:t>
            </a:r>
            <a:r>
              <a:rPr lang="en-US" dirty="0" smtClean="0"/>
              <a:t> </a:t>
            </a:r>
            <a:r>
              <a:rPr lang="en-US" dirty="0" err="1" smtClean="0"/>
              <a:t>intoduced</a:t>
            </a:r>
            <a:r>
              <a:rPr lang="en-US" dirty="0" smtClean="0"/>
              <a:t> Lasso for regression in 1995</a:t>
            </a:r>
          </a:p>
          <a:p>
            <a:endParaRPr lang="en-US" dirty="0" smtClean="0"/>
          </a:p>
          <a:p>
            <a:r>
              <a:rPr lang="en-US" dirty="0" smtClean="0"/>
              <a:t>Same idea is called </a:t>
            </a:r>
            <a:r>
              <a:rPr lang="en-US" b="1" i="1" dirty="0" smtClean="0"/>
              <a:t>Basis Pursuit </a:t>
            </a:r>
            <a:r>
              <a:rPr lang="en-US" i="1" dirty="0" smtClean="0"/>
              <a:t>(Chen, </a:t>
            </a:r>
            <a:r>
              <a:rPr lang="en-US" i="1" dirty="0" err="1" smtClean="0"/>
              <a:t>Donoho</a:t>
            </a:r>
            <a:r>
              <a:rPr lang="en-US" i="1" dirty="0" smtClean="0"/>
              <a:t>, Saunders, 1996). Forget about </a:t>
            </a:r>
            <a:r>
              <a:rPr lang="en-US" i="1" dirty="0" err="1" smtClean="0"/>
              <a:t>orthongonality</a:t>
            </a:r>
            <a:r>
              <a:rPr lang="en-US" i="1" dirty="0" smtClean="0"/>
              <a:t> of basis.</a:t>
            </a:r>
          </a:p>
          <a:p>
            <a:endParaRPr lang="en-US" i="1" dirty="0" smtClean="0"/>
          </a:p>
          <a:p>
            <a:r>
              <a:rPr lang="en-US" i="1" dirty="0" smtClean="0"/>
              <a:t>Extended to linear model </a:t>
            </a:r>
            <a:r>
              <a:rPr lang="en-US" i="1" dirty="0" err="1" smtClean="0"/>
              <a:t>seetings</a:t>
            </a:r>
            <a:r>
              <a:rPr lang="en-US" i="1" dirty="0" smtClean="0"/>
              <a:t> like Survival models (</a:t>
            </a:r>
            <a:r>
              <a:rPr lang="en-US" i="1" dirty="0" err="1" smtClean="0"/>
              <a:t>R.Tibshirani</a:t>
            </a:r>
            <a:r>
              <a:rPr lang="en-US" i="1" dirty="0" smtClean="0"/>
              <a:t>, 1997)</a:t>
            </a:r>
          </a:p>
          <a:p>
            <a:endParaRPr lang="en-US" i="1" dirty="0" smtClean="0"/>
          </a:p>
          <a:p>
            <a:r>
              <a:rPr lang="en-US" i="1" dirty="0" smtClean="0"/>
              <a:t>Give rise to a new field </a:t>
            </a:r>
            <a:r>
              <a:rPr lang="en-US" b="1" i="1" dirty="0" smtClean="0"/>
              <a:t>Compressed Sensing</a:t>
            </a:r>
          </a:p>
          <a:p>
            <a:pPr marL="118872" indent="0">
              <a:buNone/>
            </a:pPr>
            <a:r>
              <a:rPr lang="en-US" b="1" i="1" dirty="0" smtClean="0"/>
              <a:t>    (</a:t>
            </a:r>
            <a:r>
              <a:rPr lang="en-US" b="1" i="1" dirty="0" err="1" smtClean="0"/>
              <a:t>Donoho</a:t>
            </a:r>
            <a:r>
              <a:rPr lang="en-US" b="1" i="1" dirty="0" smtClean="0"/>
              <a:t>, </a:t>
            </a:r>
            <a:r>
              <a:rPr lang="en-US" b="1" i="1" dirty="0" err="1" smtClean="0"/>
              <a:t>Candes</a:t>
            </a:r>
            <a:r>
              <a:rPr lang="en-US" b="1" i="1" dirty="0" smtClean="0"/>
              <a:t>, Tao, 2004-2005) </a:t>
            </a:r>
            <a:r>
              <a:rPr lang="en-US" i="1" dirty="0" smtClean="0"/>
              <a:t>Field    </a:t>
            </a:r>
          </a:p>
          <a:p>
            <a:pPr marL="118872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want to give ability near exact recovery of sparse   </a:t>
            </a:r>
          </a:p>
          <a:p>
            <a:pPr marL="118872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signal. In many cases L1 is good surrogate for   </a:t>
            </a:r>
          </a:p>
          <a:p>
            <a:pPr marL="118872" indent="0">
              <a:buNone/>
            </a:pPr>
            <a:r>
              <a:rPr lang="en-US" i="1" dirty="0"/>
              <a:t> </a:t>
            </a:r>
            <a:r>
              <a:rPr lang="en-US" i="1" dirty="0" smtClean="0"/>
              <a:t>   L0</a:t>
            </a:r>
          </a:p>
          <a:p>
            <a:pPr marL="118872" indent="0">
              <a:buNone/>
            </a:pPr>
            <a:endParaRPr lang="en-US" b="1" i="1" dirty="0" smtClean="0"/>
          </a:p>
          <a:p>
            <a:pPr marL="118872" indent="0">
              <a:buNone/>
            </a:pPr>
            <a:endParaRPr lang="en-US" b="1" i="1" dirty="0" smtClean="0"/>
          </a:p>
          <a:p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76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</a:t>
            </a:r>
            <a:r>
              <a:rPr lang="en-US" dirty="0" smtClean="0"/>
              <a:t>about L1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L1 norm comes into objective it’s called </a:t>
            </a:r>
            <a:r>
              <a:rPr lang="en-US" b="1" i="1" dirty="0" err="1" smtClean="0"/>
              <a:t>Lagrangian</a:t>
            </a:r>
            <a:r>
              <a:rPr lang="en-US" b="1" i="1" dirty="0" smtClean="0"/>
              <a:t> form</a:t>
            </a:r>
          </a:p>
          <a:p>
            <a:endParaRPr lang="en-US" b="1" i="1" dirty="0" smtClean="0"/>
          </a:p>
          <a:p>
            <a:r>
              <a:rPr lang="en-US" dirty="0" smtClean="0"/>
              <a:t>Original formulation for create regularization paths requires Quadratic Programming for </a:t>
            </a:r>
            <a:r>
              <a:rPr lang="en-US" dirty="0" err="1" smtClean="0"/>
              <a:t>opt.paths</a:t>
            </a:r>
            <a:r>
              <a:rPr lang="en-US" dirty="0" smtClean="0"/>
              <a:t> in each step as regularization coefficient is changing.</a:t>
            </a:r>
          </a:p>
          <a:p>
            <a:endParaRPr lang="en-US" dirty="0"/>
          </a:p>
          <a:p>
            <a:r>
              <a:rPr lang="en-US" dirty="0" smtClean="0"/>
              <a:t>And this way it was doing originally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619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7190</TotalTime>
  <Words>7575</Words>
  <Application>Microsoft Office PowerPoint</Application>
  <PresentationFormat>Экран (4:3)</PresentationFormat>
  <Paragraphs>757</Paragraphs>
  <Slides>62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62</vt:i4>
      </vt:variant>
    </vt:vector>
  </HeadingPairs>
  <TitlesOfParts>
    <vt:vector size="63" baseType="lpstr">
      <vt:lpstr>Модульная</vt:lpstr>
      <vt:lpstr>Topic:  “Story about decision trees based on lectures from one professor” (Part III/III)  Konstantin Burlachenko    -kburlachenko@nvidia.com   -bruziuz@stanford.edu   -burlachenkok@gmail.com</vt:lpstr>
      <vt:lpstr>References </vt:lpstr>
      <vt:lpstr>Plan</vt:lpstr>
      <vt:lpstr>Usual Boosting in Machine Learning/Motivation</vt:lpstr>
      <vt:lpstr>Usual Boosting in Machine Learning/Definitions</vt:lpstr>
      <vt:lpstr>Презентация PowerPoint</vt:lpstr>
      <vt:lpstr>Презентация PowerPoint</vt:lpstr>
      <vt:lpstr>Brief history of L1 regularization</vt:lpstr>
      <vt:lpstr>Brief about L1</vt:lpstr>
      <vt:lpstr>Why Elastic Net is exist?</vt:lpstr>
      <vt:lpstr>Short History of Path Algorithms</vt:lpstr>
      <vt:lpstr>Short History of Path Algorithms</vt:lpstr>
      <vt:lpstr>Methods to solve paths</vt:lpstr>
      <vt:lpstr>Boosting. References and motivation</vt:lpstr>
      <vt:lpstr>Boosting. One more about ensembles methods.</vt:lpstr>
      <vt:lpstr>Boosting: what is model structure ?</vt:lpstr>
      <vt:lpstr>Boosting: illustration of model structure</vt:lpstr>
      <vt:lpstr>Boosting. Why Boosting is mentioning in context of trees?</vt:lpstr>
      <vt:lpstr>Boosting. Score on population</vt:lpstr>
      <vt:lpstr>Boosting. Score on data</vt:lpstr>
      <vt:lpstr>Boosting. We enormously increase function space and we bring problems</vt:lpstr>
      <vt:lpstr>Boosting. About problems in search strategy</vt:lpstr>
      <vt:lpstr>Boosting. Huge linear regression.</vt:lpstr>
      <vt:lpstr>Boosting. Huge constrained linear regression illustration.</vt:lpstr>
      <vt:lpstr>Boosting. Why constraining has sense</vt:lpstr>
      <vt:lpstr>Boosting. Reformulating our constrained problem as unconstrained</vt:lpstr>
      <vt:lpstr>Boosting. Some intuition about reformulating constrained problem as unconstrained</vt:lpstr>
      <vt:lpstr>Boosting. Reformulating constrained problem as unconstrained</vt:lpstr>
      <vt:lpstr>Boosting. Conclusion where find solution</vt:lpstr>
      <vt:lpstr>Boosting. Why we need a path?</vt:lpstr>
      <vt:lpstr>Boosting. Another illustration of constraints</vt:lpstr>
      <vt:lpstr>Boosting. Assumptions for cold start</vt:lpstr>
      <vt:lpstr>Boosting. Why our assumptions are good?</vt:lpstr>
      <vt:lpstr>Boosting. Why our assumptions are good?</vt:lpstr>
      <vt:lpstr>Boosting. Penalties</vt:lpstr>
      <vt:lpstr>Boosting. Penalties</vt:lpstr>
      <vt:lpstr>Boosting. Possible penalties</vt:lpstr>
      <vt:lpstr>Boosting. Penalties compare</vt:lpstr>
      <vt:lpstr>Boosting. Strategy so far.</vt:lpstr>
      <vt:lpstr>Boosting. Solve approximately. Path seeking.</vt:lpstr>
      <vt:lpstr>Boosting. Path seeking formulation.</vt:lpstr>
      <vt:lpstr>Boosting. Path seeking methods before J.Friedman GPS method</vt:lpstr>
      <vt:lpstr>General Path Seeking (GPS) method.</vt:lpstr>
      <vt:lpstr>Boosting. GPS need terminology</vt:lpstr>
      <vt:lpstr>GPS algorithm as fundament for Boosting</vt:lpstr>
      <vt:lpstr>Boosting. Apply GPS to formalize boosting algorithm</vt:lpstr>
      <vt:lpstr>Boosting. Compute negative gradient vector of the empirical risk</vt:lpstr>
      <vt:lpstr>Boosting. Extra couple sets</vt:lpstr>
      <vt:lpstr>Boosting GPS algorithm.</vt:lpstr>
      <vt:lpstr>Boosting GPS algorithm.</vt:lpstr>
      <vt:lpstr>Boosting GPS algorithm.</vt:lpstr>
      <vt:lpstr>Boosting GPS algorithm.</vt:lpstr>
      <vt:lpstr>Boosting GPS algorithm.</vt:lpstr>
      <vt:lpstr>Boosting GPS algorithm.</vt:lpstr>
      <vt:lpstr>Boosting GPS algorithm. Handle magic steps via equivalency of two optimization problems</vt:lpstr>
      <vt:lpstr>Boosting GPS algorithm. Handle magic steps via equivalency of two optimization problems</vt:lpstr>
      <vt:lpstr>Boosting GPS algorithm. Handle magic steps via equivalency of two optimization problems</vt:lpstr>
      <vt:lpstr>Презентация PowerPoint</vt:lpstr>
      <vt:lpstr>Lasso Gradient boosting (implemented in XgBoost)</vt:lpstr>
      <vt:lpstr>Boosting. Lasso Gradient boosting (implemented in XgBoost)</vt:lpstr>
      <vt:lpstr>Презентация PowerPoint</vt:lpstr>
      <vt:lpstr>Merry Christmas and a happy new year!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"Место для формулы."</dc:title>
  <dc:creator>kburlachenko</dc:creator>
  <cp:lastModifiedBy>bruziuz</cp:lastModifiedBy>
  <cp:revision>469</cp:revision>
  <dcterms:created xsi:type="dcterms:W3CDTF">2018-12-08T12:00:24Z</dcterms:created>
  <dcterms:modified xsi:type="dcterms:W3CDTF">2019-02-17T20:49:48Z</dcterms:modified>
</cp:coreProperties>
</file>