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06" r:id="rId3"/>
    <p:sldId id="309" r:id="rId4"/>
    <p:sldId id="283" r:id="rId5"/>
    <p:sldId id="290" r:id="rId6"/>
    <p:sldId id="307" r:id="rId7"/>
    <p:sldId id="310" r:id="rId8"/>
    <p:sldId id="308" r:id="rId9"/>
    <p:sldId id="311" r:id="rId10"/>
    <p:sldId id="312" r:id="rId11"/>
    <p:sldId id="362" r:id="rId12"/>
    <p:sldId id="313" r:id="rId13"/>
    <p:sldId id="264" r:id="rId14"/>
    <p:sldId id="314" r:id="rId15"/>
    <p:sldId id="315" r:id="rId16"/>
    <p:sldId id="316" r:id="rId17"/>
    <p:sldId id="317" r:id="rId18"/>
    <p:sldId id="318" r:id="rId19"/>
    <p:sldId id="319" r:id="rId20"/>
    <p:sldId id="363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52" r:id="rId30"/>
    <p:sldId id="328" r:id="rId31"/>
    <p:sldId id="361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F"/>
    <a:srgbClr val="FFD671"/>
    <a:srgbClr val="FFE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2932" autoAdjust="0"/>
  </p:normalViewPr>
  <p:slideViewPr>
    <p:cSldViewPr>
      <p:cViewPr varScale="1">
        <p:scale>
          <a:sx n="96" d="100"/>
          <a:sy n="96" d="100"/>
        </p:scale>
        <p:origin x="-20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86B32-7720-4E33-AEC2-2812AF876771}" type="datetimeFigureOut">
              <a:rPr lang="ru-RU" smtClean="0"/>
              <a:t>14.01.2019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53305-7E1E-44A2-9A3D-B0912FB45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14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9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920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50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84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02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DE1-8FDF-4BCB-A3B7-6F8759560322}" type="datetime1">
              <a:rPr lang="ru-RU" smtClean="0"/>
              <a:t>14.01.2019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25C1-72CB-4A1F-A8AC-B45C976D14DA}" type="datetime1">
              <a:rPr lang="ru-RU" smtClean="0"/>
              <a:t>14.01.2019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65C-13C9-4C27-A82E-E3C6741693A8}" type="datetime1">
              <a:rPr lang="ru-RU" smtClean="0"/>
              <a:t>14.01.2019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225-7630-400E-9350-F5D70BD70F68}" type="datetime1">
              <a:rPr lang="ru-RU" smtClean="0"/>
              <a:t>14.01.2019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BE65-D3BA-4FA0-8125-6B380BF223DC}" type="datetime1">
              <a:rPr lang="ru-RU" smtClean="0"/>
              <a:t>14.01.2019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2707-F769-4C43-8952-AC653C0BDDA6}" type="datetime1">
              <a:rPr lang="ru-RU" smtClean="0"/>
              <a:t>14.01.2019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384-C075-44CC-8D23-746DFC5DBF55}" type="datetime1">
              <a:rPr lang="ru-RU" smtClean="0"/>
              <a:t>14.01.2019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0FD-1E0F-4668-BFC0-E7FE22CF2AD9}" type="datetime1">
              <a:rPr lang="ru-RU" smtClean="0"/>
              <a:t>14.01.2019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2CC7-CBE4-47AB-80F7-E5752325A98D}" type="datetime1">
              <a:rPr lang="ru-RU" smtClean="0"/>
              <a:t>14.01.2019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28FB-F08E-474D-B17D-BA9FC5E2F0AD}" type="datetime1">
              <a:rPr lang="ru-RU" smtClean="0"/>
              <a:t>14.01.2019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0389193-55B4-4083-9191-162D1608658B}" type="datetime1">
              <a:rPr lang="ru-RU" smtClean="0"/>
              <a:t>14.01.2019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7E02B0-0265-49A4-BCE2-6B79637AD387}" type="datetime1">
              <a:rPr lang="ru-RU" smtClean="0"/>
              <a:t>14.01.2019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-bruziuz@stanford.edu" TargetMode="External"/><Relationship Id="rId2" Type="http://schemas.openxmlformats.org/officeDocument/2006/relationships/hyperlink" Target="mailto:-kburlachenko@nvidia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-burlachenkok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.com/en-us/research/publication/real-time-human-pose-recognition-in-parts-from-a-single-depth-image/?from=http://research.microsoft.com/pubs/145347/bodypartrecognition.pdf" TargetMode="External"/><Relationship Id="rId3" Type="http://schemas.openxmlformats.org/officeDocument/2006/relationships/hyperlink" Target="https://www.amazon.com/Classification-Regression-Wadsworth-Statistics-Probability/dp/0412048418" TargetMode="External"/><Relationship Id="rId7" Type="http://schemas.openxmlformats.org/officeDocument/2006/relationships/hyperlink" Target="https://sites.google.com/site/burlachenkok/articles/what-is-cross-validation-and-some-hints-about-it" TargetMode="External"/><Relationship Id="rId2" Type="http://schemas.openxmlformats.org/officeDocument/2006/relationships/hyperlink" Target="https://github.com/burlachenkok/presentations_bruziuz/tree/master/decision_trees/mpt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nford.edu/~boyd/cvxbook/bv_cvxbook.pdf" TargetMode="External"/><Relationship Id="rId5" Type="http://schemas.openxmlformats.org/officeDocument/2006/relationships/hyperlink" Target="https://www.nature.com/articles/d41586-018-07395-w?fbclid=IwAR3EbV3LbBQmls4KarxRzblvonn6HUxiC4IqRGaaXPY2XRsbOXtSPHqo3pk" TargetMode="External"/><Relationship Id="rId4" Type="http://schemas.openxmlformats.org/officeDocument/2006/relationships/hyperlink" Target="https://web.stanford.edu/~hastie/Papers/ESLII.pdf" TargetMode="External"/><Relationship Id="rId9" Type="http://schemas.openxmlformats.org/officeDocument/2006/relationships/hyperlink" Target="https://sites.google.com/site/burlachenkok/some-ways-to-intepretate-black-box-model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hoto.php?fbid=664179037304832&amp;set=a.164584463930961&amp;type=3&amp;theat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qy-og_7SL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qy-og_7SLs?t=295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ites.google.com/site/burlachenkok/articles/what-is-cross-validation-and-some-hints-about-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592288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Topic: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“Story </a:t>
            </a:r>
            <a:r>
              <a:rPr lang="en-US" sz="2000" dirty="0"/>
              <a:t>about decision trees based on lectures </a:t>
            </a:r>
            <a:r>
              <a:rPr lang="en-US" sz="2000" dirty="0" smtClean="0"/>
              <a:t>from </a:t>
            </a:r>
            <a:r>
              <a:rPr lang="en-US" sz="2000" dirty="0"/>
              <a:t>one </a:t>
            </a:r>
            <a:r>
              <a:rPr lang="en-US" sz="2000" dirty="0" smtClean="0"/>
              <a:t>professor”</a:t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smtClean="0"/>
              <a:t>Part II/III)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/>
              <a:t>Konstantin </a:t>
            </a:r>
            <a:r>
              <a:rPr lang="en-US" sz="2000" i="1" dirty="0" err="1" smtClean="0"/>
              <a:t>Burlachenko</a:t>
            </a:r>
            <a:r>
              <a:rPr lang="en-US" sz="2000" i="1" dirty="0" smtClean="0"/>
              <a:t> </a:t>
            </a:r>
            <a:br>
              <a:rPr lang="en-US" sz="2000" i="1" dirty="0" smtClean="0"/>
            </a:br>
            <a:r>
              <a:rPr lang="en-US" sz="2000" i="1" dirty="0" smtClean="0"/>
              <a:t>  </a:t>
            </a:r>
            <a:r>
              <a:rPr lang="en-US" sz="2000" dirty="0" smtClean="0">
                <a:hlinkClick r:id="rId2"/>
              </a:rPr>
              <a:t>-kburlachenko@nvidia.com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smtClean="0">
                <a:hlinkClick r:id="rId3"/>
              </a:rPr>
              <a:t>-bruziuz@stanford.edu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smtClean="0">
                <a:hlinkClick r:id="rId4"/>
              </a:rPr>
              <a:t>-burlachenkok@gmail.com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Problem with decision trees for regression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lvl="0" indent="0">
              <a:buNone/>
            </a:pPr>
            <a:r>
              <a:rPr lang="en-US" sz="1400" dirty="0" smtClean="0"/>
              <a:t>Problem </a:t>
            </a:r>
            <a:r>
              <a:rPr lang="en-US" sz="1400" dirty="0"/>
              <a:t>is that </a:t>
            </a:r>
            <a:r>
              <a:rPr lang="en-US" sz="1400" b="1" u="sng" dirty="0"/>
              <a:t>trees have big </a:t>
            </a:r>
            <a:r>
              <a:rPr lang="en-US" sz="1400" b="1" u="sng" dirty="0" smtClean="0"/>
              <a:t>variance</a:t>
            </a:r>
            <a:r>
              <a:rPr lang="en-US" sz="1400" dirty="0"/>
              <a:t> </a:t>
            </a:r>
            <a:r>
              <a:rPr lang="en-US" sz="1400" dirty="0" smtClean="0"/>
              <a:t>because: </a:t>
            </a:r>
            <a:endParaRPr lang="en-US" sz="1400" dirty="0"/>
          </a:p>
          <a:p>
            <a:pPr marL="118872" lvl="0" indent="0">
              <a:buNone/>
            </a:pPr>
            <a:endParaRPr lang="en-US" sz="1400" dirty="0" smtClean="0"/>
          </a:p>
          <a:p>
            <a:pPr marL="461772" lvl="0" indent="-342900">
              <a:buFont typeface="+mj-lt"/>
              <a:buAutoNum type="arabicPeriod"/>
            </a:pPr>
            <a:r>
              <a:rPr lang="en-US" sz="1400" dirty="0" smtClean="0"/>
              <a:t>Very rapid data </a:t>
            </a:r>
            <a:r>
              <a:rPr lang="en-US" sz="1400" dirty="0"/>
              <a:t>fragmentation. During split’s there are less and less data in daughter </a:t>
            </a:r>
            <a:r>
              <a:rPr lang="en-US" sz="1400" dirty="0" smtClean="0"/>
              <a:t>regions.</a:t>
            </a:r>
          </a:p>
          <a:p>
            <a:pPr marL="461772" lvl="0" indent="-342900">
              <a:buFont typeface="+mj-lt"/>
              <a:buAutoNum type="arabicPeriod"/>
            </a:pPr>
            <a:endParaRPr lang="en-US" sz="1400" dirty="0"/>
          </a:p>
          <a:p>
            <a:pPr marL="461772" lvl="0" indent="-342900">
              <a:buFont typeface="+mj-lt"/>
              <a:buAutoNum type="arabicPeriod"/>
            </a:pPr>
            <a:r>
              <a:rPr lang="en-US" sz="1400" dirty="0" smtClean="0"/>
              <a:t>The </a:t>
            </a:r>
            <a:r>
              <a:rPr lang="en-US" sz="1400" dirty="0"/>
              <a:t>possible error in upper part of decision tree propagates down to the terminal nodes. </a:t>
            </a:r>
            <a:endParaRPr lang="en-US" sz="1400" dirty="0" smtClean="0"/>
          </a:p>
          <a:p>
            <a:pPr marL="461772" lvl="0" indent="-342900">
              <a:buFont typeface="+mj-lt"/>
              <a:buAutoNum type="arabicPeriod"/>
            </a:pPr>
            <a:endParaRPr lang="en-US" sz="1400" dirty="0"/>
          </a:p>
          <a:p>
            <a:pPr marL="461772" lvl="0" indent="-342900">
              <a:buFont typeface="+mj-lt"/>
              <a:buAutoNum type="arabicPeriod"/>
            </a:pPr>
            <a:r>
              <a:rPr lang="en-US" sz="1400" dirty="0" smtClean="0"/>
              <a:t>The </a:t>
            </a:r>
            <a:r>
              <a:rPr lang="en-US" sz="1400" dirty="0"/>
              <a:t>errors are not accumulated (or averaged), but in fact errors is </a:t>
            </a:r>
            <a:r>
              <a:rPr lang="en-US" sz="1400" dirty="0" smtClean="0"/>
              <a:t>cascaded/multiplied</a:t>
            </a:r>
          </a:p>
          <a:p>
            <a:pPr marL="461772" lvl="0" indent="-342900">
              <a:buFont typeface="+mj-lt"/>
              <a:buAutoNum type="arabicPeriod"/>
            </a:pPr>
            <a:endParaRPr lang="en-US" sz="1400" dirty="0"/>
          </a:p>
          <a:p>
            <a:pPr marL="461772" lvl="0" indent="-342900">
              <a:buFont typeface="+mj-lt"/>
              <a:buAutoNum type="arabicPeriod"/>
            </a:pPr>
            <a:r>
              <a:rPr lang="en-US" sz="1400" dirty="0" smtClean="0"/>
              <a:t>Even </a:t>
            </a:r>
            <a:r>
              <a:rPr lang="en-US" sz="1400" dirty="0"/>
              <a:t>minor change split in the root will dramatically change tree structure</a:t>
            </a:r>
          </a:p>
          <a:p>
            <a:pPr marL="118872" lvl="0" indent="0">
              <a:buNone/>
            </a:pPr>
            <a:endParaRPr lang="en-US" sz="1400" dirty="0" smtClean="0"/>
          </a:p>
          <a:p>
            <a:pPr marL="118872" lvl="0" indent="0">
              <a:buNone/>
            </a:pPr>
            <a:r>
              <a:rPr lang="en-US" sz="1400" b="1" dirty="0" smtClean="0"/>
              <a:t>What </a:t>
            </a:r>
            <a:r>
              <a:rPr lang="en-US" sz="1400" b="1" dirty="0" err="1" smtClean="0"/>
              <a:t>todo</a:t>
            </a:r>
            <a:r>
              <a:rPr lang="en-US" sz="1400" b="1" dirty="0" smtClean="0"/>
              <a:t> if we do not leave room of nice advantages of the decision trees?</a:t>
            </a:r>
          </a:p>
          <a:p>
            <a:pPr marL="118872" lvl="0" indent="0">
              <a:buNone/>
            </a:pPr>
            <a:endParaRPr lang="en-US" sz="1400" dirty="0" smtClean="0"/>
          </a:p>
          <a:p>
            <a:pPr lvl="0"/>
            <a:r>
              <a:rPr lang="en-US" sz="1400" dirty="0"/>
              <a:t>Live with the problem</a:t>
            </a:r>
            <a:endParaRPr lang="ru-RU" sz="1400" dirty="0"/>
          </a:p>
          <a:p>
            <a:pPr lvl="0"/>
            <a:r>
              <a:rPr lang="en-US" sz="1400" dirty="0" smtClean="0"/>
              <a:t>Fix </a:t>
            </a:r>
            <a:r>
              <a:rPr lang="en-US" sz="1400" dirty="0"/>
              <a:t>up trees. Recent research is: </a:t>
            </a:r>
            <a:endParaRPr lang="ru-RU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Bagging </a:t>
            </a:r>
            <a:r>
              <a:rPr lang="en-US" sz="1400" b="1" dirty="0" smtClean="0"/>
              <a:t>,1996</a:t>
            </a:r>
            <a:endParaRPr lang="ru-RU" sz="14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 smtClean="0"/>
              <a:t>Boosting, </a:t>
            </a:r>
            <a:r>
              <a:rPr lang="en-US" sz="1400" b="1" dirty="0"/>
              <a:t>1996</a:t>
            </a:r>
            <a:endParaRPr lang="ru-RU" sz="1400" b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MARS (Multiple Adaptive Regression Splines) 1989. </a:t>
            </a:r>
            <a:r>
              <a:rPr lang="en-US" sz="1400" dirty="0" smtClean="0"/>
              <a:t>(not so popular then 1,2 right now 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30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Ensemble </a:t>
            </a:r>
            <a:r>
              <a:rPr lang="en-US" sz="3200" dirty="0"/>
              <a:t>of </a:t>
            </a:r>
            <a:r>
              <a:rPr lang="en-US" sz="3200" dirty="0" smtClean="0"/>
              <a:t>trees. Why such thing matter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b="1" dirty="0" smtClean="0"/>
              <a:t>First view </a:t>
            </a:r>
            <a:r>
              <a:rPr lang="en-US" b="1" dirty="0"/>
              <a:t>of ensemble of </a:t>
            </a:r>
            <a:r>
              <a:rPr lang="en-US" b="1" dirty="0" smtClean="0"/>
              <a:t>trees</a:t>
            </a:r>
          </a:p>
          <a:p>
            <a:r>
              <a:rPr lang="en-US" dirty="0" smtClean="0"/>
              <a:t>Ensemble </a:t>
            </a:r>
            <a:r>
              <a:rPr lang="en-US" dirty="0"/>
              <a:t>of </a:t>
            </a:r>
            <a:r>
              <a:rPr lang="en-US" dirty="0" smtClean="0"/>
              <a:t>tree can be viewed as linear combination of tees</a:t>
            </a:r>
          </a:p>
          <a:p>
            <a:r>
              <a:rPr lang="en-US" dirty="0" smtClean="0"/>
              <a:t>Trees is piecewise constant function with special form of regions</a:t>
            </a:r>
            <a:endParaRPr lang="en-US" dirty="0"/>
          </a:p>
          <a:p>
            <a:r>
              <a:rPr lang="en-US" dirty="0" smtClean="0"/>
              <a:t>Linear combination of piecewise constant function is </a:t>
            </a:r>
            <a:r>
              <a:rPr lang="en-US" dirty="0"/>
              <a:t>piecewise constant </a:t>
            </a:r>
            <a:r>
              <a:rPr lang="en-US" dirty="0" smtClean="0"/>
              <a:t>function</a:t>
            </a:r>
          </a:p>
          <a:p>
            <a:pPr marL="118872" indent="0">
              <a:buNone/>
            </a:pPr>
            <a:endParaRPr lang="en-US" b="1" dirty="0" smtClean="0"/>
          </a:p>
          <a:p>
            <a:pPr marL="118872" indent="0">
              <a:buNone/>
            </a:pPr>
            <a:r>
              <a:rPr lang="en-US" b="1" dirty="0" smtClean="0"/>
              <a:t>But why does it matter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In ensemble of trees there are more pieces then in single tree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Pieces </a:t>
            </a:r>
            <a:r>
              <a:rPr lang="en-US" dirty="0"/>
              <a:t>can </a:t>
            </a:r>
            <a:r>
              <a:rPr lang="en-US" dirty="0" smtClean="0"/>
              <a:t>overlap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Any function can be approximated by piecewise constant  functions if there are: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A lot of regions to split domain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A lot of data to fit each constant value in each region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53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Bagging. History and goal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Bagging was invented by Leo </a:t>
                </a:r>
                <a:r>
                  <a:rPr lang="en-US" dirty="0" err="1" smtClean="0"/>
                  <a:t>Brieman</a:t>
                </a:r>
                <a:r>
                  <a:rPr lang="en-US" dirty="0" smtClean="0"/>
                  <a:t> in 1996. Reference in the book </a:t>
                </a:r>
                <a:r>
                  <a:rPr lang="en-US" b="1" dirty="0" smtClean="0"/>
                  <a:t>[3], </a:t>
                </a:r>
                <a:r>
                  <a:rPr lang="en-US" b="1" dirty="0" err="1" smtClean="0"/>
                  <a:t>ch</a:t>
                </a:r>
                <a:r>
                  <a:rPr lang="en-US" b="1" dirty="0" smtClean="0"/>
                  <a:t> 8.7</a:t>
                </a:r>
              </a:p>
              <a:p>
                <a:endParaRPr lang="en-US" b="1" dirty="0" smtClean="0"/>
              </a:p>
              <a:p>
                <a:r>
                  <a:rPr lang="en-US" dirty="0" smtClean="0"/>
                  <a:t>Goal is improve </a:t>
                </a:r>
                <a:r>
                  <a:rPr lang="en-US" dirty="0" err="1"/>
                  <a:t>behaviour</a:t>
                </a:r>
                <a:r>
                  <a:rPr lang="en-US" dirty="0"/>
                  <a:t> of </a:t>
                </a:r>
                <a:r>
                  <a:rPr lang="en-US" u="sng" dirty="0" smtClean="0"/>
                  <a:t>unstable</a:t>
                </a:r>
                <a:r>
                  <a:rPr lang="en-US" dirty="0" smtClean="0"/>
                  <a:t> predictive schemas like:</a:t>
                </a:r>
              </a:p>
              <a:p>
                <a:pPr lvl="1"/>
                <a:r>
                  <a:rPr lang="en-US" dirty="0" smtClean="0"/>
                  <a:t>Neural Nets</a:t>
                </a:r>
              </a:p>
              <a:p>
                <a:pPr lvl="1"/>
                <a:r>
                  <a:rPr lang="en-US" dirty="0" smtClean="0"/>
                  <a:t>Decision Trees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Unstable means the following.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We have optimization problem for empirical Loss minimization: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𝐹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)∈</m:t>
                        </m:r>
                        <m:r>
                          <a:rPr lang="en-US" i="1">
                            <a:latin typeface="Cambria Math"/>
                          </a:rPr>
                          <m:t>ℱ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𝐿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))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But if we </a:t>
                </a:r>
                <a:r>
                  <a:rPr lang="en-US" dirty="0"/>
                  <a:t>will </a:t>
                </a:r>
                <a:r>
                  <a:rPr lang="en-US" dirty="0" smtClean="0"/>
                  <a:t>perturb “train set”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then </a:t>
                </a:r>
                <a:r>
                  <a:rPr lang="en-US" dirty="0" smtClean="0"/>
                  <a:t>it will lead to dramatically change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059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3"/>
          <p:cNvSpPr txBox="1">
            <a:spLocks/>
          </p:cNvSpPr>
          <p:nvPr/>
        </p:nvSpPr>
        <p:spPr>
          <a:xfrm>
            <a:off x="179512" y="1628801"/>
            <a:ext cx="8713020" cy="48077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mtClean="0"/>
              <a:t> </a:t>
            </a:r>
            <a:endParaRPr lang="ru-RU" dirty="0"/>
          </a:p>
        </p:txBody>
      </p:sp>
      <p:sp>
        <p:nvSpPr>
          <p:cNvPr id="53" name="Овал 52"/>
          <p:cNvSpPr/>
          <p:nvPr/>
        </p:nvSpPr>
        <p:spPr>
          <a:xfrm>
            <a:off x="1540969" y="2494369"/>
            <a:ext cx="4435895" cy="3460468"/>
          </a:xfrm>
          <a:prstGeom prst="ellipse">
            <a:avLst/>
          </a:prstGeom>
          <a:solidFill>
            <a:srgbClr val="FFEBB9">
              <a:alpha val="9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2051719" y="2677682"/>
            <a:ext cx="3672409" cy="2892219"/>
          </a:xfrm>
          <a:prstGeom prst="ellipse">
            <a:avLst/>
          </a:prstGeom>
          <a:solidFill>
            <a:srgbClr val="FFD6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148064" y="259252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141374" y="2857703"/>
            <a:ext cx="3420989" cy="25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517435" y="2188335"/>
                <a:ext cx="1440160" cy="6120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435" y="2188335"/>
                <a:ext cx="1440160" cy="612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/>
          <p:cNvSpPr/>
          <p:nvPr/>
        </p:nvSpPr>
        <p:spPr>
          <a:xfrm>
            <a:off x="2673118" y="333765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5049991" y="407818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3887923" y="433504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4869971" y="2807773"/>
            <a:ext cx="288032" cy="323256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9" idx="7"/>
          </p:cNvCxnSpPr>
          <p:nvPr/>
        </p:nvCxnSpPr>
        <p:spPr>
          <a:xfrm flipH="1">
            <a:off x="2857506" y="3131029"/>
            <a:ext cx="1986096" cy="238261"/>
          </a:xfrm>
          <a:prstGeom prst="straightConnector1">
            <a:avLst/>
          </a:prstGeom>
          <a:ln w="508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11" idx="7"/>
          </p:cNvCxnSpPr>
          <p:nvPr/>
        </p:nvCxnSpPr>
        <p:spPr>
          <a:xfrm>
            <a:off x="4869971" y="3250159"/>
            <a:ext cx="364408" cy="859665"/>
          </a:xfrm>
          <a:prstGeom prst="straightConnector1">
            <a:avLst/>
          </a:prstGeom>
          <a:ln w="508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8" idx="3"/>
            <a:endCxn id="12" idx="7"/>
          </p:cNvCxnSpPr>
          <p:nvPr/>
        </p:nvCxnSpPr>
        <p:spPr>
          <a:xfrm flipH="1">
            <a:off x="4072311" y="3218523"/>
            <a:ext cx="721284" cy="1148161"/>
          </a:xfrm>
          <a:prstGeom prst="straightConnector1">
            <a:avLst/>
          </a:prstGeom>
          <a:ln w="508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4761959" y="3034135"/>
            <a:ext cx="216024" cy="21602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390076" y="4931876"/>
                <a:ext cx="497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076" y="4931876"/>
                <a:ext cx="49784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306525" y="5598182"/>
                <a:ext cx="1049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⊇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525" y="5598182"/>
                <a:ext cx="10494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Bagging. Illustration of unstable procedure </a:t>
            </a:r>
            <a:r>
              <a:rPr lang="en-US" sz="3200" dirty="0" err="1" smtClean="0"/>
              <a:t>behaviour</a:t>
            </a:r>
            <a:r>
              <a:rPr lang="en-US" sz="3200" dirty="0" smtClean="0"/>
              <a:t> when function class is big.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13</a:t>
            </a:fld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97560" y="1871721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Distributions of solutions is </a:t>
            </a:r>
          </a:p>
          <a:p>
            <a:r>
              <a:rPr lang="en-US" dirty="0" smtClean="0"/>
              <a:t>“very wild as changing rapidly” as we draw different “train set” from population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43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14</a:t>
            </a:fld>
            <a:endParaRPr lang="ru-RU"/>
          </a:p>
        </p:txBody>
      </p:sp>
      <p:sp>
        <p:nvSpPr>
          <p:cNvPr id="42" name="Объект 3"/>
          <p:cNvSpPr txBox="1">
            <a:spLocks/>
          </p:cNvSpPr>
          <p:nvPr/>
        </p:nvSpPr>
        <p:spPr>
          <a:xfrm>
            <a:off x="331912" y="1781201"/>
            <a:ext cx="8713020" cy="48077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mtClean="0"/>
              <a:t> 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1693369" y="2646769"/>
            <a:ext cx="4435895" cy="3460468"/>
          </a:xfrm>
          <a:prstGeom prst="ellipse">
            <a:avLst/>
          </a:prstGeom>
          <a:solidFill>
            <a:srgbClr val="FFEBB9">
              <a:alpha val="9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2204119" y="2830082"/>
            <a:ext cx="3672409" cy="2892219"/>
          </a:xfrm>
          <a:prstGeom prst="ellipse">
            <a:avLst/>
          </a:prstGeom>
          <a:solidFill>
            <a:srgbClr val="FFD6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5300464" y="274492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2293774" y="3010103"/>
            <a:ext cx="3420989" cy="253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ямоугольник 46"/>
              <p:cNvSpPr/>
              <p:nvPr/>
            </p:nvSpPr>
            <p:spPr>
              <a:xfrm>
                <a:off x="4669835" y="2340735"/>
                <a:ext cx="1440160" cy="6120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7" name="Прямоугольник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835" y="2340735"/>
                <a:ext cx="1440160" cy="612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/>
          <p:cNvSpPr/>
          <p:nvPr/>
        </p:nvSpPr>
        <p:spPr>
          <a:xfrm>
            <a:off x="4688422" y="341367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4580410" y="324785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4698335" y="375757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1" name="Прямая со стрелкой 50"/>
          <p:cNvCxnSpPr/>
          <p:nvPr/>
        </p:nvCxnSpPr>
        <p:spPr>
          <a:xfrm flipH="1">
            <a:off x="5022371" y="2960173"/>
            <a:ext cx="288032" cy="323256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55" idx="3"/>
            <a:endCxn id="48" idx="7"/>
          </p:cNvCxnSpPr>
          <p:nvPr/>
        </p:nvCxnSpPr>
        <p:spPr>
          <a:xfrm flipH="1">
            <a:off x="4872810" y="3370923"/>
            <a:ext cx="73185" cy="74391"/>
          </a:xfrm>
          <a:prstGeom prst="straightConnector1">
            <a:avLst/>
          </a:prstGeom>
          <a:ln w="508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55" idx="3"/>
            <a:endCxn id="49" idx="7"/>
          </p:cNvCxnSpPr>
          <p:nvPr/>
        </p:nvCxnSpPr>
        <p:spPr>
          <a:xfrm flipH="1" flipV="1">
            <a:off x="4764798" y="3279492"/>
            <a:ext cx="181197" cy="91431"/>
          </a:xfrm>
          <a:prstGeom prst="straightConnector1">
            <a:avLst/>
          </a:prstGeom>
          <a:ln w="508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55" idx="3"/>
            <a:endCxn id="50" idx="7"/>
          </p:cNvCxnSpPr>
          <p:nvPr/>
        </p:nvCxnSpPr>
        <p:spPr>
          <a:xfrm flipH="1">
            <a:off x="4882723" y="3370923"/>
            <a:ext cx="63272" cy="418287"/>
          </a:xfrm>
          <a:prstGeom prst="straightConnector1">
            <a:avLst/>
          </a:prstGeom>
          <a:ln w="50800">
            <a:solidFill>
              <a:srgbClr val="0070C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4914359" y="3186535"/>
            <a:ext cx="216024" cy="21602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542476" y="5084276"/>
                <a:ext cx="497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476" y="5084276"/>
                <a:ext cx="49784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458925" y="5750582"/>
                <a:ext cx="1049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⊇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925" y="5750582"/>
                <a:ext cx="10494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Заголовок 1"/>
          <p:cNvSpPr>
            <a:spLocks noGrp="1"/>
          </p:cNvSpPr>
          <p:nvPr>
            <p:ph type="title"/>
          </p:nvPr>
        </p:nvSpPr>
        <p:spPr>
          <a:xfrm>
            <a:off x="609600" y="307848"/>
            <a:ext cx="8229600" cy="1252728"/>
          </a:xfrm>
        </p:spPr>
        <p:txBody>
          <a:bodyPr>
            <a:normAutofit/>
          </a:bodyPr>
          <a:lstStyle/>
          <a:p>
            <a:r>
              <a:rPr lang="en-US" sz="3200" dirty="0"/>
              <a:t>Bagging. Illustration of </a:t>
            </a:r>
            <a:r>
              <a:rPr lang="en-US" sz="3200" dirty="0" smtClean="0">
                <a:solidFill>
                  <a:schemeClr val="bg1"/>
                </a:solidFill>
              </a:rPr>
              <a:t>stable </a:t>
            </a:r>
            <a:r>
              <a:rPr lang="en-US" sz="3200" dirty="0"/>
              <a:t>procedure </a:t>
            </a:r>
            <a:r>
              <a:rPr lang="en-US" sz="3200" dirty="0" err="1"/>
              <a:t>behaviour</a:t>
            </a:r>
            <a:r>
              <a:rPr lang="en-US" sz="3200" dirty="0"/>
              <a:t> when function class is big.</a:t>
            </a:r>
            <a:endParaRPr lang="ru-RU" sz="3200" dirty="0"/>
          </a:p>
        </p:txBody>
      </p:sp>
      <p:sp>
        <p:nvSpPr>
          <p:cNvPr id="59" name="Номер слайда 1"/>
          <p:cNvSpPr txBox="1">
            <a:spLocks/>
          </p:cNvSpPr>
          <p:nvPr/>
        </p:nvSpPr>
        <p:spPr>
          <a:xfrm>
            <a:off x="8356796" y="66293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ru-RU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53EA42-BA89-4D45-B3D1-7EC11C308921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552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Bagging. Several quotes.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i="1" dirty="0"/>
              <a:t>“The simplicity how Leo figure out how to fix it is awesome by it’s simplicity” – </a:t>
            </a:r>
            <a:r>
              <a:rPr lang="en-US" i="1" dirty="0" smtClean="0"/>
              <a:t>J.H</a:t>
            </a:r>
            <a:r>
              <a:rPr lang="en-US" i="1" dirty="0"/>
              <a:t>. </a:t>
            </a:r>
            <a:r>
              <a:rPr lang="en-US" i="1" dirty="0" smtClean="0"/>
              <a:t>Friedman</a:t>
            </a:r>
          </a:p>
          <a:p>
            <a:pPr marL="118872" indent="0">
              <a:buNone/>
            </a:pPr>
            <a:endParaRPr lang="en-US" i="1" dirty="0"/>
          </a:p>
          <a:p>
            <a:pPr marL="118872" indent="0">
              <a:buNone/>
            </a:pPr>
            <a:r>
              <a:rPr lang="en-US" i="1" dirty="0" smtClean="0"/>
              <a:t>“Leo called it’s bagging because it means bootstrap aggregation” – </a:t>
            </a:r>
            <a:r>
              <a:rPr lang="en-US" i="1" dirty="0" err="1" smtClean="0"/>
              <a:t>J.H.Friedman</a:t>
            </a:r>
            <a:endParaRPr lang="ru-RU" dirty="0"/>
          </a:p>
          <a:p>
            <a:pPr marL="118872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13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 algorithm Step 1/3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118872" indent="0">
                  <a:buNone/>
                </a:pPr>
                <a:r>
                  <a:rPr lang="en-US" u="sng" dirty="0" smtClean="0"/>
                  <a:t>Step-1</a:t>
                </a:r>
                <a:r>
                  <a:rPr lang="en-US" dirty="0"/>
                  <a:t>: Perturb original train data T in some way and </a:t>
                </a:r>
                <a:r>
                  <a:rPr lang="en-US" dirty="0" smtClean="0"/>
                  <a:t>get perturbed train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/>
                  <a:t> 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i="1" dirty="0"/>
                  <a:t>“In fact it doesn’t matter a lot how to make </a:t>
                </a:r>
                <a:r>
                  <a:rPr lang="en-US" i="1" dirty="0" smtClean="0"/>
                  <a:t>change and there are many ways </a:t>
                </a:r>
                <a:r>
                  <a:rPr lang="en-US" i="1" dirty="0" err="1" smtClean="0"/>
                  <a:t>todo</a:t>
                </a:r>
                <a:r>
                  <a:rPr lang="en-US" i="1" dirty="0" smtClean="0"/>
                  <a:t> it” </a:t>
                </a:r>
                <a:r>
                  <a:rPr lang="en-US" i="1" dirty="0"/>
                  <a:t>– </a:t>
                </a:r>
                <a:r>
                  <a:rPr lang="en-US" i="1" dirty="0" err="1"/>
                  <a:t>J.Friedman</a:t>
                </a:r>
                <a:r>
                  <a:rPr lang="en-US" dirty="0"/>
                  <a:t>.</a:t>
                </a: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/>
                  <a:t>One </a:t>
                </a:r>
                <a:r>
                  <a:rPr lang="en-US" b="1" dirty="0" smtClean="0"/>
                  <a:t>fancy technic </a:t>
                </a:r>
                <a:r>
                  <a:rPr lang="en-US" b="1" dirty="0"/>
                  <a:t>is “bootstrap sample”. </a:t>
                </a: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We </a:t>
                </a:r>
                <a:r>
                  <a:rPr lang="en-US" dirty="0"/>
                  <a:t>have </a:t>
                </a:r>
                <a:r>
                  <a:rPr lang="en-US" dirty="0" smtClean="0"/>
                  <a:t>set T contains </a:t>
                </a:r>
                <a:r>
                  <a:rPr lang="en-US" dirty="0"/>
                  <a:t>N observations. We sample randomly observation from this train </a:t>
                </a:r>
                <a:r>
                  <a:rPr lang="en-US" dirty="0" smtClean="0"/>
                  <a:t>data and each iteration we sample </a:t>
                </a:r>
                <a:r>
                  <a:rPr lang="en-US" i="1" dirty="0" smtClean="0"/>
                  <a:t>observation</a:t>
                </a:r>
                <a:r>
                  <a:rPr lang="en-US" dirty="0" smtClean="0"/>
                  <a:t> we </a:t>
                </a:r>
                <a:r>
                  <a:rPr lang="en-US" dirty="0"/>
                  <a:t>back sample to train data. </a:t>
                </a: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Bootstrap </a:t>
                </a:r>
                <a:r>
                  <a:rPr lang="en-US" dirty="0"/>
                  <a:t>technic was invented by </a:t>
                </a:r>
                <a:r>
                  <a:rPr lang="en-US" i="1" dirty="0"/>
                  <a:t>Brad </a:t>
                </a:r>
                <a:r>
                  <a:rPr lang="en-US" i="1" dirty="0" err="1"/>
                  <a:t>Efford</a:t>
                </a:r>
                <a:r>
                  <a:rPr lang="en-US" dirty="0"/>
                  <a:t> for other </a:t>
                </a:r>
                <a:r>
                  <a:rPr lang="en-US" dirty="0" smtClean="0"/>
                  <a:t>things.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By the way </a:t>
                </a:r>
                <a:r>
                  <a:rPr lang="en-US" b="1" dirty="0" smtClean="0"/>
                  <a:t>12NOV2018 </a:t>
                </a:r>
                <a:r>
                  <a:rPr lang="en-US" dirty="0" smtClean="0"/>
                  <a:t>he received 80K USD price  International </a:t>
                </a:r>
                <a:r>
                  <a:rPr lang="en-US" dirty="0"/>
                  <a:t>Prize in Statistics for his 1970s </a:t>
                </a:r>
                <a:r>
                  <a:rPr lang="en-US" dirty="0" smtClean="0"/>
                  <a:t>work [4]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/>
                  <a:t>Jerome </a:t>
                </a:r>
                <a:r>
                  <a:rPr lang="en-US" dirty="0" err="1" smtClean="0"/>
                  <a:t>H.Friedman</a:t>
                </a:r>
                <a:r>
                  <a:rPr lang="en-US" dirty="0" smtClean="0"/>
                  <a:t>:</a:t>
                </a:r>
              </a:p>
              <a:p>
                <a:pPr marL="118872" indent="0">
                  <a:buNone/>
                </a:pPr>
                <a:r>
                  <a:rPr lang="en-US" i="1" dirty="0" smtClean="0"/>
                  <a:t>“Another </a:t>
                </a:r>
                <a:r>
                  <a:rPr lang="en-US" i="1" dirty="0"/>
                  <a:t>technic which Leo tried </a:t>
                </a:r>
                <a:r>
                  <a:rPr lang="en-US" i="1" dirty="0" smtClean="0"/>
                  <a:t>add </a:t>
                </a:r>
                <a:r>
                  <a:rPr lang="en-US" i="1" dirty="0"/>
                  <a:t>random noise to Y. And it works pretty well too. </a:t>
                </a:r>
                <a:r>
                  <a:rPr lang="en-US" i="1" dirty="0" smtClean="0"/>
                  <a:t>In any case idea is make perturbation </a:t>
                </a:r>
                <a:r>
                  <a:rPr lang="en-US" i="1" dirty="0"/>
                  <a:t>a bit, but not too much</a:t>
                </a:r>
                <a:r>
                  <a:rPr lang="en-US" i="1" dirty="0" smtClean="0"/>
                  <a:t>.”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036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algorithm Step </a:t>
            </a:r>
            <a:r>
              <a:rPr lang="en-US" dirty="0" smtClean="0"/>
              <a:t>2/3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indent="0">
                  <a:buNone/>
                </a:pPr>
                <a:r>
                  <a:rPr lang="en-US" u="sng" dirty="0"/>
                  <a:t>Step-2</a:t>
                </a:r>
                <a:r>
                  <a:rPr lang="en-US" dirty="0"/>
                  <a:t>: </a:t>
                </a: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Apply </a:t>
                </a:r>
                <a:r>
                  <a:rPr lang="en-US" dirty="0"/>
                  <a:t>original procedure with pulling </a:t>
                </a:r>
                <a:r>
                  <a:rPr lang="en-US" dirty="0" smtClean="0"/>
                  <a:t>“best” </a:t>
                </a:r>
                <a:r>
                  <a:rPr lang="en-US" dirty="0"/>
                  <a:t>function from </a:t>
                </a:r>
                <a:r>
                  <a:rPr lang="en-US" dirty="0" smtClean="0"/>
                  <a:t>our function family via search strategy: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)∈</m:t>
                        </m:r>
                        <m:r>
                          <a:rPr lang="en-US" sz="2400" i="1">
                            <a:latin typeface="Cambria Math"/>
                          </a:rPr>
                          <m:t>ℱ</m:t>
                        </m:r>
                      </m:sub>
                    </m:sSub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sz="2400" i="1">
                                <a:latin typeface="Cambria Math"/>
                              </a:rPr>
                              <m:t>𝐿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𝐹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))</m:t>
                            </m:r>
                          </m:e>
                        </m:nary>
                      </m:e>
                    </m:d>
                    <m:r>
                      <a:rPr lang="en-US" sz="2400" i="1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𝜖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47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algorithm Step </a:t>
            </a:r>
            <a:r>
              <a:rPr lang="en-US" dirty="0" smtClean="0"/>
              <a:t>3/3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indent="0">
                  <a:buNone/>
                </a:pPr>
                <a:r>
                  <a:rPr lang="en-US" u="sng" dirty="0" smtClean="0"/>
                  <a:t>Step-3</a:t>
                </a:r>
                <a:r>
                  <a:rPr lang="en-US" dirty="0"/>
                  <a:t>: </a:t>
                </a: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Repeat </a:t>
                </a:r>
                <a:r>
                  <a:rPr lang="en-US" dirty="0"/>
                  <a:t>step-1, step-2 </a:t>
                </a:r>
                <a:r>
                  <a:rPr lang="en-US" i="1" dirty="0"/>
                  <a:t>“B”</a:t>
                </a:r>
                <a:r>
                  <a:rPr lang="en-US" dirty="0"/>
                  <a:t> times. Average behavior of “B” models </a:t>
                </a:r>
                <a:r>
                  <a:rPr lang="en-US" dirty="0" smtClean="0"/>
                  <a:t> and give final model as average of B models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/>
                              </m:rP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59" r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76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Bagging. Some observations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Bagging </a:t>
            </a:r>
            <a:r>
              <a:rPr lang="en-US" dirty="0"/>
              <a:t>doesn’t do nothing with </a:t>
            </a:r>
            <a:r>
              <a:rPr lang="en-US" dirty="0" smtClean="0"/>
              <a:t>bias (almost always).</a:t>
            </a:r>
            <a:r>
              <a:rPr lang="en-US" dirty="0"/>
              <a:t> </a:t>
            </a:r>
            <a:r>
              <a:rPr lang="en-US" dirty="0" smtClean="0"/>
              <a:t>If we consider function space which is closed at least to “sum/scaling”.</a:t>
            </a:r>
          </a:p>
          <a:p>
            <a:pPr>
              <a:buFont typeface="Symbol"/>
              <a:buChar char="Þ"/>
            </a:pPr>
            <a:r>
              <a:rPr lang="en-US" dirty="0" smtClean="0"/>
              <a:t>So </a:t>
            </a:r>
            <a:r>
              <a:rPr lang="en-US" dirty="0"/>
              <a:t>particularly for </a:t>
            </a:r>
            <a:r>
              <a:rPr lang="en-US" dirty="0" smtClean="0"/>
              <a:t>tree’s “</a:t>
            </a:r>
            <a:r>
              <a:rPr lang="en-US" i="1" dirty="0" smtClean="0"/>
              <a:t>this silly thing</a:t>
            </a:r>
            <a:r>
              <a:rPr lang="en-US" dirty="0" smtClean="0"/>
              <a:t>” do nothing with bias error.</a:t>
            </a:r>
          </a:p>
          <a:p>
            <a:pPr>
              <a:buFont typeface="Symbol"/>
              <a:buChar char="Þ"/>
            </a:pPr>
            <a:endParaRPr lang="en-US" dirty="0" smtClean="0"/>
          </a:p>
          <a:p>
            <a:r>
              <a:rPr lang="en-US" dirty="0" smtClean="0"/>
              <a:t>Also what </a:t>
            </a:r>
            <a:r>
              <a:rPr lang="en-US" dirty="0"/>
              <a:t>is </a:t>
            </a:r>
            <a:r>
              <a:rPr lang="en-US" dirty="0" smtClean="0"/>
              <a:t>averaging </a:t>
            </a:r>
            <a:r>
              <a:rPr lang="en-US" dirty="0"/>
              <a:t>is </a:t>
            </a:r>
            <a:r>
              <a:rPr lang="en-US" b="1" dirty="0" err="1"/>
              <a:t>ouput</a:t>
            </a:r>
            <a:r>
              <a:rPr lang="en-US" dirty="0"/>
              <a:t> and </a:t>
            </a:r>
            <a:r>
              <a:rPr lang="en-US" b="1" dirty="0"/>
              <a:t>it’s not the structure</a:t>
            </a:r>
            <a:r>
              <a:rPr lang="en-US" dirty="0"/>
              <a:t> of the trees</a:t>
            </a:r>
            <a:r>
              <a:rPr lang="en-US" dirty="0" smtClean="0"/>
              <a:t>.</a:t>
            </a:r>
          </a:p>
          <a:p>
            <a:endParaRPr lang="en-US" i="1" dirty="0" smtClean="0"/>
          </a:p>
          <a:p>
            <a:r>
              <a:rPr lang="en-US" i="1" dirty="0" smtClean="0"/>
              <a:t>“But why this thing can do something? </a:t>
            </a:r>
            <a:r>
              <a:rPr lang="en-US" i="1" dirty="0"/>
              <a:t>How even it’s possible! </a:t>
            </a:r>
            <a:r>
              <a:rPr lang="en-US" i="1" dirty="0" smtClean="0"/>
              <a:t>“ – </a:t>
            </a:r>
            <a:r>
              <a:rPr lang="en-US" i="1" dirty="0" err="1" smtClean="0"/>
              <a:t>J.Friedman</a:t>
            </a:r>
            <a:endParaRPr lang="en-US" i="1" dirty="0" smtClean="0"/>
          </a:p>
          <a:p>
            <a:endParaRPr lang="ru-RU" i="1" dirty="0"/>
          </a:p>
          <a:p>
            <a:pPr marL="633222" indent="-51435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35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References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8872" indent="0">
              <a:buNone/>
            </a:pPr>
            <a:r>
              <a:rPr lang="en-US" sz="1600" dirty="0" smtClean="0"/>
              <a:t>[1] First part of presentation</a:t>
            </a:r>
          </a:p>
          <a:p>
            <a:pPr marL="118872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github.com/burlachenkok/presentations_bruziuz/tree/master/decision_trees/mpti</a:t>
            </a:r>
            <a:endParaRPr lang="en-US" sz="1600" dirty="0" smtClean="0"/>
          </a:p>
          <a:p>
            <a:pPr marL="118872" indent="0">
              <a:buNone/>
            </a:pPr>
            <a:endParaRPr lang="en-US" sz="1600" dirty="0" smtClean="0"/>
          </a:p>
          <a:p>
            <a:pPr marL="118872" indent="0">
              <a:buNone/>
            </a:pPr>
            <a:r>
              <a:rPr lang="en-US" sz="1600" dirty="0" smtClean="0"/>
              <a:t>[2] </a:t>
            </a:r>
            <a:r>
              <a:rPr lang="en-US" sz="1600" dirty="0"/>
              <a:t>Classification And Regression Trees, 1983 (</a:t>
            </a:r>
            <a:r>
              <a:rPr lang="en-US" sz="1600" dirty="0" err="1"/>
              <a:t>Brieman</a:t>
            </a:r>
            <a:r>
              <a:rPr lang="en-US" sz="1600" dirty="0"/>
              <a:t>, Friedman, </a:t>
            </a:r>
            <a:r>
              <a:rPr lang="en-US" sz="1600" dirty="0" err="1"/>
              <a:t>Olshey</a:t>
            </a:r>
            <a:r>
              <a:rPr lang="en-US" sz="1600" dirty="0"/>
              <a:t>, Stone) – CART</a:t>
            </a:r>
          </a:p>
          <a:p>
            <a:pPr marL="118872" indent="0">
              <a:buNone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www.amazon.com/Classification-Regression-Wadsworth-Statistics-Probability/dp/0412048418</a:t>
            </a:r>
            <a:endParaRPr lang="en-US" sz="1600" dirty="0" smtClean="0"/>
          </a:p>
          <a:p>
            <a:pPr marL="118872" indent="0">
              <a:buNone/>
            </a:pPr>
            <a:endParaRPr lang="en-US" sz="1600" dirty="0" smtClean="0"/>
          </a:p>
          <a:p>
            <a:pPr marL="118872" indent="0">
              <a:buNone/>
            </a:pPr>
            <a:r>
              <a:rPr lang="en-US" sz="1600" dirty="0" smtClean="0"/>
              <a:t>[3] Book: The </a:t>
            </a:r>
            <a:r>
              <a:rPr lang="en-US" sz="1600" dirty="0"/>
              <a:t>Elements of Statistical </a:t>
            </a:r>
            <a:r>
              <a:rPr lang="en-US" sz="1600" dirty="0" smtClean="0"/>
              <a:t>Learning </a:t>
            </a:r>
            <a:endParaRPr lang="en-US" sz="1600" dirty="0"/>
          </a:p>
          <a:p>
            <a:pPr marL="118872" indent="0">
              <a:buNone/>
            </a:pPr>
            <a:r>
              <a:rPr lang="en-US" sz="1600" dirty="0"/>
              <a:t>(Friedman, </a:t>
            </a:r>
            <a:r>
              <a:rPr lang="en-US" sz="1600" dirty="0" err="1"/>
              <a:t>Tibshirani</a:t>
            </a:r>
            <a:r>
              <a:rPr lang="en-US" sz="1600" dirty="0"/>
              <a:t>, Hastie</a:t>
            </a:r>
            <a:r>
              <a:rPr lang="en-US" sz="1600" dirty="0" smtClean="0"/>
              <a:t>)</a:t>
            </a:r>
          </a:p>
          <a:p>
            <a:pPr marL="118872" indent="0">
              <a:buNone/>
            </a:pPr>
            <a:r>
              <a:rPr lang="en-US" sz="1600" dirty="0">
                <a:hlinkClick r:id="rId4"/>
              </a:rPr>
              <a:t>https://web.stanford.edu/~</a:t>
            </a:r>
            <a:r>
              <a:rPr lang="en-US" sz="1600" dirty="0" smtClean="0">
                <a:hlinkClick r:id="rId4"/>
              </a:rPr>
              <a:t>hastie/Papers/ESLII.pdf</a:t>
            </a:r>
            <a:endParaRPr lang="en-US" sz="1600" dirty="0" smtClean="0"/>
          </a:p>
          <a:p>
            <a:pPr marL="118872" indent="0">
              <a:buNone/>
            </a:pPr>
            <a:endParaRPr lang="en-US" sz="1600" dirty="0" smtClean="0"/>
          </a:p>
          <a:p>
            <a:pPr marL="118872" indent="0">
              <a:buNone/>
            </a:pPr>
            <a:r>
              <a:rPr lang="en-US" sz="1600" dirty="0"/>
              <a:t>[4] </a:t>
            </a:r>
            <a:r>
              <a:rPr lang="en-US" sz="1600" dirty="0" smtClean="0"/>
              <a:t>News: Bradley </a:t>
            </a:r>
            <a:r>
              <a:rPr lang="en-US" sz="1600" dirty="0" err="1" smtClean="0"/>
              <a:t>Efron</a:t>
            </a:r>
            <a:r>
              <a:rPr lang="en-US" sz="1600" dirty="0" smtClean="0"/>
              <a:t>  </a:t>
            </a:r>
            <a:r>
              <a:rPr lang="en-US" sz="1600" dirty="0"/>
              <a:t>has won the </a:t>
            </a:r>
            <a:r>
              <a:rPr lang="en-US" sz="1600" dirty="0" smtClean="0"/>
              <a:t>80K USD Prize </a:t>
            </a:r>
            <a:r>
              <a:rPr lang="en-US" sz="1600" dirty="0"/>
              <a:t>in Statistics for his 1970s </a:t>
            </a:r>
            <a:r>
              <a:rPr lang="en-US" sz="1600" dirty="0" smtClean="0"/>
              <a:t>work</a:t>
            </a:r>
          </a:p>
          <a:p>
            <a:pPr marL="118872" indent="0">
              <a:buNone/>
            </a:pPr>
            <a:r>
              <a:rPr lang="en-US" sz="1600" dirty="0" smtClean="0">
                <a:hlinkClick r:id="rId5"/>
              </a:rPr>
              <a:t>https</a:t>
            </a:r>
            <a:r>
              <a:rPr lang="en-US" sz="1600" dirty="0">
                <a:hlinkClick r:id="rId5"/>
              </a:rPr>
              <a:t>://</a:t>
            </a:r>
            <a:r>
              <a:rPr lang="en-US" sz="1600" dirty="0" smtClean="0">
                <a:hlinkClick r:id="rId5"/>
              </a:rPr>
              <a:t>www.nature.com/articles/d41586-018-07395-w?fbclid=IwAR3EbV3LbBQmls4KarxRzblvonn6HUxiC4IqRGaaXPY2XRsbOXtSPHqo3pk</a:t>
            </a:r>
            <a:endParaRPr lang="en-US" sz="1600" dirty="0" smtClean="0"/>
          </a:p>
          <a:p>
            <a:pPr marL="118872" indent="0">
              <a:buNone/>
            </a:pPr>
            <a:endParaRPr lang="en-US" sz="1600" dirty="0"/>
          </a:p>
          <a:p>
            <a:pPr marL="118872" indent="0">
              <a:buNone/>
            </a:pPr>
            <a:r>
              <a:rPr lang="en-US" sz="1600" dirty="0" smtClean="0"/>
              <a:t>[5] [</a:t>
            </a:r>
            <a:r>
              <a:rPr lang="en-US" sz="1600" dirty="0" err="1" smtClean="0"/>
              <a:t>cvxbook</a:t>
            </a:r>
            <a:r>
              <a:rPr lang="en-US" sz="1600" dirty="0" smtClean="0"/>
              <a:t>] Convex Optimization (</a:t>
            </a:r>
            <a:r>
              <a:rPr lang="en-US" sz="1600" dirty="0" err="1" smtClean="0"/>
              <a:t>S.Boyd</a:t>
            </a:r>
            <a:r>
              <a:rPr lang="en-US" sz="1600" dirty="0" smtClean="0"/>
              <a:t>, </a:t>
            </a:r>
            <a:r>
              <a:rPr lang="en-US" sz="1600" dirty="0" err="1" smtClean="0"/>
              <a:t>L.Vandenberghe</a:t>
            </a:r>
            <a:r>
              <a:rPr lang="en-US" sz="1600" dirty="0" smtClean="0"/>
              <a:t>)</a:t>
            </a:r>
          </a:p>
          <a:p>
            <a:pPr marL="118872" indent="0">
              <a:buNone/>
            </a:pPr>
            <a:r>
              <a:rPr lang="en-US" sz="1600" dirty="0">
                <a:hlinkClick r:id="rId6"/>
              </a:rPr>
              <a:t>http://stanford.edu/~</a:t>
            </a:r>
            <a:r>
              <a:rPr lang="en-US" sz="1600" dirty="0" smtClean="0">
                <a:hlinkClick r:id="rId6"/>
              </a:rPr>
              <a:t>boyd/cvxbook/bv_cvxbook.pdf</a:t>
            </a:r>
            <a:endParaRPr lang="en-US" sz="1600" dirty="0" smtClean="0"/>
          </a:p>
          <a:p>
            <a:pPr marL="118872" indent="0">
              <a:buNone/>
            </a:pPr>
            <a:endParaRPr lang="en-US" sz="1600" dirty="0" smtClean="0"/>
          </a:p>
          <a:p>
            <a:pPr marL="118872" indent="0">
              <a:buNone/>
            </a:pPr>
            <a:r>
              <a:rPr lang="en-US" sz="1600" dirty="0" smtClean="0"/>
              <a:t>[</a:t>
            </a:r>
            <a:r>
              <a:rPr lang="en-US" sz="1600" dirty="0"/>
              <a:t>6] </a:t>
            </a:r>
            <a:r>
              <a:rPr lang="en-US" sz="1600" dirty="0" smtClean="0"/>
              <a:t>My notes: What </a:t>
            </a:r>
            <a:r>
              <a:rPr lang="en-US" sz="1600" dirty="0"/>
              <a:t>is cross-validation and some hints about it</a:t>
            </a:r>
            <a:endParaRPr lang="en-US" sz="1600" dirty="0" smtClean="0"/>
          </a:p>
          <a:p>
            <a:pPr marL="118872" indent="0">
              <a:buNone/>
            </a:pPr>
            <a:r>
              <a:rPr lang="en-US" sz="1600" dirty="0">
                <a:hlinkClick r:id="rId7"/>
              </a:rPr>
              <a:t>https://</a:t>
            </a:r>
            <a:r>
              <a:rPr lang="en-US" sz="1600" dirty="0" smtClean="0">
                <a:hlinkClick r:id="rId7"/>
              </a:rPr>
              <a:t>sites.google.com/site/burlachenkok/articles/what-is-cross-validation-and-some-hints-about-it</a:t>
            </a:r>
            <a:endParaRPr lang="en-US" sz="1600" dirty="0" smtClean="0"/>
          </a:p>
          <a:p>
            <a:pPr marL="118872" indent="0">
              <a:buNone/>
            </a:pPr>
            <a:endParaRPr lang="en-US" sz="1600" dirty="0"/>
          </a:p>
          <a:p>
            <a:pPr marL="118872" indent="0">
              <a:buNone/>
            </a:pPr>
            <a:r>
              <a:rPr lang="en-US" sz="1600" dirty="0" smtClean="0"/>
              <a:t>[</a:t>
            </a:r>
            <a:r>
              <a:rPr lang="en-US" sz="1600" dirty="0"/>
              <a:t>7] </a:t>
            </a:r>
            <a:r>
              <a:rPr lang="en-US" sz="1600" dirty="0" smtClean="0"/>
              <a:t>Example of Random Forest usage.</a:t>
            </a:r>
          </a:p>
          <a:p>
            <a:pPr marL="118872" indent="0">
              <a:buNone/>
            </a:pPr>
            <a:r>
              <a:rPr lang="en-US" sz="1600" dirty="0" smtClean="0"/>
              <a:t>Real-Time </a:t>
            </a:r>
            <a:r>
              <a:rPr lang="en-US" sz="1600" dirty="0"/>
              <a:t>Human Pose Recognition in Parts from a Single Depth </a:t>
            </a:r>
            <a:r>
              <a:rPr lang="en-US" sz="1600" dirty="0" smtClean="0"/>
              <a:t>Image, 2011</a:t>
            </a:r>
          </a:p>
          <a:p>
            <a:pPr marL="118872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r>
              <a:rPr lang="en-US" sz="1500" u="sng" dirty="0">
                <a:hlinkClick r:id="rId8"/>
              </a:rPr>
              <a:t>https://www.microsoft.com/en-us/research/publication/real-time-human-pose-recognition-in-parts-from-a-single-depth-image/?from=http%3A%2F%2Fresearch.microsoft.com%2Fpubs%2F145347%2Fbodypartrecognition.pdf</a:t>
            </a:r>
            <a:endParaRPr lang="en-US" sz="1500" u="sng" dirty="0"/>
          </a:p>
          <a:p>
            <a:pPr marL="118872" indent="0">
              <a:buNone/>
            </a:pPr>
            <a:endParaRPr lang="en-US" sz="1500" dirty="0" smtClean="0"/>
          </a:p>
          <a:p>
            <a:pPr marL="118872" indent="0">
              <a:buNone/>
            </a:pPr>
            <a:r>
              <a:rPr lang="en-US" sz="1500" dirty="0" smtClean="0"/>
              <a:t>[8] Some way to </a:t>
            </a:r>
            <a:r>
              <a:rPr lang="en-US" sz="1500" dirty="0" err="1" smtClean="0"/>
              <a:t>interpretate</a:t>
            </a:r>
            <a:r>
              <a:rPr lang="en-US" sz="1500" dirty="0" smtClean="0"/>
              <a:t> black-box models</a:t>
            </a:r>
          </a:p>
          <a:p>
            <a:pPr marL="118872" indent="0">
              <a:buNone/>
            </a:pPr>
            <a:r>
              <a:rPr lang="en-US" sz="1400" dirty="0" smtClean="0">
                <a:hlinkClick r:id="rId9"/>
              </a:rPr>
              <a:t>https</a:t>
            </a:r>
            <a:r>
              <a:rPr lang="en-US" sz="1400" dirty="0">
                <a:hlinkClick r:id="rId9"/>
              </a:rPr>
              <a:t>://sites.google.com/site/burlachenkok/some-ways-to-intepretate-black-box-models</a:t>
            </a:r>
            <a:endParaRPr lang="en-US" sz="1400" dirty="0"/>
          </a:p>
          <a:p>
            <a:pPr marL="118872" indent="0">
              <a:buNone/>
            </a:pPr>
            <a:endParaRPr lang="en-US" sz="1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84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Bagging . Why this thing is working?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Deep answer lie in </a:t>
            </a:r>
            <a:r>
              <a:rPr lang="en-US" dirty="0" smtClean="0"/>
              <a:t>area of math optimization and one aspect of difference between </a:t>
            </a:r>
          </a:p>
          <a:p>
            <a:pPr marL="118872" indent="0">
              <a:buNone/>
            </a:pPr>
            <a:r>
              <a:rPr lang="en-US" b="1" dirty="0" smtClean="0"/>
              <a:t>convex</a:t>
            </a:r>
            <a:r>
              <a:rPr lang="en-US" dirty="0" smtClean="0"/>
              <a:t> and </a:t>
            </a:r>
            <a:r>
              <a:rPr lang="en-US" b="1" dirty="0" smtClean="0"/>
              <a:t>non-convex</a:t>
            </a:r>
            <a:r>
              <a:rPr lang="en-US" dirty="0" smtClean="0"/>
              <a:t> math optimization.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974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Bagging . About </a:t>
            </a:r>
            <a:r>
              <a:rPr lang="en-US" sz="2600" dirty="0" smtClean="0"/>
              <a:t>perturbed convex optimization problem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118872" indent="0">
                  <a:buNone/>
                </a:pPr>
                <a:r>
                  <a:rPr lang="en-US" sz="3800" dirty="0" smtClean="0"/>
                  <a:t>Let’s talk a bit on </a:t>
                </a:r>
                <a:r>
                  <a:rPr lang="en-US" sz="3800" u="sng" dirty="0" smtClean="0"/>
                  <a:t>convex optimization problem</a:t>
                </a:r>
                <a:r>
                  <a:rPr lang="en-US" sz="3800" dirty="0" smtClean="0"/>
                  <a:t> and it’s perturbations</a:t>
                </a:r>
              </a:p>
              <a:p>
                <a:pPr marL="118872" indent="0">
                  <a:buNone/>
                </a:pPr>
                <a:endParaRPr lang="en-US" sz="3800" dirty="0" smtClean="0"/>
              </a:p>
              <a:p>
                <a:pPr marL="118872" indent="0">
                  <a:buNone/>
                </a:pPr>
                <a:endParaRPr lang="en-US" sz="3800" dirty="0"/>
              </a:p>
              <a:p>
                <a:pPr marL="118872" indent="0">
                  <a:buNone/>
                </a:pPr>
                <a:endParaRPr lang="en-US" sz="3800" dirty="0" smtClean="0"/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endParaRPr lang="en-US" b="1" dirty="0" smtClean="0"/>
              </a:p>
              <a:p>
                <a:r>
                  <a:rPr lang="en-US" b="1" dirty="0" smtClean="0"/>
                  <a:t>Optimal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 is </a:t>
                </a:r>
                <a:r>
                  <a:rPr lang="en-US" dirty="0" err="1"/>
                  <a:t>infimum</a:t>
                </a:r>
                <a:r>
                  <a:rPr lang="en-US" dirty="0"/>
                  <a:t> of objective function attained in feasible set and intersected with the domain of optimization problem [</a:t>
                </a:r>
                <a:r>
                  <a:rPr lang="en-US" dirty="0" err="1"/>
                  <a:t>cvxbook</a:t>
                </a:r>
                <a:r>
                  <a:rPr lang="en-US" dirty="0"/>
                  <a:t>], </a:t>
                </a:r>
                <a:r>
                  <a:rPr lang="en-US" dirty="0" smtClean="0"/>
                  <a:t>p.127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r>
                  <a:rPr lang="en-US" b="1" dirty="0" smtClean="0"/>
                  <a:t>Optimal </a:t>
                </a:r>
                <a:r>
                  <a:rPr lang="en-US" b="1" dirty="0"/>
                  <a:t>value of the perturbed convex optimization problem</a:t>
                </a:r>
                <a:r>
                  <a:rPr lang="en-US" dirty="0"/>
                  <a:t> during perturbation of right hand side equality or inequality </a:t>
                </a:r>
                <a:r>
                  <a:rPr lang="en-US" b="1" dirty="0"/>
                  <a:t>is another convex function</a:t>
                </a:r>
                <a:r>
                  <a:rPr lang="en-US" dirty="0"/>
                  <a:t> of the parameters of this </a:t>
                </a:r>
                <a:r>
                  <a:rPr lang="en-US" dirty="0" smtClean="0"/>
                  <a:t>perturbations</a:t>
                </a:r>
              </a:p>
              <a:p>
                <a:endParaRPr lang="ru-RU" dirty="0"/>
              </a:p>
              <a:p>
                <a:r>
                  <a:rPr lang="en-US" dirty="0" smtClean="0"/>
                  <a:t>If optimal value of perturbed problem is differentiable then for the perturbed optimal value as a function of perturbations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we have: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(0,0)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(0,0)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</a:rPr>
                      <m:t>=−</m:t>
                    </m:r>
                    <m:sSubSup>
                      <m:sSub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        =&gt; So in this case if perturbation are not big too much then optimal value roughly speaking is not    </a:t>
                </a:r>
              </a:p>
              <a:p>
                <a:pPr marL="11887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changing too much</a:t>
                </a:r>
              </a:p>
              <a:p>
                <a:endParaRPr lang="en-US" dirty="0"/>
              </a:p>
              <a:p>
                <a:pPr marL="11887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[</a:t>
                </a:r>
                <a:r>
                  <a:rPr lang="en-US" dirty="0" err="1" smtClean="0"/>
                  <a:t>cvxbook</a:t>
                </a:r>
                <a:r>
                  <a:rPr lang="en-US" dirty="0"/>
                  <a:t>], 5.6. Perturbation Analysis, </a:t>
                </a:r>
                <a:r>
                  <a:rPr lang="en-US" dirty="0" smtClean="0"/>
                  <a:t>p.250,p.234-236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 r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21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93" y="2204864"/>
            <a:ext cx="1944216" cy="755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0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Bagging . </a:t>
            </a:r>
            <a:r>
              <a:rPr lang="en-US" sz="2400" dirty="0" smtClean="0"/>
              <a:t>About convex functions.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dirty="0" smtClean="0"/>
              <a:t>Convex function </a:t>
            </a:r>
            <a:r>
              <a:rPr lang="en-US" dirty="0"/>
              <a:t>are continuous in </a:t>
            </a:r>
            <a:r>
              <a:rPr lang="en-US" dirty="0" smtClean="0"/>
              <a:t>relative interior of it’s domain. So mostly they </a:t>
            </a:r>
            <a:r>
              <a:rPr lang="en-US" dirty="0"/>
              <a:t>are continuous even </a:t>
            </a:r>
            <a:r>
              <a:rPr lang="en-US" dirty="0" smtClean="0"/>
              <a:t>some strange situations can </a:t>
            </a:r>
            <a:r>
              <a:rPr lang="en-US" dirty="0" err="1" smtClean="0"/>
              <a:t>happend</a:t>
            </a:r>
            <a:r>
              <a:rPr lang="en-US" dirty="0" smtClean="0"/>
              <a:t> on boundary: 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>
              <a:hlinkClick r:id="rId3"/>
            </a:endParaRPr>
          </a:p>
          <a:p>
            <a:pPr marL="118872" indent="0">
              <a:buNone/>
            </a:pPr>
            <a:endParaRPr lang="en-US" dirty="0" smtClean="0">
              <a:hlinkClick r:id="rId3"/>
            </a:endParaRPr>
          </a:p>
          <a:p>
            <a:pPr marL="118872" indent="0">
              <a:buNone/>
            </a:pPr>
            <a:endParaRPr lang="en-US" dirty="0">
              <a:hlinkClick r:id="rId3"/>
            </a:endParaRPr>
          </a:p>
          <a:p>
            <a:pPr marL="118872" indent="0">
              <a:buNone/>
            </a:pPr>
            <a:endParaRPr lang="en-US" dirty="0" smtClean="0">
              <a:hlinkClick r:id="rId3"/>
            </a:endParaRPr>
          </a:p>
          <a:p>
            <a:pPr marL="118872" indent="0">
              <a:buNone/>
            </a:pPr>
            <a:endParaRPr lang="en-US" dirty="0">
              <a:hlinkClick r:id="rId3"/>
            </a:endParaRPr>
          </a:p>
          <a:p>
            <a:pPr marL="118872" indent="0">
              <a:buNone/>
            </a:pPr>
            <a:endParaRPr lang="en-US" dirty="0">
              <a:hlinkClick r:id="rId3"/>
            </a:endParaRPr>
          </a:p>
          <a:p>
            <a:pPr marL="118872" indent="0">
              <a:buNone/>
            </a:pPr>
            <a:endParaRPr lang="en-US" dirty="0" smtClean="0">
              <a:hlinkClick r:id="rId3"/>
            </a:endParaRPr>
          </a:p>
          <a:p>
            <a:pPr marL="118872" indent="0">
              <a:buNone/>
            </a:pPr>
            <a:endParaRPr lang="en-US" dirty="0">
              <a:hlinkClick r:id="rId3"/>
            </a:endParaRPr>
          </a:p>
          <a:p>
            <a:pPr marL="118872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www.facebook.com/photo.php?fbid=664179037304832&amp;set=a.164584463930961&amp;type=3&amp;theater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22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420888"/>
            <a:ext cx="6748389" cy="3107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8221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Autofit/>
          </a:bodyPr>
          <a:lstStyle/>
          <a:p>
            <a:r>
              <a:rPr lang="en-US" sz="3200" dirty="0" smtClean="0"/>
              <a:t>Bagging. Will bagging work for problem which are reduced to convex optimization?</a:t>
            </a:r>
            <a:endParaRPr lang="ru-RU" sz="3200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No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i="1" dirty="0"/>
              <a:t>“Bagging does not help for procedures which are themselves are </a:t>
            </a:r>
            <a:r>
              <a:rPr lang="en-US" i="1" u="sng" dirty="0"/>
              <a:t>convex optimization</a:t>
            </a:r>
            <a:r>
              <a:rPr lang="en-US" i="1" dirty="0"/>
              <a:t> problem” – Jerome H. </a:t>
            </a:r>
            <a:r>
              <a:rPr lang="en-US" i="1" dirty="0" smtClean="0"/>
              <a:t>Friedman.</a:t>
            </a:r>
            <a:endParaRPr lang="ru-RU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i="1" dirty="0" smtClean="0"/>
              <a:t>“Whole point </a:t>
            </a:r>
            <a:r>
              <a:rPr lang="en-US" i="1" dirty="0"/>
              <a:t>of ensemble you </a:t>
            </a:r>
            <a:r>
              <a:rPr lang="en-US" i="1" dirty="0" smtClean="0"/>
              <a:t>combine different decision trees…</a:t>
            </a:r>
            <a:r>
              <a:rPr lang="en-US" i="1" dirty="0"/>
              <a:t> ensemble methods </a:t>
            </a:r>
            <a:r>
              <a:rPr lang="en-US" i="1" dirty="0" smtClean="0"/>
              <a:t>in context of convex optimization are boring…”</a:t>
            </a:r>
            <a:r>
              <a:rPr lang="en-US" dirty="0" smtClean="0"/>
              <a:t> – </a:t>
            </a:r>
            <a:r>
              <a:rPr lang="en-US" dirty="0" err="1" smtClean="0"/>
              <a:t>S.Boyd</a:t>
            </a:r>
            <a:r>
              <a:rPr lang="en-US" dirty="0" smtClean="0"/>
              <a:t>,</a:t>
            </a:r>
          </a:p>
          <a:p>
            <a:pPr marL="118872" indent="0">
              <a:buNone/>
            </a:pPr>
            <a:r>
              <a:rPr lang="en-US" dirty="0" smtClean="0"/>
              <a:t>58:40, </a:t>
            </a:r>
          </a:p>
          <a:p>
            <a:pPr marL="118872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www.youtube.com/watch?v=wqy-og_7SLs</a:t>
            </a:r>
            <a:endParaRPr lang="en-US" dirty="0" smtClean="0"/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ru-RU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53EA42-BA89-4D45-B3D1-7EC11C308921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382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Bagging</a:t>
            </a:r>
            <a:r>
              <a:rPr lang="en-US" sz="2800" dirty="0"/>
              <a:t>. </a:t>
            </a:r>
            <a:r>
              <a:rPr lang="en-US" sz="2800" dirty="0" smtClean="0"/>
              <a:t>Ideas why </a:t>
            </a:r>
            <a:r>
              <a:rPr lang="en-US" sz="2800" dirty="0"/>
              <a:t>bagging </a:t>
            </a:r>
            <a:r>
              <a:rPr lang="en-US" sz="2800" dirty="0" smtClean="0"/>
              <a:t>helps for approximation schemas reduced to non-convex optimization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633222" indent="-514350">
                  <a:buFont typeface="+mj-lt"/>
                  <a:buAutoNum type="arabicPeriod"/>
                </a:pPr>
                <a:r>
                  <a:rPr lang="en-US" sz="1400" dirty="0" smtClean="0"/>
                  <a:t>Let’s start. We have multiple local minimums in our objective.</a:t>
                </a:r>
              </a:p>
              <a:p>
                <a:pPr marL="633222" indent="-514350">
                  <a:buFont typeface="+mj-lt"/>
                  <a:buAutoNum type="arabicPeriod"/>
                </a:pPr>
                <a:endParaRPr lang="en-US" sz="1400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1400" dirty="0" smtClean="0"/>
                  <a:t>If use local iterative strategy then obtained optimal point, depends on our start.                                          (By the way one more fun moment with </a:t>
                </a:r>
                <a:r>
                  <a:rPr lang="en-US" sz="1400" dirty="0" err="1" smtClean="0"/>
                  <a:t>S.Boyd</a:t>
                </a:r>
                <a:r>
                  <a:rPr lang="en-US" sz="1400" dirty="0"/>
                  <a:t> </a:t>
                </a:r>
                <a:r>
                  <a:rPr lang="en-US" sz="1400" dirty="0" smtClean="0">
                    <a:hlinkClick r:id="rId3"/>
                  </a:rPr>
                  <a:t>https</a:t>
                </a:r>
                <a:r>
                  <a:rPr lang="en-US" sz="1400" dirty="0">
                    <a:hlinkClick r:id="rId3"/>
                  </a:rPr>
                  <a:t>://</a:t>
                </a:r>
                <a:r>
                  <a:rPr lang="en-US" sz="1400" dirty="0" smtClean="0">
                    <a:hlinkClick r:id="rId3"/>
                  </a:rPr>
                  <a:t>youtu.be/wqy-og_7SLs?t=2953</a:t>
                </a:r>
                <a:r>
                  <a:rPr lang="en-US" sz="1400" dirty="0" smtClean="0"/>
                  <a:t>, 49:12                        </a:t>
                </a:r>
                <a:r>
                  <a:rPr lang="en-US" sz="1400" i="1" dirty="0" smtClean="0"/>
                  <a:t>“If </a:t>
                </a:r>
                <a:r>
                  <a:rPr lang="en-US" sz="1400" i="1" dirty="0"/>
                  <a:t>you have non-convex problems and we will use solvers that you mentioned. </a:t>
                </a:r>
                <a:r>
                  <a:rPr lang="en-US" sz="1400" i="1" dirty="0" smtClean="0"/>
                  <a:t> Stephen</a:t>
                </a:r>
                <a:r>
                  <a:rPr lang="en-US" sz="1400" i="1" dirty="0"/>
                  <a:t>: It </a:t>
                </a:r>
                <a:r>
                  <a:rPr lang="en-US" sz="1400" i="1" dirty="0" smtClean="0"/>
                  <a:t>depends, but the </a:t>
                </a:r>
                <a:r>
                  <a:rPr lang="en-US" sz="1400" i="1" dirty="0"/>
                  <a:t>most accurate technical statements is the </a:t>
                </a:r>
                <a:r>
                  <a:rPr lang="en-US" sz="1400" i="1" dirty="0" smtClean="0"/>
                  <a:t>following. </a:t>
                </a:r>
                <a:r>
                  <a:rPr lang="en-US" sz="1400" b="1" i="1" dirty="0" smtClean="0"/>
                  <a:t>Something happens</a:t>
                </a:r>
                <a:r>
                  <a:rPr lang="en-US" sz="1400" i="1" dirty="0" smtClean="0"/>
                  <a:t>“</a:t>
                </a:r>
                <a:r>
                  <a:rPr lang="en-US" sz="1400" dirty="0" smtClean="0"/>
                  <a:t>)</a:t>
                </a:r>
                <a:endParaRPr lang="en-US" sz="1400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1400" dirty="0" smtClean="0"/>
                  <a:t>So change in starting point will lead to different solution.</a:t>
                </a:r>
                <a:endParaRPr lang="en-US" sz="1400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1400" dirty="0" smtClean="0"/>
                  <a:t>We don’t change starting point in this strategy. </a:t>
                </a:r>
                <a:r>
                  <a:rPr lang="en-US" sz="1400" u="sng" dirty="0" smtClean="0"/>
                  <a:t>What we’re doing – we perturb/shuffle a bit/change dataset</a:t>
                </a:r>
                <a:r>
                  <a:rPr lang="en-US" sz="1400" dirty="0" smtClean="0"/>
                  <a:t>.  Which is the same as change start point if think about it.</a:t>
                </a:r>
              </a:p>
              <a:p>
                <a:pPr marL="633222" indent="-514350">
                  <a:buFont typeface="+mj-lt"/>
                  <a:buAutoNum type="arabicPeriod"/>
                </a:pPr>
                <a:endParaRPr lang="en-US" sz="1400" dirty="0"/>
              </a:p>
              <a:p>
                <a:pPr marL="118872" indent="0">
                  <a:buNone/>
                </a:pPr>
                <a:r>
                  <a:rPr lang="en-US" sz="1400" b="1" dirty="0" smtClean="0"/>
                  <a:t>We hope:</a:t>
                </a:r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1400" dirty="0" smtClean="0"/>
                  <a:t>That there is global picture of convex function with several ripples.</a:t>
                </a:r>
                <a:endParaRPr lang="en-US" sz="1400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1400" dirty="0" smtClean="0"/>
                  <a:t>Near global minimum there are several other local minimums, but they are clustered near each other</a:t>
                </a:r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1400" dirty="0" smtClean="0"/>
                  <a:t>Sampling technic will more probably give us predictors with minimums which are near global minimums</a:t>
                </a:r>
                <a:endParaRPr lang="en-US" sz="1400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sz="1400" dirty="0" smtClean="0"/>
                  <a:t>Another thing that for convex function we have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1400" i="1">
                        <a:latin typeface="Cambria Math"/>
                      </a:rPr>
                      <m:t>≤</m:t>
                    </m:r>
                    <m:r>
                      <a:rPr lang="en-US" sz="1400" i="1">
                        <a:latin typeface="Cambria Math"/>
                      </a:rPr>
                      <m:t>𝐸</m:t>
                    </m:r>
                    <m:r>
                      <a:rPr lang="en-US" sz="1400" i="1">
                        <a:latin typeface="Cambria Math"/>
                      </a:rPr>
                      <m:t>[</m:t>
                    </m:r>
                    <m:r>
                      <a:rPr lang="en-US" sz="1400" i="1">
                        <a:latin typeface="Cambria Math"/>
                      </a:rPr>
                      <m:t>𝑓</m:t>
                    </m:r>
                    <m:r>
                      <a:rPr lang="en-US" sz="1400" i="1">
                        <a:latin typeface="Cambria Math"/>
                      </a:rPr>
                      <m:t>(</m:t>
                    </m:r>
                    <m:r>
                      <a:rPr lang="en-US" sz="1400" b="0" i="1" smtClean="0">
                        <a:latin typeface="Cambria Math"/>
                      </a:rPr>
                      <m:t>𝑤</m:t>
                    </m:r>
                    <m:r>
                      <a:rPr lang="en-US" sz="1400" i="1">
                        <a:latin typeface="Cambria Math"/>
                      </a:rPr>
                      <m:t>)]</m:t>
                    </m:r>
                  </m:oMath>
                </a14:m>
                <a:r>
                  <a:rPr lang="en-US" sz="1400" dirty="0" smtClean="0"/>
                  <a:t>. </a:t>
                </a:r>
                <a:endParaRPr lang="en-US" sz="1400" dirty="0"/>
              </a:p>
              <a:p>
                <a:pPr marL="118872" indent="0">
                  <a:buNone/>
                </a:pPr>
                <a:r>
                  <a:rPr lang="en-US" sz="1400" dirty="0" smtClean="0"/>
                  <a:t>               So for convex function averaging in model obtained by averaging parameters is better then average  </a:t>
                </a:r>
              </a:p>
              <a:p>
                <a:pPr marL="118872" indent="0">
                  <a:buNone/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        of  the models</a:t>
                </a:r>
              </a:p>
              <a:p>
                <a:pPr marL="118872" indent="0">
                  <a:buNone/>
                </a:pPr>
                <a:endParaRPr lang="en-US" sz="1400" b="1" dirty="0" smtClean="0"/>
              </a:p>
              <a:p>
                <a:pPr marL="118872" indent="0">
                  <a:buNone/>
                </a:pPr>
                <a:r>
                  <a:rPr lang="en-US" sz="1400" b="1" dirty="0" smtClean="0"/>
                  <a:t>Empirically:</a:t>
                </a:r>
              </a:p>
              <a:p>
                <a:pPr marL="118872" indent="0">
                  <a:buNone/>
                </a:pPr>
                <a:r>
                  <a:rPr lang="en-US" sz="1400" dirty="0" smtClean="0"/>
                  <a:t>This technic from 1996 upgrade Decision Trees into extremely </a:t>
                </a:r>
                <a:r>
                  <a:rPr lang="en-US" sz="1400" dirty="0" err="1" smtClean="0"/>
                  <a:t>powerfull</a:t>
                </a:r>
                <a:r>
                  <a:rPr lang="en-US" sz="1400" dirty="0" smtClean="0"/>
                  <a:t> model.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r="-2296" b="-11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787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Bagging. Nice decoupling.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Via deep of decision trees – </a:t>
            </a:r>
            <a:r>
              <a:rPr lang="en-US" u="sng" dirty="0" smtClean="0"/>
              <a:t>we control bias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Via bagging </a:t>
            </a:r>
            <a:r>
              <a:rPr lang="en-US" dirty="0"/>
              <a:t>technic </a:t>
            </a:r>
            <a:r>
              <a:rPr lang="en-US" dirty="0" smtClean="0"/>
              <a:t>– </a:t>
            </a:r>
            <a:r>
              <a:rPr lang="en-US" u="sng" dirty="0" smtClean="0"/>
              <a:t>we control </a:t>
            </a:r>
            <a:r>
              <a:rPr lang="en-US" u="sng" dirty="0"/>
              <a:t>variance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to be completely honest we can bag anything</a:t>
            </a:r>
          </a:p>
          <a:p>
            <a:endParaRPr lang="en-US" dirty="0"/>
          </a:p>
          <a:p>
            <a:r>
              <a:rPr lang="en-US" b="1" dirty="0" smtClean="0"/>
              <a:t>When </a:t>
            </a:r>
            <a:r>
              <a:rPr lang="en-US" b="1" dirty="0"/>
              <a:t>bagging works</a:t>
            </a:r>
            <a:endParaRPr lang="ru-RU" b="1" dirty="0"/>
          </a:p>
          <a:p>
            <a:pPr lvl="1"/>
            <a:r>
              <a:rPr lang="en-US" dirty="0" smtClean="0"/>
              <a:t>Trees </a:t>
            </a:r>
            <a:r>
              <a:rPr lang="en-US" dirty="0"/>
              <a:t>are not highly correlated </a:t>
            </a:r>
            <a:endParaRPr lang="ru-RU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tree should be enough strong to predict </a:t>
            </a:r>
            <a:r>
              <a:rPr lang="en-US" dirty="0" smtClean="0"/>
              <a:t>something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Bagging as </a:t>
            </a:r>
            <a:r>
              <a:rPr lang="en-US" dirty="0" smtClean="0"/>
              <a:t>“average technic” </a:t>
            </a:r>
            <a:r>
              <a:rPr lang="en-US" dirty="0"/>
              <a:t>works with improve quality in average, no for particular tree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i="1" dirty="0" smtClean="0"/>
              <a:t>“It still can be a case then a single tree works better”</a:t>
            </a:r>
            <a:r>
              <a:rPr lang="en-US" dirty="0" smtClean="0"/>
              <a:t> – </a:t>
            </a:r>
            <a:r>
              <a:rPr lang="en-US" dirty="0" err="1" smtClean="0"/>
              <a:t>J.Friedman</a:t>
            </a:r>
            <a:r>
              <a:rPr lang="en-US" dirty="0" smtClean="0"/>
              <a:t> </a:t>
            </a:r>
            <a:endParaRPr lang="ru-RU" dirty="0"/>
          </a:p>
          <a:p>
            <a:pPr marL="118872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933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26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09600" y="138885"/>
            <a:ext cx="8229600" cy="1252728"/>
          </a:xfrm>
        </p:spPr>
        <p:txBody>
          <a:bodyPr>
            <a:noAutofit/>
          </a:bodyPr>
          <a:lstStyle/>
          <a:p>
            <a:r>
              <a:rPr lang="en-US" sz="3200" dirty="0" smtClean="0"/>
              <a:t>Random</a:t>
            </a:r>
            <a:r>
              <a:rPr lang="en-US" sz="2800" dirty="0" smtClean="0"/>
              <a:t> Forest as extreme case of Bagging</a:t>
            </a:r>
            <a:endParaRPr lang="ru-RU" sz="2800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09600" y="1927591"/>
            <a:ext cx="8229600" cy="462560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Random Forest is most popular form of bagging</a:t>
            </a:r>
          </a:p>
          <a:p>
            <a:pPr lvl="1"/>
            <a:r>
              <a:rPr lang="en-US" dirty="0" smtClean="0"/>
              <a:t>We create deepest Decision Trees without any pruning (</a:t>
            </a:r>
            <a:r>
              <a:rPr lang="en-US" dirty="0" err="1" smtClean="0"/>
              <a:t>cp</a:t>
            </a:r>
            <a:r>
              <a:rPr lang="en-US" dirty="0" smtClean="0"/>
              <a:t>=0)</a:t>
            </a:r>
          </a:p>
          <a:p>
            <a:pPr lvl="1"/>
            <a:r>
              <a:rPr lang="en-US" dirty="0"/>
              <a:t>The height of decision tree is only limited by the size of train </a:t>
            </a:r>
            <a:r>
              <a:rPr lang="en-US" dirty="0" smtClean="0"/>
              <a:t>samples</a:t>
            </a:r>
          </a:p>
          <a:p>
            <a:pPr lvl="1"/>
            <a:r>
              <a:rPr lang="en-US" dirty="0" smtClean="0"/>
              <a:t>Wrap-around </a:t>
            </a:r>
            <a:r>
              <a:rPr lang="en-US" dirty="0"/>
              <a:t>this procedure via </a:t>
            </a:r>
            <a:r>
              <a:rPr lang="en-US" dirty="0" smtClean="0"/>
              <a:t>bagging</a:t>
            </a:r>
            <a:endParaRPr lang="en-US" dirty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Nice thing about Random Forest – each tree can be compute completely in parallel. </a:t>
            </a:r>
          </a:p>
          <a:p>
            <a:endParaRPr lang="en-US" dirty="0"/>
          </a:p>
          <a:p>
            <a:r>
              <a:rPr lang="en-US" dirty="0" smtClean="0"/>
              <a:t>Each Decision Tree is building completely independent</a:t>
            </a:r>
          </a:p>
          <a:p>
            <a:endParaRPr lang="en-US" dirty="0" smtClean="0"/>
          </a:p>
          <a:p>
            <a:r>
              <a:rPr lang="en-US" dirty="0" smtClean="0"/>
              <a:t>Example of usage. </a:t>
            </a:r>
            <a:r>
              <a:rPr lang="en-US" b="1" dirty="0" err="1" smtClean="0"/>
              <a:t>Kinect</a:t>
            </a:r>
            <a:r>
              <a:rPr lang="en-US" dirty="0" smtClean="0"/>
              <a:t> </a:t>
            </a:r>
            <a:r>
              <a:rPr lang="en-US" dirty="0"/>
              <a:t>in human pose </a:t>
            </a:r>
            <a:r>
              <a:rPr lang="en-US" dirty="0" smtClean="0"/>
              <a:t>recognition use Random Forest [7]</a:t>
            </a:r>
            <a:endParaRPr lang="en-US" u="sng" dirty="0" smtClean="0"/>
          </a:p>
          <a:p>
            <a:pPr marL="676656" lvl="2" indent="0">
              <a:buNone/>
            </a:pPr>
            <a:endParaRPr lang="en-US" u="sng" dirty="0" smtClean="0"/>
          </a:p>
          <a:p>
            <a:pPr marL="676656" lvl="2" indent="0">
              <a:buNone/>
            </a:pPr>
            <a:endParaRPr lang="ru-RU" dirty="0"/>
          </a:p>
          <a:p>
            <a:endParaRPr lang="en-US" dirty="0" smtClean="0"/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>
          <a:xfrm>
            <a:off x="8356796" y="66293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ru-RU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53EA42-BA89-4D45-B3D1-7EC11C308921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96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Random </a:t>
            </a:r>
            <a:r>
              <a:rPr lang="en-US" sz="3200" dirty="0" smtClean="0"/>
              <a:t>Forest. Conclusion.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Random forest it’s possible append extra variation of the trees via build tree based on random subset of variables. </a:t>
            </a:r>
          </a:p>
          <a:p>
            <a:endParaRPr lang="en-US" dirty="0"/>
          </a:p>
          <a:p>
            <a:r>
              <a:rPr lang="en-US" dirty="0" err="1"/>
              <a:t>J.Friedman</a:t>
            </a:r>
            <a:r>
              <a:rPr lang="en-US" dirty="0"/>
              <a:t> said that Leo didn’t give any recommendation of the number of variables, but via consideration of </a:t>
            </a:r>
            <a:r>
              <a:rPr lang="en-US" dirty="0" err="1" smtClean="0"/>
              <a:t>J.Friedman</a:t>
            </a:r>
            <a:r>
              <a:rPr lang="en-US" dirty="0" smtClean="0"/>
              <a:t> selecting of variable  </a:t>
            </a:r>
            <a:r>
              <a:rPr lang="en-US" b="1" dirty="0" smtClean="0"/>
              <a:t>is just a strange thing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For random forest it should be 2 meta-parameters:</a:t>
            </a:r>
          </a:p>
          <a:p>
            <a:pPr marL="457200" lvl="1" indent="0">
              <a:buNone/>
            </a:pPr>
            <a:r>
              <a:rPr lang="en-US" b="1" i="1" dirty="0"/>
              <a:t>Size of the sample for </a:t>
            </a:r>
            <a:r>
              <a:rPr lang="en-US" b="1" i="1" dirty="0" err="1" smtClean="0"/>
              <a:t>bootstap</a:t>
            </a:r>
            <a:r>
              <a:rPr lang="en-US" b="1" i="1" dirty="0" smtClean="0"/>
              <a:t>.</a:t>
            </a:r>
          </a:p>
          <a:p>
            <a:pPr marL="457200" lvl="1" indent="0">
              <a:buNone/>
            </a:pPr>
            <a:r>
              <a:rPr lang="en-US" u="sng" dirty="0" smtClean="0"/>
              <a:t>Smaller </a:t>
            </a:r>
            <a:r>
              <a:rPr lang="en-US" u="sng" dirty="0" err="1"/>
              <a:t>boostrap</a:t>
            </a:r>
            <a:r>
              <a:rPr lang="en-US" u="sng" dirty="0"/>
              <a:t> sample</a:t>
            </a:r>
            <a:r>
              <a:rPr lang="en-US" dirty="0"/>
              <a:t> – more randomness in the </a:t>
            </a:r>
            <a:r>
              <a:rPr lang="en-US" dirty="0" smtClean="0"/>
              <a:t>tree.</a:t>
            </a:r>
            <a:endParaRPr lang="en-US" dirty="0"/>
          </a:p>
          <a:p>
            <a:pPr marL="457200" lvl="1" indent="0">
              <a:buNone/>
            </a:pPr>
            <a:r>
              <a:rPr lang="en-US" u="sng" dirty="0" smtClean="0"/>
              <a:t>Bigger </a:t>
            </a:r>
            <a:r>
              <a:rPr lang="en-US" u="sng" dirty="0" err="1"/>
              <a:t>boostrap</a:t>
            </a:r>
            <a:r>
              <a:rPr lang="en-US" u="sng" dirty="0"/>
              <a:t> sample</a:t>
            </a:r>
            <a:r>
              <a:rPr lang="en-US" dirty="0"/>
              <a:t> – less randomness in the </a:t>
            </a:r>
            <a:r>
              <a:rPr lang="en-US" dirty="0" smtClean="0"/>
              <a:t>tree.</a:t>
            </a:r>
          </a:p>
          <a:p>
            <a:pPr marL="457200" lvl="1" indent="0">
              <a:buNone/>
            </a:pPr>
            <a:r>
              <a:rPr lang="en-US" b="1" i="1" dirty="0" smtClean="0"/>
              <a:t>Fraction </a:t>
            </a:r>
            <a:r>
              <a:rPr lang="en-US" b="1" i="1" dirty="0"/>
              <a:t>of selected </a:t>
            </a:r>
            <a:r>
              <a:rPr lang="en-US" b="1" i="1" dirty="0" smtClean="0"/>
              <a:t>variables.</a:t>
            </a:r>
            <a:endParaRPr lang="en-US" b="1" i="1" dirty="0"/>
          </a:p>
          <a:p>
            <a:pPr marL="457200" lvl="1" indent="0">
              <a:buNone/>
            </a:pPr>
            <a:endParaRPr lang="en-US" b="1" i="1" dirty="0" smtClean="0"/>
          </a:p>
          <a:p>
            <a:r>
              <a:rPr lang="en-US" dirty="0" smtClean="0"/>
              <a:t>Unfortunately in </a:t>
            </a:r>
            <a:r>
              <a:rPr lang="en-US" dirty="0"/>
              <a:t>standard implementations there is no necessary such thing have been </a:t>
            </a:r>
            <a:r>
              <a:rPr lang="en-US" dirty="0" smtClean="0"/>
              <a:t>implemented both.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653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Bagging and Random Forest. Advantages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They share all nice properties of Decision Trees from [1] </a:t>
            </a:r>
            <a:r>
              <a:rPr lang="en-US" b="1" dirty="0" smtClean="0"/>
              <a:t>exclude 1 </a:t>
            </a:r>
            <a:r>
              <a:rPr lang="en-US" u="sng" dirty="0" smtClean="0"/>
              <a:t>interpretability</a:t>
            </a:r>
          </a:p>
          <a:p>
            <a:endParaRPr lang="en-US" u="sng" dirty="0"/>
          </a:p>
          <a:p>
            <a:r>
              <a:rPr lang="en-US" dirty="0" smtClean="0"/>
              <a:t>Even If you have 1000 or 10 or </a:t>
            </a:r>
            <a:r>
              <a:rPr lang="en-US" b="1" dirty="0" smtClean="0"/>
              <a:t>even 5 </a:t>
            </a:r>
            <a:r>
              <a:rPr lang="en-US" dirty="0" smtClean="0"/>
              <a:t>trees it’s very hard to understand what is going on under the hood </a:t>
            </a:r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or at least not so easy)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 main </a:t>
            </a:r>
            <a:r>
              <a:rPr lang="en-US" dirty="0"/>
              <a:t>competitor </a:t>
            </a:r>
            <a:r>
              <a:rPr lang="en-US" dirty="0" smtClean="0"/>
              <a:t>which is </a:t>
            </a:r>
            <a:r>
              <a:rPr lang="en-US" i="1" dirty="0" smtClean="0"/>
              <a:t>Neural Nets</a:t>
            </a:r>
            <a:r>
              <a:rPr lang="en-US" dirty="0" smtClean="0"/>
              <a:t> – is not interpretable too (or at least it’s not so easy)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(If </a:t>
            </a:r>
            <a:r>
              <a:rPr lang="en-US" dirty="0" smtClean="0"/>
              <a:t>you’re interesting </a:t>
            </a:r>
            <a:r>
              <a:rPr lang="en-US" dirty="0"/>
              <a:t>in </a:t>
            </a:r>
            <a:r>
              <a:rPr lang="en-US" dirty="0" smtClean="0"/>
              <a:t>interpretability here a short note about several </a:t>
            </a:r>
            <a:r>
              <a:rPr lang="en-US" dirty="0" smtClean="0"/>
              <a:t>schemas </a:t>
            </a:r>
            <a:r>
              <a:rPr lang="en-US" dirty="0" smtClean="0"/>
              <a:t>to </a:t>
            </a:r>
            <a:r>
              <a:rPr lang="en-US" dirty="0"/>
              <a:t>interpret black-box </a:t>
            </a:r>
            <a:r>
              <a:rPr lang="en-US" dirty="0" smtClean="0"/>
              <a:t>models in AI/ML [8</a:t>
            </a:r>
            <a:r>
              <a:rPr lang="en-US" dirty="0" smtClean="0"/>
              <a:t>])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460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Model selection: slide about cross-validation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r>
                  <a:rPr lang="en-US" dirty="0" smtClean="0"/>
                  <a:t>Several times this word come into play I need to say at least something.</a:t>
                </a:r>
              </a:p>
              <a:p>
                <a:endParaRPr lang="en-US" dirty="0"/>
              </a:p>
              <a:p>
                <a:r>
                  <a:rPr lang="en-US" dirty="0" smtClean="0"/>
                  <a:t>Let’s me describe the simplest way </a:t>
                </a:r>
                <a:r>
                  <a:rPr lang="en-US" dirty="0" err="1" smtClean="0"/>
                  <a:t>todo</a:t>
                </a:r>
                <a:r>
                  <a:rPr lang="en-US" dirty="0" smtClean="0"/>
                  <a:t> it.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It’s schema when you have </a:t>
                </a:r>
                <a:r>
                  <a:rPr lang="en-US" dirty="0" err="1"/>
                  <a:t>opt.problem</a:t>
                </a:r>
                <a:r>
                  <a:rPr lang="en-US" dirty="0"/>
                  <a:t> with variables 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𝝀</m:t>
                    </m:r>
                  </m:oMath>
                </a14:m>
                <a:r>
                  <a:rPr lang="en-US" b="1" dirty="0" smtClean="0"/>
                  <a:t>) </a:t>
                </a:r>
                <a:r>
                  <a:rPr lang="en-US" dirty="0" smtClean="0"/>
                  <a:t>and you split you data which you use to fit/extrapolate into two </a:t>
                </a:r>
                <a:r>
                  <a:rPr lang="en-US" b="1" dirty="0" smtClean="0"/>
                  <a:t>sets</a:t>
                </a:r>
                <a:r>
                  <a:rPr lang="en-US" dirty="0" smtClean="0"/>
                  <a:t> – train and </a:t>
                </a:r>
                <a:r>
                  <a:rPr lang="en-US" b="1" dirty="0" smtClean="0"/>
                  <a:t>test</a:t>
                </a:r>
                <a:endParaRPr lang="en-US" b="1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You solve </a:t>
                </a:r>
                <a:r>
                  <a:rPr lang="en-US" dirty="0" err="1"/>
                  <a:t>opt.problem</a:t>
                </a:r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based on </a:t>
                </a:r>
                <a:r>
                  <a:rPr lang="en-US" b="1" dirty="0" smtClean="0"/>
                  <a:t>train</a:t>
                </a:r>
                <a:r>
                  <a:rPr lang="en-US" dirty="0" smtClean="0"/>
                  <a:t> data </a:t>
                </a:r>
                <a:r>
                  <a:rPr lang="en-US" dirty="0"/>
                  <a:t>for some fixed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𝝀</m:t>
                    </m:r>
                  </m:oMath>
                </a14:m>
                <a:endParaRPr lang="en-US" b="1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You check how problem behaves </a:t>
                </a:r>
                <a:r>
                  <a:rPr lang="en-US" dirty="0" smtClean="0"/>
                  <a:t>on data called </a:t>
                </a:r>
                <a:r>
                  <a:rPr lang="en-US" b="1" dirty="0" smtClean="0"/>
                  <a:t>test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Do if for several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𝝀</m:t>
                    </m:r>
                  </m:oMath>
                </a14:m>
                <a:endParaRPr lang="en-US" b="1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ML </a:t>
                </a:r>
                <a:r>
                  <a:rPr lang="en-US" dirty="0"/>
                  <a:t>community do not state that </a:t>
                </a:r>
                <a:r>
                  <a:rPr lang="en-US" u="sng" dirty="0"/>
                  <a:t>they want </a:t>
                </a:r>
                <a:r>
                  <a:rPr lang="en-US" u="sng" dirty="0" smtClean="0"/>
                  <a:t>explicitly</a:t>
                </a:r>
                <a:r>
                  <a:rPr lang="en-US" dirty="0" smtClean="0"/>
                  <a:t> so decision which one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𝝀</m:t>
                    </m:r>
                  </m:oMath>
                </a14:m>
                <a:r>
                  <a:rPr lang="en-US" dirty="0" smtClean="0"/>
                  <a:t> to choose is up software engineer.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(usually smaller is better).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In </a:t>
                </a:r>
                <a:r>
                  <a:rPr lang="en-US" dirty="0"/>
                  <a:t>terms of math optimization </a:t>
                </a:r>
                <a:r>
                  <a:rPr lang="en-US" dirty="0" smtClean="0"/>
                  <a:t>some variation </a:t>
                </a:r>
                <a:r>
                  <a:rPr lang="en-US" dirty="0" smtClean="0"/>
                  <a:t>of </a:t>
                </a:r>
                <a:r>
                  <a:rPr lang="en-US" dirty="0" smtClean="0"/>
                  <a:t>such strategy  can be formalized as  </a:t>
                </a:r>
                <a:r>
                  <a:rPr lang="en-US" dirty="0" smtClean="0"/>
                  <a:t>the following. We </a:t>
                </a:r>
                <a:r>
                  <a:rPr lang="en-US" dirty="0"/>
                  <a:t>have two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𝑆𝑒𝑡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𝑆𝑒𝑡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with data </a:t>
                </a:r>
                <a:r>
                  <a:rPr lang="en-US" dirty="0" smtClean="0"/>
                  <a:t>.</a:t>
                </a:r>
                <a:r>
                  <a:rPr lang="en-US" dirty="0"/>
                  <a:t> </a:t>
                </a:r>
                <a:r>
                  <a:rPr lang="en-US" dirty="0" smtClean="0"/>
                  <a:t>W</a:t>
                </a:r>
                <a:r>
                  <a:rPr lang="en-US" dirty="0" smtClean="0"/>
                  <a:t>e </a:t>
                </a:r>
                <a:r>
                  <a:rPr lang="en-US" dirty="0" smtClean="0"/>
                  <a:t>can call it </a:t>
                </a:r>
                <a:r>
                  <a:rPr lang="en-US" b="1" dirty="0" smtClean="0"/>
                  <a:t>train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test</a:t>
                </a:r>
                <a:r>
                  <a:rPr lang="en-US" dirty="0" smtClean="0"/>
                  <a:t>, but </a:t>
                </a:r>
                <a:r>
                  <a:rPr lang="en-US" u="sng" dirty="0" smtClean="0"/>
                  <a:t>It’s only a name</a:t>
                </a:r>
                <a:r>
                  <a:rPr lang="en-US" dirty="0" smtClean="0"/>
                  <a:t>) and we solve the following </a:t>
                </a:r>
                <a:r>
                  <a:rPr lang="en-US" dirty="0" err="1" smtClean="0"/>
                  <a:t>opt.problem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𝑚𝑖𝑛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sup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Set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Set</m:t>
                                </m:r>
                              </m:e>
                              <m:sub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b="1" dirty="0" smtClean="0"/>
                  <a:t>variables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(optimization community or when optimization based model </a:t>
                </a:r>
                <a:r>
                  <a:rPr lang="en-US" dirty="0" err="1"/>
                  <a:t>arised</a:t>
                </a:r>
                <a:r>
                  <a:rPr lang="en-US" dirty="0"/>
                  <a:t> in </a:t>
                </a:r>
                <a:r>
                  <a:rPr lang="en-US" dirty="0" smtClean="0"/>
                  <a:t>ML/AI)</a:t>
                </a:r>
              </a:p>
              <a:p>
                <a:pPr marL="457200" lvl="1" indent="0">
                  <a:buNone/>
                </a:pPr>
                <a:r>
                  <a:rPr lang="en-US" b="1" dirty="0" smtClean="0"/>
                  <a:t>parameters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(machine learning community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In such formulation it’s identical </a:t>
                </a:r>
                <a:r>
                  <a:rPr lang="en-US" dirty="0"/>
                  <a:t>t</a:t>
                </a:r>
                <a:r>
                  <a:rPr lang="en-US" dirty="0" smtClean="0"/>
                  <a:t>o </a:t>
                </a:r>
                <a:r>
                  <a:rPr lang="en-US" b="1" dirty="0" smtClean="0"/>
                  <a:t>robust worst case optimization</a:t>
                </a:r>
                <a:r>
                  <a:rPr lang="en-US" dirty="0" smtClean="0"/>
                  <a:t>.</a:t>
                </a:r>
                <a:endParaRPr lang="en-US" b="1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dirty="0" smtClean="0"/>
                  <a:t>If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is something wild enough then from algorithm above step #4 can be repeated several times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Also here my note </a:t>
                </a:r>
                <a:r>
                  <a:rPr lang="en-US" i="1" dirty="0" smtClean="0"/>
                  <a:t>“What </a:t>
                </a:r>
                <a:r>
                  <a:rPr lang="en-US" i="1" dirty="0"/>
                  <a:t>is cross-validation and some hints about </a:t>
                </a:r>
                <a:r>
                  <a:rPr lang="en-US" i="1" dirty="0" smtClean="0"/>
                  <a:t>it”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>
                    <a:hlinkClick r:id="rId2"/>
                  </a:rPr>
                  <a:t>https://</a:t>
                </a:r>
                <a:r>
                  <a:rPr lang="en-US" dirty="0" smtClean="0">
                    <a:hlinkClick r:id="rId2"/>
                  </a:rPr>
                  <a:t>sites.google.com/site/burlachenkok/articles/what-is-cross-validation-and-some-hints-about-it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49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Plan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33222" indent="-514350">
              <a:buAutoNum type="arabicPeriod"/>
            </a:pPr>
            <a:r>
              <a:rPr lang="en-US" dirty="0" smtClean="0"/>
              <a:t>Reminder about Decision tree for Regression</a:t>
            </a:r>
          </a:p>
          <a:p>
            <a:pPr marL="633222" indent="-514350">
              <a:buAutoNum type="arabicPeriod"/>
            </a:pPr>
            <a:r>
              <a:rPr lang="en-US" dirty="0" smtClean="0"/>
              <a:t>Extremely short note about decision tree for classification</a:t>
            </a:r>
          </a:p>
          <a:p>
            <a:pPr marL="633222" indent="-514350">
              <a:buAutoNum type="arabicPeriod"/>
            </a:pPr>
            <a:r>
              <a:rPr lang="en-US" dirty="0" smtClean="0"/>
              <a:t>Problem with regression trees and what </a:t>
            </a:r>
            <a:r>
              <a:rPr lang="en-US" dirty="0" err="1" smtClean="0"/>
              <a:t>todo</a:t>
            </a:r>
            <a:endParaRPr lang="en-US" dirty="0" smtClean="0"/>
          </a:p>
          <a:p>
            <a:pPr marL="633222" indent="-514350">
              <a:buAutoNum type="arabicPeriod"/>
            </a:pPr>
            <a:r>
              <a:rPr lang="en-US" dirty="0"/>
              <a:t>Ensemble of trees. Why such thing </a:t>
            </a:r>
            <a:r>
              <a:rPr lang="en-US" dirty="0" smtClean="0"/>
              <a:t>matter.</a:t>
            </a:r>
          </a:p>
          <a:p>
            <a:pPr marL="633222" indent="-514350">
              <a:buAutoNum type="arabicPeriod"/>
            </a:pPr>
            <a:r>
              <a:rPr lang="en-US" dirty="0" smtClean="0"/>
              <a:t>Bagging</a:t>
            </a:r>
          </a:p>
          <a:p>
            <a:pPr marL="633222" indent="-514350">
              <a:buAutoNum type="arabicPeriod"/>
            </a:pPr>
            <a:r>
              <a:rPr lang="en-US" dirty="0" smtClean="0"/>
              <a:t>Random Forest</a:t>
            </a:r>
          </a:p>
          <a:p>
            <a:pPr marL="633222" indent="-514350">
              <a:buAutoNum type="arabicPeriod"/>
            </a:pPr>
            <a:r>
              <a:rPr lang="en-US" dirty="0"/>
              <a:t>Bagging and Random Forest. </a:t>
            </a:r>
            <a:r>
              <a:rPr lang="en-US" dirty="0" smtClean="0"/>
              <a:t>Advantages</a:t>
            </a:r>
          </a:p>
          <a:p>
            <a:pPr marL="633222" indent="-514350">
              <a:buAutoNum type="arabicPeriod"/>
            </a:pPr>
            <a:r>
              <a:rPr lang="en-US" dirty="0" smtClean="0"/>
              <a:t>Slide about cross-validation (or x-validation)</a:t>
            </a:r>
          </a:p>
          <a:p>
            <a:pPr marL="633222" indent="-514350">
              <a:buAutoNum type="arabicPeriod"/>
            </a:pPr>
            <a:r>
              <a:rPr lang="en-US" dirty="0" smtClean="0"/>
              <a:t>Boosting</a:t>
            </a:r>
          </a:p>
          <a:p>
            <a:pPr marL="925830" lvl="1" indent="-514350">
              <a:buAutoNum type="arabicPeriod"/>
            </a:pPr>
            <a:r>
              <a:rPr lang="en-US" dirty="0" smtClean="0"/>
              <a:t>Motivation</a:t>
            </a:r>
            <a:endParaRPr lang="en-US" dirty="0"/>
          </a:p>
          <a:p>
            <a:pPr marL="925830" lvl="1" indent="-514350">
              <a:buAutoNum type="arabicPeriod"/>
            </a:pPr>
            <a:r>
              <a:rPr lang="en-US" dirty="0" smtClean="0"/>
              <a:t>……………………………………..</a:t>
            </a:r>
          </a:p>
          <a:p>
            <a:pPr marL="925830" lvl="1" indent="-514350">
              <a:buAutoNum type="arabicPeriod"/>
            </a:pPr>
            <a:r>
              <a:rPr lang="en-US" dirty="0"/>
              <a:t>……………………………………..</a:t>
            </a:r>
          </a:p>
          <a:p>
            <a:pPr marL="925830" lvl="1" indent="-514350">
              <a:buAutoNum type="arabicPeriod"/>
            </a:pPr>
            <a:r>
              <a:rPr lang="en-US" dirty="0"/>
              <a:t>……………………………………..</a:t>
            </a:r>
          </a:p>
          <a:p>
            <a:pPr marL="925830" lvl="1" indent="-514350">
              <a:buAutoNum type="arabicPeriod"/>
            </a:pPr>
            <a:r>
              <a:rPr lang="en-US" dirty="0"/>
              <a:t>……………………………………..</a:t>
            </a:r>
          </a:p>
          <a:p>
            <a:pPr marL="925830" lvl="1" indent="-514350">
              <a:buAutoNum type="arabicPeriod"/>
            </a:pPr>
            <a:r>
              <a:rPr lang="en-US" dirty="0"/>
              <a:t>……………………………………..</a:t>
            </a:r>
          </a:p>
          <a:p>
            <a:pPr marL="925830" lvl="1" indent="-514350">
              <a:buAutoNum type="arabicPeriod"/>
            </a:pPr>
            <a:r>
              <a:rPr lang="en-US" dirty="0" smtClean="0"/>
              <a:t>……………………………………..</a:t>
            </a:r>
            <a:endParaRPr lang="en-US" dirty="0"/>
          </a:p>
          <a:p>
            <a:pPr marL="925830" lvl="1" indent="-514350">
              <a:buAutoNum type="arabicPeriod"/>
            </a:pPr>
            <a:r>
              <a:rPr lang="en-US" dirty="0"/>
              <a:t>……………………………………..</a:t>
            </a:r>
          </a:p>
          <a:p>
            <a:pPr marL="118872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66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Boosting. Only motivation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i="1" dirty="0" smtClean="0"/>
              <a:t>“Motivation as I see it’s right now is completely different how it was historically developed. It’s not in our book [3], but I think it’s just better way to understand from Optimization perspective” - </a:t>
            </a:r>
            <a:r>
              <a:rPr lang="en-US" dirty="0" err="1" smtClean="0"/>
              <a:t>J.H.Friedman</a:t>
            </a:r>
            <a:r>
              <a:rPr lang="en-US" dirty="0" smtClean="0"/>
              <a:t>, May2018.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Motivation: </a:t>
            </a:r>
            <a:r>
              <a:rPr lang="en-US" dirty="0"/>
              <a:t>build something like random </a:t>
            </a:r>
            <a:r>
              <a:rPr lang="en-US" dirty="0" smtClean="0"/>
              <a:t>forest</a:t>
            </a:r>
          </a:p>
          <a:p>
            <a:pPr marL="11887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But </a:t>
            </a:r>
            <a:r>
              <a:rPr lang="en-US" dirty="0" smtClean="0">
                <a:solidFill>
                  <a:srgbClr val="FF0000"/>
                </a:solidFill>
              </a:rPr>
              <a:t>now </a:t>
            </a:r>
            <a:r>
              <a:rPr lang="en-US" dirty="0">
                <a:solidFill>
                  <a:srgbClr val="FF0000"/>
                </a:solidFill>
              </a:rPr>
              <a:t>similarity </a:t>
            </a:r>
            <a:r>
              <a:rPr lang="en-US" dirty="0" smtClean="0">
                <a:solidFill>
                  <a:srgbClr val="FF0000"/>
                </a:solidFill>
              </a:rPr>
              <a:t>stops…</a:t>
            </a:r>
          </a:p>
          <a:p>
            <a:pPr marL="118872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To be continue in the middle of February,2018…</a:t>
            </a:r>
            <a:endParaRPr lang="en-US" dirty="0"/>
          </a:p>
          <a:p>
            <a:pPr marL="118872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305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Merry Christmas</a:t>
            </a:r>
            <a:r>
              <a:rPr lang="en-US" sz="3600" b="0" dirty="0"/>
              <a:t> and a </a:t>
            </a:r>
            <a:r>
              <a:rPr lang="en-US" sz="3600" dirty="0"/>
              <a:t>happy new year</a:t>
            </a:r>
            <a:r>
              <a:rPr lang="en-US" sz="3600" b="0" dirty="0"/>
              <a:t>!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31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0020"/>
            <a:ext cx="9144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34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CART Decision Tree for regression. General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ru-RU" sz="2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ru-RU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200" i="1">
                              <a:latin typeface="Cambria Math"/>
                            </a:rPr>
                            <m:t>}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ru-RU" sz="22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ru-RU" sz="22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sz="22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sz="2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22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∏"/>
                                              <m:limLoc m:val="undOvr"/>
                                              <m:ctrlPr>
                                                <a:rPr lang="ru-RU" sz="2200" i="1"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/>
                                            <m:e>
                                              <m:r>
                                                <a:rPr lang="en-US" sz="2200" i="1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ru-RU" sz="22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RU" sz="22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200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2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200" i="1">
                                                      <a:latin typeface="Cambria Math"/>
                                                    </a:rPr>
                                                    <m:t>𝜖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22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200" i="1">
                                                          <a:latin typeface="Cambria Math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200" i="1">
                                                          <a:latin typeface="Cambria Math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lang="en-US" sz="2200" b="0" i="1" smtClean="0">
                                                          <a:latin typeface="Cambria Math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…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200" dirty="0" smtClean="0"/>
                  <a:t> </a:t>
                </a:r>
              </a:p>
              <a:p>
                <a:pPr marL="118872" indent="0">
                  <a:buNone/>
                </a:pPr>
                <a:endParaRPr lang="en-US" sz="2200" dirty="0"/>
              </a:p>
              <a:p>
                <a:pPr marL="118872" indent="0">
                  <a:buNone/>
                </a:pPr>
                <a:r>
                  <a:rPr lang="en-US" sz="2200" b="1" dirty="0" smtClean="0"/>
                  <a:t>After several relaxations </a:t>
                </a:r>
              </a:p>
              <a:p>
                <a:r>
                  <a:rPr lang="en-US" sz="2200" dirty="0" smtClean="0"/>
                  <a:t>We come to this formulation for building piecewise constant function. </a:t>
                </a:r>
              </a:p>
              <a:p>
                <a:pPr marL="118872" indent="0">
                  <a:buNone/>
                </a:pPr>
                <a:endParaRPr lang="en-US" sz="2200" dirty="0" smtClean="0"/>
              </a:p>
              <a:p>
                <a:r>
                  <a:rPr lang="en-US" sz="2200" dirty="0" smtClean="0"/>
                  <a:t>Here in this formulation and more broadly in all Machine Learning people think that they know precisely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 smtClean="0"/>
                  <a:t>, even it is not true (as have been mentioned in [1] part).</a:t>
                </a:r>
              </a:p>
              <a:p>
                <a:endParaRPr lang="en-US" sz="2200" dirty="0"/>
              </a:p>
              <a:p>
                <a:r>
                  <a:rPr lang="en-US" sz="2200" dirty="0" smtClean="0"/>
                  <a:t>People in ML do not use any </a:t>
                </a:r>
                <a:r>
                  <a:rPr lang="en-US" sz="2200" i="1" dirty="0" smtClean="0"/>
                  <a:t>robust schemas </a:t>
                </a:r>
                <a:r>
                  <a:rPr lang="en-US" sz="2200" dirty="0" smtClean="0"/>
                  <a:t>to handle </a:t>
                </a:r>
                <a:r>
                  <a:rPr lang="en-US" sz="2200" dirty="0"/>
                  <a:t>uncertainty in</a:t>
                </a:r>
                <a:r>
                  <a:rPr lang="en-US" sz="22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endParaRPr lang="en-US" sz="2200" i="1" dirty="0" smtClean="0"/>
              </a:p>
              <a:p>
                <a:pPr marL="118872" indent="0">
                  <a:buNone/>
                </a:pPr>
                <a:endParaRPr lang="en-US" sz="2200" b="1" dirty="0" smtClean="0"/>
              </a:p>
              <a:p>
                <a:pPr marL="118872" indent="0">
                  <a:buNone/>
                </a:pPr>
                <a:r>
                  <a:rPr lang="en-US" sz="2200" b="1" dirty="0" smtClean="0"/>
                  <a:t>Drama</a:t>
                </a:r>
              </a:p>
              <a:p>
                <a:pPr marL="118872" indent="0">
                  <a:buNone/>
                </a:pPr>
                <a:r>
                  <a:rPr lang="en-US" sz="2200" dirty="0" smtClean="0"/>
                  <a:t>Even in such formalization we can not solve it exactly and </a:t>
                </a:r>
                <a:r>
                  <a:rPr lang="en-US" sz="2200" dirty="0" smtClean="0"/>
                  <a:t>efficiently </a:t>
                </a:r>
                <a:r>
                  <a:rPr lang="en-US" sz="2200" dirty="0"/>
                  <a:t>- </a:t>
                </a:r>
                <a:r>
                  <a:rPr lang="en-US" sz="2200" dirty="0" smtClean="0"/>
                  <a:t>It is still hard combinatorial problem.</a:t>
                </a:r>
                <a:r>
                  <a:rPr lang="en-US" sz="2200" dirty="0"/>
                  <a:t>  </a:t>
                </a:r>
                <a:r>
                  <a:rPr lang="en-US" sz="2200" dirty="0" smtClean="0"/>
                  <a:t>Common heuristic is </a:t>
                </a:r>
                <a:r>
                  <a:rPr lang="en-US" sz="2200" b="1" i="1" dirty="0" smtClean="0"/>
                  <a:t>Recursive Partitioning</a:t>
                </a:r>
                <a:r>
                  <a:rPr lang="en-US" sz="2200" dirty="0" smtClean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10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8473"/>
            <a:ext cx="8579296" cy="1296144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CART Decision Tree for </a:t>
            </a:r>
            <a:r>
              <a:rPr lang="en-US" sz="3200" dirty="0" smtClean="0"/>
              <a:t>regression. Split.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r>
                  <a:rPr lang="en-US" sz="2000" dirty="0" smtClean="0"/>
                  <a:t>In each iteration of refinement we </a:t>
                </a:r>
                <a:r>
                  <a:rPr lang="en-US" sz="2000" dirty="0"/>
                  <a:t>find split which maximize the following </a:t>
                </a:r>
                <a:r>
                  <a:rPr lang="en-US" sz="2000" dirty="0" smtClean="0"/>
                  <a:t>objective:</a:t>
                </a:r>
                <a:endParaRPr lang="en-US" sz="2000" dirty="0"/>
              </a:p>
              <a:p>
                <a:pPr marL="118872" indent="0">
                  <a:buNone/>
                </a:pPr>
                <a:endParaRPr lang="en-US" sz="2000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𝑚𝑎𝑥</m:t>
                    </m:r>
                    <m:r>
                      <a:rPr lang="en-US" sz="2000" i="1">
                        <a:latin typeface="Cambria Math"/>
                      </a:rPr>
                      <m:t>. </m:t>
                    </m:r>
                    <m:r>
                      <a:rPr lang="en-US" sz="2000" i="1">
                        <a:latin typeface="Cambria Math"/>
                      </a:rPr>
                      <m:t>𝑖𝑚𝑝𝑟𝑜𝑣𝑒</m:t>
                    </m:r>
                  </m:oMath>
                </a14:m>
                <a:r>
                  <a:rPr lang="en-US" sz="2000" i="1" dirty="0"/>
                  <a:t> </a:t>
                </a:r>
                <a:endParaRPr lang="en-US" sz="2000" i="1" dirty="0" smtClean="0"/>
              </a:p>
              <a:p>
                <a:pPr marL="118872" indent="0">
                  <a:buNone/>
                </a:pPr>
                <a:endParaRPr lang="en-US" sz="2000" i="1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𝑖𝑚𝑝𝑟𝑜𝑣𝑒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ru-RU" sz="20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0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20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ru-RU" sz="20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𝑐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𝑏𝑒𝑓𝑜𝑟𝑒</m:t>
                                                    </m:r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 </m:t>
                                                    </m:r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𝑠𝑝𝑙𝑖𝑡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ru-RU" sz="2000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ru-RU" sz="20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sup/>
                            </m:sSup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d>
                          <m:d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ru-RU" sz="20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0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20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𝐹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ru-RU" sz="20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𝑐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𝑎𝑓𝑡𝑒𝑟</m:t>
                                                    </m:r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 </m:t>
                                                    </m:r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𝑠𝑝𝑙𝑖𝑡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ru-RU" sz="2000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ru-RU" sz="20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  <m:sup/>
                            </m:sSup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ru-RU" sz="2000" dirty="0"/>
              </a:p>
              <a:p>
                <a:pPr marL="118872" indent="0">
                  <a:buNone/>
                </a:pPr>
                <a:endParaRPr lang="en-US" sz="2000" dirty="0" smtClean="0"/>
              </a:p>
              <a:p>
                <a:pPr marL="118872" indent="0">
                  <a:buNone/>
                </a:pPr>
                <a:r>
                  <a:rPr lang="en-US" sz="2000" i="1" dirty="0" smtClean="0"/>
                  <a:t>(Implicit constraint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𝑖𝑚𝑝𝑟𝑜𝑣𝑒</m:t>
                    </m:r>
                    <m:r>
                      <a:rPr lang="en-US" sz="2000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sz="2000" i="1" dirty="0" smtClean="0"/>
                  <a:t>)</a:t>
                </a:r>
              </a:p>
              <a:p>
                <a:pPr marL="118872" indent="0">
                  <a:buNone/>
                </a:pPr>
                <a:endParaRPr lang="en-US" sz="2000" i="1" dirty="0" smtClean="0"/>
              </a:p>
              <a:p>
                <a:pPr marL="118872" indent="0">
                  <a:buNone/>
                </a:pPr>
                <a:r>
                  <a:rPr lang="en-US" sz="2000" dirty="0" smtClean="0"/>
                  <a:t>It will give us maximum decrease (via greedy step) for</a:t>
                </a:r>
              </a:p>
              <a:p>
                <a:pPr marL="118872" indent="0">
                  <a:buNone/>
                </a:pPr>
                <a:r>
                  <a:rPr lang="en-US" sz="2000" dirty="0" smtClean="0"/>
                  <a:t>Evaluated as: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𝑁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𝑁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∏"/>
                                            <m:limLoc m:val="undOvr"/>
                                            <m:ctrlPr>
                                              <a:rPr lang="ru-RU" sz="2000" i="1">
                                                <a:latin typeface="Cambria Math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16"/>
                                              </m:rP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  <m:sup/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𝐼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ru-RU" sz="2000" i="1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ru-RU" sz="20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  <m:t>𝜖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ru-RU" sz="20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i="1">
                                                        <a:latin typeface="Cambria Math"/>
                                                      </a:rPr>
                                                      <m:t>𝑚</m:t>
                                                    </m:r>
                                                    <m:r>
                                                      <a:rPr lang="en-US" sz="2000" b="0" i="1" smtClean="0">
                                                        <a:latin typeface="Cambria Math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 smtClean="0"/>
                  <a:t> </a:t>
                </a:r>
              </a:p>
              <a:p>
                <a:pPr marL="118872" indent="0">
                  <a:buNone/>
                </a:pPr>
                <a:endParaRPr lang="en-US" sz="2000" dirty="0"/>
              </a:p>
              <a:p>
                <a:pPr marL="118872" indent="0">
                  <a:buNone/>
                </a:pPr>
                <a:endParaRPr lang="en-US" sz="2000" dirty="0" smtClean="0"/>
              </a:p>
              <a:p>
                <a:pPr marL="118872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584587"/>
                  </p:ext>
                </p:extLst>
              </p:nvPr>
            </p:nvGraphicFramePr>
            <p:xfrm>
              <a:off x="539552" y="6165304"/>
              <a:ext cx="748883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8883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And if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/>
                                </a:rPr>
                                <m:t>𝑖𝑚𝑝𝑟𝑜𝑣𝑒</m:t>
                              </m:r>
                              <m:r>
                                <a:rPr lang="en-US" sz="18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latin typeface="Cambria Math"/>
                                </a:rPr>
                                <m:t>𝟎</m:t>
                              </m:r>
                            </m:oMath>
                          </a14:m>
                          <a:r>
                            <a:rPr lang="en-US" dirty="0" smtClean="0"/>
                            <a:t> it will just stops algorithm due to it’s limitations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3584587"/>
                  </p:ext>
                </p:extLst>
              </p:nvPr>
            </p:nvGraphicFramePr>
            <p:xfrm>
              <a:off x="539552" y="6165304"/>
              <a:ext cx="748883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8883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1" t="-8197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4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CART Decision Tree for </a:t>
            </a:r>
            <a:r>
              <a:rPr lang="en-US" sz="4000" dirty="0" smtClean="0"/>
              <a:t>classification </a:t>
            </a:r>
            <a:br>
              <a:rPr lang="en-US" sz="4000" dirty="0" smtClean="0"/>
            </a:br>
            <a:r>
              <a:rPr lang="en-US" sz="4000" dirty="0" smtClean="0"/>
              <a:t>(easy upgrade of model structure)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latin typeface="+mj-lt"/>
                  </a:rPr>
                  <a:t>Schema can be upgrade for inference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limLoc m:val="undOvr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6"/>
                                  </m:rP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𝜖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𝑚𝑗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</a:p>
              <a:p>
                <a:pPr marL="118872" indent="0">
                  <a:buNone/>
                </a:pPr>
                <a:endParaRPr lang="en-US" dirty="0" smtClean="0">
                  <a:latin typeface="+mj-lt"/>
                </a:endParaRPr>
              </a:p>
              <a:p>
                <a:pPr marL="118872" indent="0">
                  <a:buNone/>
                </a:pPr>
                <a:r>
                  <a:rPr lang="en-US" b="1" dirty="0" smtClean="0">
                    <a:latin typeface="+mj-lt"/>
                  </a:rPr>
                  <a:t>Where</a:t>
                </a:r>
                <a:r>
                  <a:rPr lang="en-US" dirty="0" smtClean="0">
                    <a:latin typeface="+mj-lt"/>
                  </a:rPr>
                  <a:t>:</a:t>
                </a:r>
              </a:p>
              <a:p>
                <a:pPr marL="633222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</a:rPr>
                  <a:t> now is not scalar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>
                    <a:latin typeface="+mj-lt"/>
                  </a:rPr>
                  <a:t> but element of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𝑐𝑙𝑎𝑠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𝑐𝑙𝑎𝑠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r>
                          <a:rPr lang="en-US" b="0" i="1" smtClean="0">
                            <a:latin typeface="Cambria Math"/>
                          </a:rPr>
                          <m:t>𝑐𝑙𝑎𝑠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>
                  <a:latin typeface="+mj-lt"/>
                </a:endParaRPr>
              </a:p>
              <a:p>
                <a:pPr marL="633222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latin typeface="+mj-lt"/>
                  </a:rPr>
                  <a:t> is input vector for predictor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</a:rPr>
                  <a:t> is it’s components</a:t>
                </a:r>
                <a:endParaRPr lang="en-US" b="1" i="1" dirty="0" smtClean="0">
                  <a:latin typeface="+mj-lt"/>
                </a:endParaRPr>
              </a:p>
              <a:p>
                <a:pPr marL="633222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</a:rPr>
                  <a:t> Region is presented as </a:t>
                </a:r>
                <a:r>
                  <a:rPr lang="en-US" dirty="0" err="1" smtClean="0">
                    <a:latin typeface="+mj-lt"/>
                  </a:rPr>
                  <a:t>cartesian</a:t>
                </a:r>
                <a:r>
                  <a:rPr lang="en-US" dirty="0" smtClean="0">
                    <a:latin typeface="+mj-lt"/>
                  </a:rPr>
                  <a:t> product of simple sets</a:t>
                </a:r>
              </a:p>
              <a:p>
                <a:pPr marL="633222" indent="-514350">
                  <a:buAutoNum type="arabicPeriod"/>
                </a:pPr>
                <a:endParaRPr lang="en-US" dirty="0" smtClean="0">
                  <a:latin typeface="+mj-lt"/>
                </a:endParaRPr>
              </a:p>
              <a:p>
                <a:pPr marL="633222" indent="-514350">
                  <a:buAutoNum type="arabicPeriod"/>
                </a:pPr>
                <a:endParaRPr lang="en-US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2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CART Decision Tree for classification </a:t>
            </a:r>
            <a:br>
              <a:rPr lang="en-US" sz="3200" dirty="0"/>
            </a:br>
            <a:r>
              <a:rPr lang="en-US" sz="3200" dirty="0" smtClean="0"/>
              <a:t>(various problems in search strategy)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Assume we leave score criteria as it was for regression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ru-RU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{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}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ru-RU" sz="2000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sz="20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∏"/>
                                              <m:limLoc m:val="undOvr"/>
                                              <m:ctrlPr>
                                                <a:rPr lang="ru-RU" sz="2000" i="1">
                                                  <a:latin typeface="Cambria Math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/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𝐼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ru-RU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RU" sz="20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i="1">
                                                          <a:latin typeface="Cambria Math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  <m:t>𝜖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RU" sz="20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/>
                                                        </a:rPr>
                                                        <m:t>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2000" i="1">
                                                          <a:latin typeface="Cambria Math"/>
                                                        </a:rPr>
                                                        <m:t>𝑚𝑗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nary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Drama:</a:t>
                </a:r>
              </a:p>
              <a:p>
                <a:pPr marL="118872" lvl="1" indent="0">
                  <a:spcBef>
                    <a:spcPts val="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en-US" i="1" u="sng" dirty="0" smtClean="0"/>
                  <a:t>Greedy </a:t>
                </a:r>
                <a:r>
                  <a:rPr lang="en-US" i="1" u="sng" dirty="0"/>
                  <a:t>one look-ahead does not work at </a:t>
                </a:r>
                <a:r>
                  <a:rPr lang="en-US" i="1" u="sng" dirty="0" smtClean="0"/>
                  <a:t>all in such circumstances with improvement . </a:t>
                </a:r>
              </a:p>
              <a:p>
                <a:pPr marL="118872" lvl="1" indent="0">
                  <a:spcBef>
                    <a:spcPts val="0"/>
                  </a:spcBef>
                  <a:buClr>
                    <a:schemeClr val="accent1"/>
                  </a:buClr>
                  <a:buSzPct val="80000"/>
                  <a:buNone/>
                </a:pPr>
                <a:endParaRPr lang="en-US" i="1" u="sng" dirty="0"/>
              </a:p>
              <a:p>
                <a:pPr marL="118872" lvl="1" indent="0">
                  <a:spcBef>
                    <a:spcPts val="0"/>
                  </a:spcBef>
                  <a:buClr>
                    <a:schemeClr val="accent1"/>
                  </a:buClr>
                  <a:buSzPct val="80000"/>
                  <a:buNone/>
                </a:pPr>
                <a:r>
                  <a:rPr lang="en-US" dirty="0" smtClean="0"/>
                  <a:t>To upgrade CART(Classification And Regression Trees) model to allow make classification various steps should be made.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922" r="-1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60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CART Decision Tree for </a:t>
            </a:r>
            <a:r>
              <a:rPr lang="en-US" sz="2400" dirty="0" smtClean="0"/>
              <a:t>classification. </a:t>
            </a:r>
            <a:br>
              <a:rPr lang="en-US" sz="2400" dirty="0" smtClean="0"/>
            </a:br>
            <a:r>
              <a:rPr lang="en-US" sz="2400" dirty="0" smtClean="0"/>
              <a:t>(Only general picture how this model handle classification)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5984"/>
                <a:ext cx="8229600" cy="4625609"/>
              </a:xfrm>
            </p:spPr>
            <p:txBody>
              <a:bodyPr>
                <a:noAutofit/>
              </a:bodyPr>
              <a:lstStyle/>
              <a:p>
                <a:pPr lvl="1"/>
                <a:endParaRPr lang="en-US" sz="1600" dirty="0" smtClean="0"/>
              </a:p>
              <a:p>
                <a:pPr lvl="1"/>
                <a:r>
                  <a:rPr lang="en-US" sz="1600" dirty="0" smtClean="0"/>
                  <a:t>Construct predictor which estimate  </a:t>
                </a:r>
                <a:r>
                  <a:rPr lang="en-US" sz="1600" u="sng" dirty="0"/>
                  <a:t>(interval-scale) probability</a:t>
                </a:r>
                <a:r>
                  <a:rPr lang="en-US" sz="1600" dirty="0"/>
                  <a:t> of each class for random variable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/>
                      </a:rPr>
                      <m:t>𝑌</m:t>
                    </m:r>
                    <m:r>
                      <a:rPr lang="en-US" sz="1600" b="0" i="1">
                        <a:latin typeface="Cambria Math"/>
                      </a:rPr>
                      <m:t>|</m:t>
                    </m:r>
                    <m:r>
                      <a:rPr lang="en-US" sz="1600" b="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1600" dirty="0"/>
                  <a:t> instead of </a:t>
                </a:r>
                <a:r>
                  <a:rPr lang="en-US" sz="1600" u="sng" dirty="0" smtClean="0"/>
                  <a:t>estimating</a:t>
                </a:r>
                <a:r>
                  <a:rPr lang="en-US" sz="1600" dirty="0" smtClean="0"/>
                  <a:t> value of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/>
                      </a:rPr>
                      <m:t>𝑌</m:t>
                    </m:r>
                    <m:r>
                      <a:rPr lang="en-US" sz="1600" b="0" i="1">
                        <a:latin typeface="Cambria Math"/>
                      </a:rPr>
                      <m:t>|</m:t>
                    </m:r>
                    <m:r>
                      <a:rPr lang="en-US" sz="1600" b="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directly. 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This trick allow to remove this strange categorical variables and come to interval scale</a:t>
                </a:r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 lvl="1"/>
                <a:r>
                  <a:rPr lang="en-US" sz="1600" dirty="0" smtClean="0"/>
                  <a:t>We </a:t>
                </a:r>
                <a:r>
                  <a:rPr lang="en-US" sz="1600" dirty="0"/>
                  <a:t>solve K-response regression problem with </a:t>
                </a:r>
                <a:r>
                  <a:rPr lang="en-US" sz="1600" dirty="0" smtClean="0"/>
                  <a:t>affine constraint </a:t>
                </a:r>
                <a:r>
                  <a:rPr lang="en-US" sz="1600" dirty="0"/>
                  <a:t>that sum of </a:t>
                </a:r>
                <a:r>
                  <a:rPr lang="en-US" sz="1600" dirty="0" smtClean="0"/>
                  <a:t>all response is </a:t>
                </a:r>
                <a:r>
                  <a:rPr lang="en-US" sz="1600" dirty="0"/>
                  <a:t>equal to </a:t>
                </a:r>
                <a:r>
                  <a:rPr lang="en-US" sz="1600" dirty="0" smtClean="0"/>
                  <a:t>1 which allow to construct approximation of such </a:t>
                </a:r>
                <a:r>
                  <a:rPr lang="en-US" sz="1600" u="sng" dirty="0" smtClean="0"/>
                  <a:t>probabilities</a:t>
                </a:r>
              </a:p>
              <a:p>
                <a:pPr lvl="1"/>
                <a:endParaRPr lang="en-US" sz="1600" u="sng" dirty="0"/>
              </a:p>
              <a:p>
                <a:pPr lvl="1"/>
                <a:r>
                  <a:rPr lang="en-US" sz="1600" dirty="0" smtClean="0"/>
                  <a:t>Mathematical </a:t>
                </a:r>
                <a:r>
                  <a:rPr lang="en-US" sz="1600" dirty="0"/>
                  <a:t>manipulation </a:t>
                </a:r>
                <a:r>
                  <a:rPr lang="en-US" sz="1600" dirty="0" smtClean="0"/>
                  <a:t>should be done</a:t>
                </a:r>
              </a:p>
              <a:p>
                <a:pPr lvl="1"/>
                <a:endParaRPr lang="en-US" sz="1600" dirty="0" smtClean="0"/>
              </a:p>
              <a:p>
                <a:pPr lvl="1"/>
                <a:r>
                  <a:rPr lang="en-US" sz="1600" dirty="0" smtClean="0"/>
                  <a:t>Conclusion what </a:t>
                </a:r>
                <a:r>
                  <a:rPr lang="en-US" sz="1600" dirty="0"/>
                  <a:t>is important </a:t>
                </a:r>
                <a:r>
                  <a:rPr lang="en-US" sz="1600" dirty="0" smtClean="0"/>
                  <a:t>during splitting for it is 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  </a:t>
                </a:r>
                <a:r>
                  <a:rPr lang="en-US" sz="1600" i="1" dirty="0" smtClean="0"/>
                  <a:t>“</a:t>
                </a:r>
                <a:r>
                  <a:rPr lang="en-US" sz="1600" i="1" dirty="0"/>
                  <a:t>Probability be in region” x “Diversity of the regions</a:t>
                </a:r>
                <a:r>
                  <a:rPr lang="en-US" sz="1600" i="1" dirty="0" smtClean="0"/>
                  <a:t>”</a:t>
                </a:r>
                <a:endParaRPr lang="en-US" sz="1600" dirty="0"/>
              </a:p>
              <a:p>
                <a:pPr marL="457200" lvl="1" indent="0">
                  <a:buNone/>
                </a:pPr>
                <a:r>
                  <a:rPr lang="en-US" sz="1600" dirty="0" smtClean="0"/>
                  <a:t>         Where </a:t>
                </a:r>
                <a:r>
                  <a:rPr lang="en-US" sz="1600" dirty="0"/>
                  <a:t>Diversity is estimated by </a:t>
                </a:r>
                <a:r>
                  <a:rPr lang="en-US" sz="1600" i="1" dirty="0" err="1"/>
                  <a:t>Gini</a:t>
                </a:r>
                <a:r>
                  <a:rPr lang="en-US" sz="1600" i="1" dirty="0"/>
                  <a:t> index of </a:t>
                </a:r>
                <a:r>
                  <a:rPr lang="en-US" sz="1600" i="1" dirty="0" smtClean="0"/>
                  <a:t>diversity</a:t>
                </a:r>
              </a:p>
              <a:p>
                <a:pPr marL="457200" lvl="1" indent="0">
                  <a:buNone/>
                </a:pPr>
                <a:endParaRPr lang="en-US" sz="1600" i="1" dirty="0" smtClean="0"/>
              </a:p>
              <a:p>
                <a:pPr lvl="1"/>
                <a:r>
                  <a:rPr lang="en-US" sz="1600" dirty="0" err="1" smtClean="0"/>
                  <a:t>Gini</a:t>
                </a:r>
                <a:r>
                  <a:rPr lang="en-US" sz="1600" dirty="0" smtClean="0"/>
                  <a:t> index of diversity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1600" b="0" i="1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1600" b="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1600" b="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1600" i="1" dirty="0"/>
                  <a:t> on probability </a:t>
                </a:r>
                <a:r>
                  <a:rPr lang="en-US" sz="1600" i="1" dirty="0" smtClean="0"/>
                  <a:t>simplex</a:t>
                </a:r>
              </a:p>
              <a:p>
                <a:pPr lvl="2"/>
                <a:r>
                  <a:rPr lang="en-US" sz="1400" i="1" dirty="0" smtClean="0"/>
                  <a:t>It </a:t>
                </a:r>
                <a:r>
                  <a:rPr lang="en-US" sz="1400" i="1" dirty="0"/>
                  <a:t>archives </a:t>
                </a:r>
                <a:r>
                  <a:rPr lang="en-US" sz="1400" i="1" dirty="0" smtClean="0"/>
                  <a:t> maximum </a:t>
                </a:r>
                <a:r>
                  <a:rPr lang="en-US" sz="1400" i="1" dirty="0"/>
                  <a:t>when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b="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4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1">
                            <a:latin typeface="Cambria Math"/>
                          </a:rPr>
                          <m:t>𝐾</m:t>
                        </m:r>
                      </m:den>
                    </m:f>
                  </m:oMath>
                </a14:m>
                <a:endParaRPr lang="en-US" sz="1400" i="1" dirty="0" smtClean="0"/>
              </a:p>
              <a:p>
                <a:pPr lvl="2"/>
                <a:r>
                  <a:rPr lang="en-US" sz="1400" i="1" dirty="0" smtClean="0"/>
                  <a:t>It </a:t>
                </a:r>
                <a:r>
                  <a:rPr lang="en-US" sz="1400" i="1" dirty="0"/>
                  <a:t>archives </a:t>
                </a:r>
                <a:r>
                  <a:rPr lang="en-US" sz="1400" i="1" dirty="0" smtClean="0"/>
                  <a:t> minimum when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/>
                      </a:rPr>
                      <m:t>𝑝</m:t>
                    </m:r>
                    <m:r>
                      <a:rPr lang="en-US" sz="1400" b="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i="1" dirty="0" smtClean="0"/>
                  <a:t> </a:t>
                </a:r>
                <a:r>
                  <a:rPr lang="en-US" sz="1400" i="1" dirty="0" err="1" smtClean="0"/>
                  <a:t>probablity</a:t>
                </a:r>
                <a:r>
                  <a:rPr lang="en-US" sz="1400" i="1" dirty="0" smtClean="0"/>
                  <a:t> </a:t>
                </a:r>
                <a:r>
                  <a:rPr lang="en-US" sz="1400" i="1" dirty="0"/>
                  <a:t>mas function is discrete delta</a:t>
                </a:r>
              </a:p>
              <a:p>
                <a:pPr marL="457200" lvl="1" indent="0">
                  <a:buNone/>
                </a:pPr>
                <a:endParaRPr lang="en-US" sz="1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5984"/>
                <a:ext cx="8229600" cy="4625609"/>
              </a:xfrm>
              <a:blipFill rotWithShape="1">
                <a:blip r:embed="rId3"/>
                <a:stretch>
                  <a:fillRect r="-370" b="-94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CART Decision Tree for classification. </a:t>
            </a:r>
            <a:br>
              <a:rPr lang="en-US" sz="2400" dirty="0"/>
            </a:br>
            <a:r>
              <a:rPr lang="en-US" sz="2400" dirty="0"/>
              <a:t>(Only general picture how </a:t>
            </a:r>
            <a:r>
              <a:rPr lang="en-US" sz="2400" dirty="0" smtClean="0"/>
              <a:t>it is doing)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en-US" sz="1600" dirty="0" smtClean="0"/>
                  <a:t>After various reformulation we can come to</a:t>
                </a:r>
                <a:endParaRPr lang="en-US" sz="1600" dirty="0"/>
              </a:p>
              <a:p>
                <a:pPr lvl="1"/>
                <a:r>
                  <a:rPr lang="en-US" sz="1600" dirty="0" smtClean="0"/>
                  <a:t>We can solve regression problem like we do in CART for regression, but we Find split which </a:t>
                </a:r>
                <a:r>
                  <a:rPr lang="en-US" sz="1600" b="1" dirty="0" smtClean="0"/>
                  <a:t>maximize improve</a:t>
                </a:r>
                <a:r>
                  <a:rPr lang="en-US" sz="1600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𝑖𝑚𝑝𝑟𝑜𝑣𝑒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𝐺𝑖𝑛𝑖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𝐺𝑖𝑛𝑖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𝐺𝑖𝑛𝑖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/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 lvl="1"/>
                <a:r>
                  <a:rPr lang="en-US" sz="1600" dirty="0" smtClean="0"/>
                  <a:t>Also because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+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we </a:t>
                </a:r>
                <a:r>
                  <a:rPr lang="en-US" sz="1600" dirty="0"/>
                  <a:t>in fact can </a:t>
                </a:r>
                <a:r>
                  <a:rPr lang="en-US" sz="1600" dirty="0" smtClean="0"/>
                  <a:t>more easily to compute:</a:t>
                </a:r>
              </a:p>
              <a:p>
                <a:pPr marL="457200" lvl="1" indent="0">
                  <a:buNone/>
                </a:pPr>
                <a:r>
                  <a:rPr lang="en-US" sz="16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𝑖𝑚𝑝𝑟𝑜𝑣𝑒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sz="1600" i="1" dirty="0">
                  <a:latin typeface="Cambria Math"/>
                </a:endParaRPr>
              </a:p>
              <a:p>
                <a:pPr lvl="1"/>
                <a:endParaRPr lang="en-US" sz="1600" dirty="0" smtClean="0"/>
              </a:p>
              <a:p>
                <a:pPr lvl="1"/>
                <a:r>
                  <a:rPr lang="en-US" sz="1600" dirty="0" err="1" smtClean="0"/>
                  <a:t>Quanity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p</m:t>
                        </m:r>
                      </m:e>
                    </m:d>
                    <m:r>
                      <a:rPr lang="en-US" sz="1600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p</m:t>
                    </m:r>
                  </m:oMath>
                </a14:m>
                <a:r>
                  <a:rPr lang="en-US" sz="1600" dirty="0">
                    <a:latin typeface="Cambria Math"/>
                  </a:rPr>
                  <a:t> sometimes call </a:t>
                </a:r>
                <a:r>
                  <a:rPr lang="en-US" sz="1600" b="1" dirty="0" smtClean="0">
                    <a:latin typeface="Cambria Math"/>
                  </a:rPr>
                  <a:t>”</a:t>
                </a:r>
                <a:r>
                  <a:rPr lang="en-US" sz="1600" b="1" dirty="0">
                    <a:latin typeface="Cambria Math"/>
                  </a:rPr>
                  <a:t>second order </a:t>
                </a:r>
                <a:r>
                  <a:rPr lang="en-US" sz="1600" b="1" dirty="0" smtClean="0">
                    <a:latin typeface="Cambria Math"/>
                  </a:rPr>
                  <a:t>entropy”</a:t>
                </a:r>
              </a:p>
              <a:p>
                <a:pPr lvl="1"/>
                <a:endParaRPr lang="en-US" sz="1600" b="1" dirty="0">
                  <a:latin typeface="Cambria Math"/>
                </a:endParaRPr>
              </a:p>
              <a:p>
                <a:pPr lvl="1"/>
                <a:r>
                  <a:rPr lang="en-US" sz="1600" dirty="0" smtClean="0"/>
                  <a:t>Author of C.4.5 used </a:t>
                </a:r>
                <a:r>
                  <a:rPr lang="en-US" sz="1600" dirty="0"/>
                  <a:t>not H(p) but use usual entropy (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log</m:t>
                    </m:r>
                    <m:r>
                      <a:rPr lang="en-US" sz="1600" i="1">
                        <a:latin typeface="Cambria Math"/>
                      </a:rPr>
                      <m:t>⁡(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) instead </a:t>
                </a:r>
              </a:p>
              <a:p>
                <a:pPr lvl="1"/>
                <a:endParaRPr lang="en-US" sz="1600" dirty="0" smtClean="0"/>
              </a:p>
              <a:p>
                <a:pPr lvl="1"/>
                <a:r>
                  <a:rPr lang="en-US" sz="1600" dirty="0" smtClean="0"/>
                  <a:t>In leafs regions probability of each class is just computed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#</m:t>
                        </m:r>
                        <m:r>
                          <a:rPr lang="en-US" sz="1600" i="1">
                            <a:latin typeface="Cambria Math"/>
                          </a:rPr>
                          <m:t>𝑛𝑢𝑚𝑏𝑒𝑟</m:t>
                        </m:r>
                        <m:r>
                          <a:rPr lang="en-US" sz="1600" i="1">
                            <a:latin typeface="Cambria Math"/>
                          </a:rPr>
                          <m:t> </m:t>
                        </m:r>
                        <m:r>
                          <a:rPr lang="en-US" sz="1600" i="1">
                            <a:latin typeface="Cambria Math"/>
                          </a:rPr>
                          <m:t>𝑜𝑓</m:t>
                        </m:r>
                        <m:r>
                          <a:rPr lang="en-US" sz="1600" i="1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𝑤h𝑒𝑟𝑒</m:t>
                        </m:r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</a:rPr>
                          <m:t>#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𝑡𝑜𝑡𝑎𝑙</m:t>
                        </m:r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𝑛𝑢𝑚𝑏𝑒𝑟</m:t>
                        </m:r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𝑓𝑟𝑜𝑚</m:t>
                        </m:r>
                        <m:r>
                          <a:rPr lang="en-US" sz="16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𝑟𝑒𝑔𝑖𝑜𝑛</m:t>
                        </m:r>
                      </m:den>
                    </m:f>
                  </m:oMath>
                </a14:m>
                <a:endParaRPr lang="en-US" sz="1600" b="0" dirty="0" smtClean="0"/>
              </a:p>
              <a:p>
                <a:pPr marL="457200" lvl="1" indent="0">
                  <a:buNone/>
                </a:pPr>
                <a:endParaRPr lang="en-US" sz="1600" dirty="0" smtClean="0"/>
              </a:p>
              <a:p>
                <a:pPr marL="457200" lvl="1" indent="0">
                  <a:buNone/>
                </a:pPr>
                <a:r>
                  <a:rPr lang="en-US" sz="1600" dirty="0" smtClean="0"/>
                  <a:t>To </a:t>
                </a:r>
                <a:r>
                  <a:rPr lang="en-US" sz="1600" dirty="0"/>
                  <a:t>cover it </a:t>
                </a:r>
                <a:r>
                  <a:rPr lang="en-US" sz="1600" dirty="0" smtClean="0"/>
                  <a:t>in </a:t>
                </a:r>
                <a:r>
                  <a:rPr lang="en-US" sz="1600" dirty="0" err="1" smtClean="0"/>
                  <a:t>glorry</a:t>
                </a:r>
                <a:r>
                  <a:rPr lang="en-US" sz="1600" dirty="0" smtClean="0"/>
                  <a:t> detail - </a:t>
                </a:r>
                <a:r>
                  <a:rPr lang="en-US" sz="1600" dirty="0"/>
                  <a:t>a separate </a:t>
                </a:r>
                <a:r>
                  <a:rPr lang="en-US" sz="1600" dirty="0" smtClean="0"/>
                  <a:t>presentation needed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445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6998</TotalTime>
  <Words>3404</Words>
  <Application>Microsoft Office PowerPoint</Application>
  <PresentationFormat>Экран (4:3)</PresentationFormat>
  <Paragraphs>388</Paragraphs>
  <Slides>31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Модульная</vt:lpstr>
      <vt:lpstr>Topic:  “Story about decision trees based on lectures from one professor” (Part II/III)  Konstantin Burlachenko    -kburlachenko@nvidia.com   -bruziuz@stanford.edu   -burlachenkok@gmail.com</vt:lpstr>
      <vt:lpstr>References </vt:lpstr>
      <vt:lpstr>Plan</vt:lpstr>
      <vt:lpstr>CART Decision Tree for regression. General</vt:lpstr>
      <vt:lpstr>CART Decision Tree for regression. Split.</vt:lpstr>
      <vt:lpstr>CART Decision Tree for classification  (easy upgrade of model structure)</vt:lpstr>
      <vt:lpstr>CART Decision Tree for classification  (various problems in search strategy)</vt:lpstr>
      <vt:lpstr>CART Decision Tree for classification.  (Only general picture how this model handle classification)</vt:lpstr>
      <vt:lpstr>CART Decision Tree for classification.  (Only general picture how it is doing)</vt:lpstr>
      <vt:lpstr>Problem with decision trees for regression</vt:lpstr>
      <vt:lpstr>Ensemble of trees. Why such thing matter</vt:lpstr>
      <vt:lpstr>Bagging. History and goal</vt:lpstr>
      <vt:lpstr>Bagging. Illustration of unstable procedure behaviour when function class is big.</vt:lpstr>
      <vt:lpstr>Bagging. Illustration of stable procedure behaviour when function class is big.</vt:lpstr>
      <vt:lpstr>Bagging. Several quotes.</vt:lpstr>
      <vt:lpstr>Bagging algorithm Step 1/3</vt:lpstr>
      <vt:lpstr>Bagging algorithm Step 2/3</vt:lpstr>
      <vt:lpstr>Bagging algorithm Step 3/3</vt:lpstr>
      <vt:lpstr>Bagging. Some observations</vt:lpstr>
      <vt:lpstr>Bagging . Why this thing is working?</vt:lpstr>
      <vt:lpstr>Bagging . About perturbed convex optimization problem</vt:lpstr>
      <vt:lpstr>Bagging . About convex functions.</vt:lpstr>
      <vt:lpstr>Bagging. Will bagging work for problem which are reduced to convex optimization?</vt:lpstr>
      <vt:lpstr>Bagging. Ideas why bagging helps for approximation schemas reduced to non-convex optimization</vt:lpstr>
      <vt:lpstr>Bagging. Nice decoupling.</vt:lpstr>
      <vt:lpstr>Random Forest as extreme case of Bagging</vt:lpstr>
      <vt:lpstr>Random Forest. Conclusion.</vt:lpstr>
      <vt:lpstr>Bagging and Random Forest. Advantages</vt:lpstr>
      <vt:lpstr>Model selection: slide about cross-validation</vt:lpstr>
      <vt:lpstr>Boosting. Only motivation</vt:lpstr>
      <vt:lpstr>Merry Christmas and a happy new year!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"Место для формулы."</dc:title>
  <dc:creator>kburlachenko</dc:creator>
  <cp:lastModifiedBy>bruziuz</cp:lastModifiedBy>
  <cp:revision>465</cp:revision>
  <dcterms:created xsi:type="dcterms:W3CDTF">2018-12-08T12:00:24Z</dcterms:created>
  <dcterms:modified xsi:type="dcterms:W3CDTF">2019-01-13T21:17:32Z</dcterms:modified>
</cp:coreProperties>
</file>