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8"/>
  </p:notesMasterIdLst>
  <p:sldIdLst>
    <p:sldId id="256" r:id="rId2"/>
    <p:sldId id="8890" r:id="rId3"/>
    <p:sldId id="8881" r:id="rId4"/>
    <p:sldId id="8883" r:id="rId5"/>
    <p:sldId id="8886" r:id="rId6"/>
    <p:sldId id="888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9C0A6-3D73-4037-8EE1-C3859A6079FE}" type="datetimeFigureOut">
              <a:rPr lang="en-US" smtClean="0"/>
              <a:t>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C78D6-635D-4D69-8410-1EC92B3881DB}" type="slidenum">
              <a:rPr lang="en-US" smtClean="0"/>
              <a:t>‹#›</a:t>
            </a:fld>
            <a:endParaRPr lang="en-US"/>
          </a:p>
        </p:txBody>
      </p:sp>
    </p:spTree>
    <p:extLst>
      <p:ext uri="{BB962C8B-B14F-4D97-AF65-F5344CB8AC3E}">
        <p14:creationId xmlns:p14="http://schemas.microsoft.com/office/powerpoint/2010/main" val="3855519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6E6DA0E-78B5-474A-98B7-D47947FAF897}" type="slidenum">
              <a:rPr lang="en-US" smtClean="0"/>
              <a:t>3</a:t>
            </a:fld>
            <a:endParaRPr lang="en-US"/>
          </a:p>
        </p:txBody>
      </p:sp>
    </p:spTree>
    <p:extLst>
      <p:ext uri="{BB962C8B-B14F-4D97-AF65-F5344CB8AC3E}">
        <p14:creationId xmlns:p14="http://schemas.microsoft.com/office/powerpoint/2010/main" val="303639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2/23/2020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05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902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4948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2/23/2020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937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909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2/23/2020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462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2/23/2020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97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2/23/2020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459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2/23/2020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839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2/23/2020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088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2/23/2020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825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2/23/2020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4832632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53" r:id="rId5"/>
    <p:sldLayoutId id="2147483747" r:id="rId6"/>
    <p:sldLayoutId id="2147483748" r:id="rId7"/>
    <p:sldLayoutId id="2147483749" r:id="rId8"/>
    <p:sldLayoutId id="2147483752"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
            <a:extLst>
              <a:ext uri="{FF2B5EF4-FFF2-40B4-BE49-F238E27FC236}">
                <a16:creationId xmlns:a16="http://schemas.microsoft.com/office/drawing/2014/main" id="{B47466A8-DCEA-4A86-AE11-F7FFEDEFC773}"/>
              </a:ext>
            </a:extLst>
          </p:cNvPr>
          <p:cNvPicPr>
            <a:picLocks noChangeAspect="1"/>
          </p:cNvPicPr>
          <p:nvPr/>
        </p:nvPicPr>
        <p:blipFill rotWithShape="1">
          <a:blip r:embed="rId2">
            <a:extLst>
              <a:ext uri="{28A0092B-C50C-407E-A947-70E740481C1C}">
                <a14:useLocalDpi xmlns:a14="http://schemas.microsoft.com/office/drawing/2010/main" val="0"/>
              </a:ext>
            </a:extLst>
          </a:blip>
          <a:srcRect r="1779" b="1"/>
          <a:stretch/>
        </p:blipFill>
        <p:spPr>
          <a:xfrm>
            <a:off x="-2" y="-1"/>
            <a:ext cx="12192001" cy="6858000"/>
          </a:xfrm>
          <a:prstGeom prst="rect">
            <a:avLst/>
          </a:prstGeom>
        </p:spPr>
      </p:pic>
      <p:sp>
        <p:nvSpPr>
          <p:cNvPr id="44" name="Rectangle 4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059228-CF9B-41F6-9F1A-E3200BA1FCE9}"/>
              </a:ext>
            </a:extLst>
          </p:cNvPr>
          <p:cNvSpPr>
            <a:spLocks noGrp="1"/>
          </p:cNvSpPr>
          <p:nvPr>
            <p:ph type="ctrTitle"/>
          </p:nvPr>
        </p:nvSpPr>
        <p:spPr>
          <a:xfrm>
            <a:off x="856210" y="4909985"/>
            <a:ext cx="3212386" cy="1185353"/>
          </a:xfrm>
        </p:spPr>
        <p:txBody>
          <a:bodyPr anchor="ctr">
            <a:normAutofit/>
          </a:bodyPr>
          <a:lstStyle/>
          <a:p>
            <a:r>
              <a:rPr lang="en-US" sz="2600" dirty="0">
                <a:solidFill>
                  <a:schemeClr val="accent5">
                    <a:lumMod val="75000"/>
                  </a:schemeClr>
                </a:solidFill>
              </a:rPr>
              <a:t>Microfrontends for React</a:t>
            </a:r>
          </a:p>
        </p:txBody>
      </p:sp>
      <p:sp>
        <p:nvSpPr>
          <p:cNvPr id="3" name="Subtitle 2">
            <a:extLst>
              <a:ext uri="{FF2B5EF4-FFF2-40B4-BE49-F238E27FC236}">
                <a16:creationId xmlns:a16="http://schemas.microsoft.com/office/drawing/2014/main" id="{505300D3-47CB-44FA-95AA-816A03893E8F}"/>
              </a:ext>
            </a:extLst>
          </p:cNvPr>
          <p:cNvSpPr>
            <a:spLocks noGrp="1"/>
          </p:cNvSpPr>
          <p:nvPr>
            <p:ph type="subTitle" idx="1"/>
          </p:nvPr>
        </p:nvSpPr>
        <p:spPr>
          <a:xfrm>
            <a:off x="4410734" y="4909984"/>
            <a:ext cx="2228641" cy="1185353"/>
          </a:xfrm>
        </p:spPr>
        <p:txBody>
          <a:bodyPr anchor="ctr">
            <a:normAutofit/>
          </a:bodyPr>
          <a:lstStyle/>
          <a:p>
            <a:r>
              <a:rPr lang="en-US" sz="1700">
                <a:solidFill>
                  <a:schemeClr val="accent5">
                    <a:lumMod val="75000"/>
                  </a:schemeClr>
                </a:solidFill>
              </a:rPr>
              <a:t>Reimagining UI </a:t>
            </a:r>
            <a:r>
              <a:rPr lang="en-US" sz="1700" dirty="0">
                <a:solidFill>
                  <a:schemeClr val="accent5">
                    <a:lumMod val="75000"/>
                  </a:schemeClr>
                </a:solidFill>
              </a:rPr>
              <a:t>in Microservices world</a:t>
            </a:r>
          </a:p>
        </p:txBody>
      </p:sp>
      <p:sp>
        <p:nvSpPr>
          <p:cNvPr id="46" name="Rectangle 4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4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8936" y="5498088"/>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708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D7163D-8563-4C50-97E7-8395DFC99E65}"/>
              </a:ext>
            </a:extLst>
          </p:cNvPr>
          <p:cNvSpPr>
            <a:spLocks noGrp="1"/>
          </p:cNvSpPr>
          <p:nvPr>
            <p:ph type="title"/>
          </p:nvPr>
        </p:nvSpPr>
        <p:spPr>
          <a:xfrm>
            <a:off x="621792" y="1161288"/>
            <a:ext cx="3602736" cy="4526280"/>
          </a:xfrm>
        </p:spPr>
        <p:txBody>
          <a:bodyPr>
            <a:normAutofit/>
          </a:bodyPr>
          <a:lstStyle/>
          <a:p>
            <a:r>
              <a:rPr lang="en-US" sz="3700"/>
              <a:t>What is Microfrontend?</a:t>
            </a:r>
          </a:p>
        </p:txBody>
      </p:sp>
      <p:sp>
        <p:nvSpPr>
          <p:cNvPr id="25" name="Rectangle 2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E96C24F-9CC3-4F51-B9B8-5F853CB4C5E9}"/>
              </a:ext>
            </a:extLst>
          </p:cNvPr>
          <p:cNvSpPr>
            <a:spLocks noGrp="1"/>
          </p:cNvSpPr>
          <p:nvPr>
            <p:ph idx="1"/>
          </p:nvPr>
        </p:nvSpPr>
        <p:spPr>
          <a:xfrm>
            <a:off x="5434149" y="932688"/>
            <a:ext cx="5916603" cy="4992624"/>
          </a:xfrm>
        </p:spPr>
        <p:txBody>
          <a:bodyPr anchor="ctr">
            <a:normAutofit/>
          </a:bodyPr>
          <a:lstStyle/>
          <a:p>
            <a:pPr marL="0" indent="0">
              <a:buNone/>
            </a:pPr>
            <a:r>
              <a:rPr lang="en-US" sz="2000" dirty="0"/>
              <a:t>Micro frontends are all about slicing up big and scary things into smaller, more manageable pieces, and then being explicit about the dependencies between them. Our technology choices, our codebases, our teams, and our release processes should all be able to operate and evolve independently of each other, without excessive coordination.</a:t>
            </a:r>
          </a:p>
        </p:txBody>
      </p:sp>
    </p:spTree>
    <p:extLst>
      <p:ext uri="{BB962C8B-B14F-4D97-AF65-F5344CB8AC3E}">
        <p14:creationId xmlns:p14="http://schemas.microsoft.com/office/powerpoint/2010/main" val="261371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AA28A0CD-A491-4FD0-A0A1-F3D804146E0C}"/>
              </a:ext>
            </a:extLst>
          </p:cNvPr>
          <p:cNvSpPr/>
          <p:nvPr/>
        </p:nvSpPr>
        <p:spPr>
          <a:xfrm>
            <a:off x="623595" y="978615"/>
            <a:ext cx="10944809" cy="5565057"/>
          </a:xfrm>
          <a:prstGeom prst="roundRect">
            <a:avLst>
              <a:gd name="adj" fmla="val 3087"/>
            </a:avLst>
          </a:prstGeom>
          <a:solidFill>
            <a:schemeClr val="bg1"/>
          </a:solidFill>
          <a:ln>
            <a:solidFill>
              <a:schemeClr val="bg1"/>
            </a:solidFill>
          </a:ln>
          <a:effectLst>
            <a:outerShdw blurRad="215900" sx="102000" sy="102000" algn="ctr" rotWithShape="0">
              <a:schemeClr val="bg2">
                <a:lumMod val="90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26DBC-D90E-5F4A-9813-280DE0E7CCD9}"/>
              </a:ext>
            </a:extLst>
          </p:cNvPr>
          <p:cNvSpPr>
            <a:spLocks noGrp="1"/>
          </p:cNvSpPr>
          <p:nvPr>
            <p:ph type="title"/>
          </p:nvPr>
        </p:nvSpPr>
        <p:spPr>
          <a:xfrm>
            <a:off x="851648" y="236530"/>
            <a:ext cx="10632140" cy="525243"/>
          </a:xfrm>
        </p:spPr>
        <p:txBody>
          <a:bodyPr>
            <a:normAutofit/>
          </a:bodyPr>
          <a:lstStyle/>
          <a:p>
            <a:pPr algn="ctr"/>
            <a:r>
              <a:rPr lang="en-US" sz="3000" dirty="0">
                <a:solidFill>
                  <a:schemeClr val="tx1">
                    <a:lumMod val="95000"/>
                    <a:lumOff val="5000"/>
                  </a:schemeClr>
                </a:solidFill>
              </a:rPr>
              <a:t>UI Architecture – Micro Frontend approach</a:t>
            </a:r>
          </a:p>
        </p:txBody>
      </p:sp>
      <p:grpSp>
        <p:nvGrpSpPr>
          <p:cNvPr id="4" name="Group 3">
            <a:extLst>
              <a:ext uri="{FF2B5EF4-FFF2-40B4-BE49-F238E27FC236}">
                <a16:creationId xmlns:a16="http://schemas.microsoft.com/office/drawing/2014/main" id="{3C62D2E8-F18D-48B7-B554-192735251FF9}"/>
              </a:ext>
            </a:extLst>
          </p:cNvPr>
          <p:cNvGrpSpPr/>
          <p:nvPr/>
        </p:nvGrpSpPr>
        <p:grpSpPr>
          <a:xfrm>
            <a:off x="1553351" y="1766442"/>
            <a:ext cx="9163047" cy="4112943"/>
            <a:chOff x="339402" y="1832179"/>
            <a:chExt cx="11621689" cy="4539476"/>
          </a:xfrm>
          <a:solidFill>
            <a:srgbClr val="816A8D"/>
          </a:solidFill>
        </p:grpSpPr>
        <p:sp>
          <p:nvSpPr>
            <p:cNvPr id="5" name="Rectangle 4">
              <a:extLst>
                <a:ext uri="{FF2B5EF4-FFF2-40B4-BE49-F238E27FC236}">
                  <a16:creationId xmlns:a16="http://schemas.microsoft.com/office/drawing/2014/main" id="{17BC79AB-AEFE-4D00-B8E8-17E9645655C5}"/>
                </a:ext>
              </a:extLst>
            </p:cNvPr>
            <p:cNvSpPr/>
            <p:nvPr/>
          </p:nvSpPr>
          <p:spPr>
            <a:xfrm>
              <a:off x="339402" y="3719838"/>
              <a:ext cx="1775906" cy="17846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latin typeface="Segoe UI Semibold" panose="020B0702040204020203" pitchFamily="34" charset="0"/>
                  <a:cs typeface="Segoe UI Semibold" panose="020B0702040204020203" pitchFamily="34" charset="0"/>
                </a:rPr>
                <a:t>Shell React app</a:t>
              </a:r>
              <a:endParaRPr lang="en-GB" sz="1100" dirty="0">
                <a:latin typeface="Segoe UI Semibold" panose="020B0702040204020203" pitchFamily="34" charset="0"/>
                <a:cs typeface="Segoe UI Semibold" panose="020B0702040204020203" pitchFamily="34" charset="0"/>
              </a:endParaRPr>
            </a:p>
          </p:txBody>
        </p:sp>
        <p:sp>
          <p:nvSpPr>
            <p:cNvPr id="6" name="Rectangle 5">
              <a:extLst>
                <a:ext uri="{FF2B5EF4-FFF2-40B4-BE49-F238E27FC236}">
                  <a16:creationId xmlns:a16="http://schemas.microsoft.com/office/drawing/2014/main" id="{11D23C2B-EDB7-44DF-B9E9-D648FAA7771A}"/>
                </a:ext>
              </a:extLst>
            </p:cNvPr>
            <p:cNvSpPr/>
            <p:nvPr/>
          </p:nvSpPr>
          <p:spPr>
            <a:xfrm>
              <a:off x="2687409" y="2861971"/>
              <a:ext cx="1620472"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CDN Hosted Bundle</a:t>
              </a:r>
            </a:p>
          </p:txBody>
        </p:sp>
        <p:sp>
          <p:nvSpPr>
            <p:cNvPr id="7" name="Rectangle 6">
              <a:extLst>
                <a:ext uri="{FF2B5EF4-FFF2-40B4-BE49-F238E27FC236}">
                  <a16:creationId xmlns:a16="http://schemas.microsoft.com/office/drawing/2014/main" id="{588E91CD-93F8-4812-B954-F46B34468EAD}"/>
                </a:ext>
              </a:extLst>
            </p:cNvPr>
            <p:cNvSpPr/>
            <p:nvPr/>
          </p:nvSpPr>
          <p:spPr>
            <a:xfrm>
              <a:off x="5111522" y="2861975"/>
              <a:ext cx="1906207"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Microfrontend React App1</a:t>
              </a:r>
            </a:p>
          </p:txBody>
        </p:sp>
        <p:sp>
          <p:nvSpPr>
            <p:cNvPr id="8" name="Rectangle 7">
              <a:extLst>
                <a:ext uri="{FF2B5EF4-FFF2-40B4-BE49-F238E27FC236}">
                  <a16:creationId xmlns:a16="http://schemas.microsoft.com/office/drawing/2014/main" id="{AAC23E94-7E46-455A-B000-0F22857A495A}"/>
                </a:ext>
              </a:extLst>
            </p:cNvPr>
            <p:cNvSpPr/>
            <p:nvPr/>
          </p:nvSpPr>
          <p:spPr>
            <a:xfrm>
              <a:off x="5111523" y="4202116"/>
              <a:ext cx="1906207"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Microfrontend React App2</a:t>
              </a:r>
            </a:p>
          </p:txBody>
        </p:sp>
        <p:sp>
          <p:nvSpPr>
            <p:cNvPr id="9" name="Rectangle 8">
              <a:extLst>
                <a:ext uri="{FF2B5EF4-FFF2-40B4-BE49-F238E27FC236}">
                  <a16:creationId xmlns:a16="http://schemas.microsoft.com/office/drawing/2014/main" id="{824AA566-0AB1-4D92-8D50-92DC83B43C5D}"/>
                </a:ext>
              </a:extLst>
            </p:cNvPr>
            <p:cNvSpPr/>
            <p:nvPr/>
          </p:nvSpPr>
          <p:spPr>
            <a:xfrm>
              <a:off x="5111522" y="5533650"/>
              <a:ext cx="1906207"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Microfrontend React App3</a:t>
              </a:r>
            </a:p>
          </p:txBody>
        </p:sp>
        <p:cxnSp>
          <p:nvCxnSpPr>
            <p:cNvPr id="10" name="Straight Arrow Connector 9">
              <a:extLst>
                <a:ext uri="{FF2B5EF4-FFF2-40B4-BE49-F238E27FC236}">
                  <a16:creationId xmlns:a16="http://schemas.microsoft.com/office/drawing/2014/main" id="{43292C9B-0CDB-4292-8857-3542179F4B29}"/>
                </a:ext>
              </a:extLst>
            </p:cNvPr>
            <p:cNvCxnSpPr>
              <a:cxnSpLocks/>
              <a:endCxn id="6" idx="1"/>
            </p:cNvCxnSpPr>
            <p:nvPr/>
          </p:nvCxnSpPr>
          <p:spPr>
            <a:xfrm flipV="1">
              <a:off x="2104672" y="3280974"/>
              <a:ext cx="582737" cy="47100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F5E3D8A-31E6-43C5-9DD0-F55C2C736F54}"/>
                </a:ext>
              </a:extLst>
            </p:cNvPr>
            <p:cNvCxnSpPr>
              <a:cxnSpLocks/>
              <a:stCxn id="7" idx="1"/>
              <a:endCxn id="6" idx="3"/>
            </p:cNvCxnSpPr>
            <p:nvPr/>
          </p:nvCxnSpPr>
          <p:spPr>
            <a:xfrm flipH="1" flipV="1">
              <a:off x="4307881" y="3280974"/>
              <a:ext cx="803641" cy="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A2788E0-DB20-48C5-A598-DC88569CFFB5}"/>
                </a:ext>
              </a:extLst>
            </p:cNvPr>
            <p:cNvCxnSpPr>
              <a:cxnSpLocks/>
              <a:stCxn id="8" idx="1"/>
              <a:endCxn id="20" idx="3"/>
            </p:cNvCxnSpPr>
            <p:nvPr/>
          </p:nvCxnSpPr>
          <p:spPr>
            <a:xfrm flipH="1">
              <a:off x="4297244" y="4621119"/>
              <a:ext cx="814279"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B54B934-BC82-49F8-A726-B71EFD36388E}"/>
                </a:ext>
              </a:extLst>
            </p:cNvPr>
            <p:cNvCxnSpPr>
              <a:cxnSpLocks/>
              <a:stCxn id="9" idx="1"/>
              <a:endCxn id="21" idx="3"/>
            </p:cNvCxnSpPr>
            <p:nvPr/>
          </p:nvCxnSpPr>
          <p:spPr>
            <a:xfrm flipH="1" flipV="1">
              <a:off x="4286606" y="5952652"/>
              <a:ext cx="824916" cy="1"/>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7D8BE80-B54B-4D84-A450-2A4F01C0810B}"/>
                </a:ext>
              </a:extLst>
            </p:cNvPr>
            <p:cNvSpPr/>
            <p:nvPr/>
          </p:nvSpPr>
          <p:spPr>
            <a:xfrm>
              <a:off x="10122729" y="4202116"/>
              <a:ext cx="1838362"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latin typeface="Segoe UI Semibold" panose="020B0702040204020203" pitchFamily="34" charset="0"/>
                  <a:cs typeface="Segoe UI Semibold" panose="020B0702040204020203" pitchFamily="34" charset="0"/>
                </a:rPr>
                <a:t>React Design System</a:t>
              </a:r>
            </a:p>
          </p:txBody>
        </p:sp>
        <p:cxnSp>
          <p:nvCxnSpPr>
            <p:cNvPr id="16" name="Straight Arrow Connector 15">
              <a:extLst>
                <a:ext uri="{FF2B5EF4-FFF2-40B4-BE49-F238E27FC236}">
                  <a16:creationId xmlns:a16="http://schemas.microsoft.com/office/drawing/2014/main" id="{A4AF366A-19C9-46F7-9D29-D0A7C0BD944E}"/>
                </a:ext>
              </a:extLst>
            </p:cNvPr>
            <p:cNvCxnSpPr>
              <a:cxnSpLocks/>
              <a:stCxn id="15" idx="1"/>
            </p:cNvCxnSpPr>
            <p:nvPr/>
          </p:nvCxnSpPr>
          <p:spPr>
            <a:xfrm flipH="1">
              <a:off x="7017730" y="4621119"/>
              <a:ext cx="3104999"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CEFB7EA-A39D-4A38-9436-C6612DD4EAD1}"/>
                </a:ext>
              </a:extLst>
            </p:cNvPr>
            <p:cNvSpPr/>
            <p:nvPr/>
          </p:nvSpPr>
          <p:spPr>
            <a:xfrm>
              <a:off x="2676772" y="4202116"/>
              <a:ext cx="1620472"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CDN Hosted Bundle</a:t>
              </a:r>
            </a:p>
          </p:txBody>
        </p:sp>
        <p:sp>
          <p:nvSpPr>
            <p:cNvPr id="21" name="Rectangle 20">
              <a:extLst>
                <a:ext uri="{FF2B5EF4-FFF2-40B4-BE49-F238E27FC236}">
                  <a16:creationId xmlns:a16="http://schemas.microsoft.com/office/drawing/2014/main" id="{5514E23E-D875-46EE-A40F-F5AEE066C729}"/>
                </a:ext>
              </a:extLst>
            </p:cNvPr>
            <p:cNvSpPr/>
            <p:nvPr/>
          </p:nvSpPr>
          <p:spPr>
            <a:xfrm>
              <a:off x="2666134" y="5533649"/>
              <a:ext cx="1620472"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CDN Hosted Bundle</a:t>
              </a:r>
            </a:p>
          </p:txBody>
        </p:sp>
        <p:cxnSp>
          <p:nvCxnSpPr>
            <p:cNvPr id="22" name="Straight Arrow Connector 21">
              <a:extLst>
                <a:ext uri="{FF2B5EF4-FFF2-40B4-BE49-F238E27FC236}">
                  <a16:creationId xmlns:a16="http://schemas.microsoft.com/office/drawing/2014/main" id="{B6333847-184B-4347-9C1C-06A9DD479325}"/>
                </a:ext>
              </a:extLst>
            </p:cNvPr>
            <p:cNvCxnSpPr>
              <a:cxnSpLocks/>
              <a:stCxn id="5" idx="3"/>
              <a:endCxn id="20" idx="1"/>
            </p:cNvCxnSpPr>
            <p:nvPr/>
          </p:nvCxnSpPr>
          <p:spPr>
            <a:xfrm>
              <a:off x="2115308" y="4612168"/>
              <a:ext cx="561464" cy="8951"/>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177587A-06BB-4B97-ACF2-312A6A073276}"/>
                </a:ext>
              </a:extLst>
            </p:cNvPr>
            <p:cNvCxnSpPr>
              <a:cxnSpLocks/>
              <a:endCxn id="21" idx="1"/>
            </p:cNvCxnSpPr>
            <p:nvPr/>
          </p:nvCxnSpPr>
          <p:spPr>
            <a:xfrm>
              <a:off x="2109989" y="5496388"/>
              <a:ext cx="556145" cy="45626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CE2D59D-2C77-47F4-9137-96C5D24BFD65}"/>
                </a:ext>
              </a:extLst>
            </p:cNvPr>
            <p:cNvSpPr/>
            <p:nvPr/>
          </p:nvSpPr>
          <p:spPr>
            <a:xfrm>
              <a:off x="10122729" y="2231015"/>
              <a:ext cx="1838362"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Design System Guide</a:t>
              </a:r>
            </a:p>
          </p:txBody>
        </p:sp>
        <p:cxnSp>
          <p:nvCxnSpPr>
            <p:cNvPr id="25" name="Straight Arrow Connector 24">
              <a:extLst>
                <a:ext uri="{FF2B5EF4-FFF2-40B4-BE49-F238E27FC236}">
                  <a16:creationId xmlns:a16="http://schemas.microsoft.com/office/drawing/2014/main" id="{1C9A7C84-4082-4F49-9EAD-075AC9799233}"/>
                </a:ext>
              </a:extLst>
            </p:cNvPr>
            <p:cNvCxnSpPr>
              <a:cxnSpLocks/>
              <a:stCxn id="15" idx="0"/>
              <a:endCxn id="24" idx="2"/>
            </p:cNvCxnSpPr>
            <p:nvPr/>
          </p:nvCxnSpPr>
          <p:spPr>
            <a:xfrm flipV="1">
              <a:off x="11041910" y="3069019"/>
              <a:ext cx="0" cy="1133097"/>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ED220B7-8012-4E09-B075-B27A68EC4F16}"/>
                </a:ext>
              </a:extLst>
            </p:cNvPr>
            <p:cNvSpPr/>
            <p:nvPr/>
          </p:nvSpPr>
          <p:spPr>
            <a:xfrm>
              <a:off x="2687408" y="1832179"/>
              <a:ext cx="6770310" cy="4453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latin typeface="Segoe UI Semibold" panose="020B0702040204020203" pitchFamily="34" charset="0"/>
                  <a:cs typeface="Segoe UI Semibold" panose="020B0702040204020203" pitchFamily="34" charset="0"/>
                </a:rPr>
                <a:t>CDN (CSS and assets)</a:t>
              </a:r>
            </a:p>
          </p:txBody>
        </p:sp>
        <p:cxnSp>
          <p:nvCxnSpPr>
            <p:cNvPr id="29" name="Straight Arrow Connector 28">
              <a:extLst>
                <a:ext uri="{FF2B5EF4-FFF2-40B4-BE49-F238E27FC236}">
                  <a16:creationId xmlns:a16="http://schemas.microsoft.com/office/drawing/2014/main" id="{5582EA82-32A7-4A19-A442-587E7AAD0C1A}"/>
                </a:ext>
              </a:extLst>
            </p:cNvPr>
            <p:cNvCxnSpPr>
              <a:cxnSpLocks/>
              <a:stCxn id="5" idx="0"/>
              <a:endCxn id="28" idx="1"/>
            </p:cNvCxnSpPr>
            <p:nvPr/>
          </p:nvCxnSpPr>
          <p:spPr>
            <a:xfrm flipV="1">
              <a:off x="1227355" y="2054853"/>
              <a:ext cx="1460053" cy="1664985"/>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8A87409-177A-4577-B202-EEB6DBF411CC}"/>
                </a:ext>
              </a:extLst>
            </p:cNvPr>
            <p:cNvCxnSpPr>
              <a:cxnSpLocks/>
              <a:stCxn id="24" idx="1"/>
              <a:endCxn id="28" idx="3"/>
            </p:cNvCxnSpPr>
            <p:nvPr/>
          </p:nvCxnSpPr>
          <p:spPr>
            <a:xfrm flipH="1" flipV="1">
              <a:off x="9457718" y="2054853"/>
              <a:ext cx="665010" cy="59516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a:extLst>
              <a:ext uri="{FF2B5EF4-FFF2-40B4-BE49-F238E27FC236}">
                <a16:creationId xmlns:a16="http://schemas.microsoft.com/office/drawing/2014/main" id="{B8E8F2D6-EC7B-43C8-849B-627622DE824E}"/>
              </a:ext>
            </a:extLst>
          </p:cNvPr>
          <p:cNvCxnSpPr>
            <a:cxnSpLocks/>
            <a:endCxn id="7" idx="3"/>
          </p:cNvCxnSpPr>
          <p:nvPr/>
        </p:nvCxnSpPr>
        <p:spPr>
          <a:xfrm flipH="1" flipV="1">
            <a:off x="6818836" y="3079110"/>
            <a:ext cx="2427997" cy="1206111"/>
          </a:xfrm>
          <a:prstGeom prst="straightConnector1">
            <a:avLst/>
          </a:prstGeom>
          <a:solidFill>
            <a:srgbClr val="816A8D"/>
          </a:solidFill>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37D354-3D8D-4951-853D-2370319CBF8A}"/>
              </a:ext>
            </a:extLst>
          </p:cNvPr>
          <p:cNvCxnSpPr>
            <a:cxnSpLocks/>
            <a:stCxn id="15" idx="1"/>
            <a:endCxn id="9" idx="3"/>
          </p:cNvCxnSpPr>
          <p:nvPr/>
        </p:nvCxnSpPr>
        <p:spPr>
          <a:xfrm flipH="1">
            <a:off x="6818836" y="4293331"/>
            <a:ext cx="2448117" cy="1206422"/>
          </a:xfrm>
          <a:prstGeom prst="straightConnector1">
            <a:avLst/>
          </a:prstGeom>
          <a:solidFill>
            <a:srgbClr val="816A8D"/>
          </a:solidFill>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47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12C64D-E2F2-4E0E-A84F-4C6A0DD75103}"/>
              </a:ext>
            </a:extLst>
          </p:cNvPr>
          <p:cNvSpPr>
            <a:spLocks noGrp="1"/>
          </p:cNvSpPr>
          <p:nvPr>
            <p:ph type="title"/>
          </p:nvPr>
        </p:nvSpPr>
        <p:spPr>
          <a:xfrm>
            <a:off x="429768" y="411480"/>
            <a:ext cx="11201400" cy="1106424"/>
          </a:xfrm>
        </p:spPr>
        <p:txBody>
          <a:bodyPr>
            <a:normAutofit/>
          </a:bodyPr>
          <a:lstStyle/>
          <a:p>
            <a:r>
              <a:rPr lang="en-US" sz="3600"/>
              <a:t>Follow below steps to clone and run shell app</a:t>
            </a:r>
          </a:p>
        </p:txBody>
      </p:sp>
      <p:sp>
        <p:nvSpPr>
          <p:cNvPr id="35" name="Rectangle 3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Single gear">
            <a:extLst>
              <a:ext uri="{FF2B5EF4-FFF2-40B4-BE49-F238E27FC236}">
                <a16:creationId xmlns:a16="http://schemas.microsoft.com/office/drawing/2014/main" id="{FAEB53FE-ADA7-4A4A-B7DF-EA5E4A1894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2476" y="1719072"/>
            <a:ext cx="4517136" cy="4517136"/>
          </a:xfrm>
          <a:prstGeom prst="rect">
            <a:avLst/>
          </a:prstGeom>
        </p:spPr>
      </p:pic>
      <p:sp useBgFill="1">
        <p:nvSpPr>
          <p:cNvPr id="37" name="Rectangle 3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FC150AC-9FF6-41B7-930C-88FA71934E46}"/>
              </a:ext>
            </a:extLst>
          </p:cNvPr>
          <p:cNvSpPr>
            <a:spLocks noGrp="1"/>
          </p:cNvSpPr>
          <p:nvPr>
            <p:ph idx="1"/>
          </p:nvPr>
        </p:nvSpPr>
        <p:spPr>
          <a:xfrm>
            <a:off x="7938752" y="2020824"/>
            <a:ext cx="3455097" cy="3959352"/>
          </a:xfrm>
        </p:spPr>
        <p:txBody>
          <a:bodyPr anchor="ctr">
            <a:normAutofit/>
          </a:bodyPr>
          <a:lstStyle/>
          <a:p>
            <a:pPr marL="342900" indent="-342900">
              <a:buFont typeface="+mj-lt"/>
              <a:buAutoNum type="arabicPeriod"/>
            </a:pPr>
            <a:r>
              <a:rPr lang="en-US" sz="1700"/>
              <a:t>Open command prompt</a:t>
            </a:r>
          </a:p>
          <a:p>
            <a:pPr marL="342900" indent="-342900">
              <a:buFont typeface="+mj-lt"/>
              <a:buAutoNum type="arabicPeriod"/>
            </a:pPr>
            <a:r>
              <a:rPr lang="en-US" sz="1700"/>
              <a:t>Run npx create-microfrontend-shell-app [appname]</a:t>
            </a:r>
          </a:p>
          <a:p>
            <a:pPr marL="342900" indent="-342900">
              <a:buFont typeface="+mj-lt"/>
              <a:buAutoNum type="arabicPeriod"/>
            </a:pPr>
            <a:r>
              <a:rPr lang="en-US" sz="1700"/>
              <a:t>cd [appname]</a:t>
            </a:r>
          </a:p>
          <a:p>
            <a:pPr marL="342900" indent="-342900">
              <a:buFont typeface="+mj-lt"/>
              <a:buAutoNum type="arabicPeriod"/>
            </a:pPr>
            <a:r>
              <a:rPr lang="en-US" sz="1700"/>
              <a:t>Run npm install</a:t>
            </a:r>
          </a:p>
          <a:p>
            <a:pPr marL="342900" indent="-342900">
              <a:buFont typeface="+mj-lt"/>
              <a:buAutoNum type="arabicPeriod"/>
            </a:pPr>
            <a:r>
              <a:rPr lang="en-US" sz="1700"/>
              <a:t>Run npm start</a:t>
            </a:r>
          </a:p>
        </p:txBody>
      </p:sp>
    </p:spTree>
    <p:extLst>
      <p:ext uri="{BB962C8B-B14F-4D97-AF65-F5344CB8AC3E}">
        <p14:creationId xmlns:p14="http://schemas.microsoft.com/office/powerpoint/2010/main" val="66515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12C64D-E2F2-4E0E-A84F-4C6A0DD75103}"/>
              </a:ext>
            </a:extLst>
          </p:cNvPr>
          <p:cNvSpPr>
            <a:spLocks noGrp="1"/>
          </p:cNvSpPr>
          <p:nvPr>
            <p:ph type="title"/>
          </p:nvPr>
        </p:nvSpPr>
        <p:spPr>
          <a:xfrm>
            <a:off x="429768" y="411480"/>
            <a:ext cx="11201400" cy="1106424"/>
          </a:xfrm>
        </p:spPr>
        <p:txBody>
          <a:bodyPr>
            <a:normAutofit/>
          </a:bodyPr>
          <a:lstStyle/>
          <a:p>
            <a:r>
              <a:rPr lang="en-US" sz="3600"/>
              <a:t>Follow below steps to clone and run Microfrontend app</a:t>
            </a:r>
          </a:p>
        </p:txBody>
      </p:sp>
      <p:sp>
        <p:nvSpPr>
          <p:cNvPr id="15" name="Rectangle 1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Single gear">
            <a:extLst>
              <a:ext uri="{FF2B5EF4-FFF2-40B4-BE49-F238E27FC236}">
                <a16:creationId xmlns:a16="http://schemas.microsoft.com/office/drawing/2014/main" id="{FAEB53FE-ADA7-4A4A-B7DF-EA5E4A1894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2476" y="1719072"/>
            <a:ext cx="4517136" cy="4517136"/>
          </a:xfrm>
          <a:prstGeom prst="rect">
            <a:avLst/>
          </a:prstGeom>
        </p:spPr>
      </p:pic>
      <p:sp useBgFill="1">
        <p:nvSpPr>
          <p:cNvPr id="17" name="Rectangle 1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FC150AC-9FF6-41B7-930C-88FA71934E46}"/>
              </a:ext>
            </a:extLst>
          </p:cNvPr>
          <p:cNvSpPr>
            <a:spLocks noGrp="1"/>
          </p:cNvSpPr>
          <p:nvPr>
            <p:ph idx="1"/>
          </p:nvPr>
        </p:nvSpPr>
        <p:spPr>
          <a:xfrm>
            <a:off x="7938752" y="2020824"/>
            <a:ext cx="3455097" cy="3959352"/>
          </a:xfrm>
        </p:spPr>
        <p:txBody>
          <a:bodyPr anchor="ctr">
            <a:normAutofit/>
          </a:bodyPr>
          <a:lstStyle/>
          <a:p>
            <a:pPr marL="342900" indent="-342900">
              <a:buFont typeface="+mj-lt"/>
              <a:buAutoNum type="arabicPeriod"/>
            </a:pPr>
            <a:r>
              <a:rPr lang="en-US" sz="1700"/>
              <a:t>Open command prompt</a:t>
            </a:r>
          </a:p>
          <a:p>
            <a:pPr marL="342900" indent="-342900">
              <a:buFont typeface="+mj-lt"/>
              <a:buAutoNum type="arabicPeriod"/>
            </a:pPr>
            <a:r>
              <a:rPr lang="en-US" sz="1700"/>
              <a:t>Run npx create-microfrontend-app [appname]</a:t>
            </a:r>
          </a:p>
          <a:p>
            <a:pPr marL="342900" indent="-342900">
              <a:buFont typeface="+mj-lt"/>
              <a:buAutoNum type="arabicPeriod"/>
            </a:pPr>
            <a:r>
              <a:rPr lang="en-US" sz="1700"/>
              <a:t>cd [appname]</a:t>
            </a:r>
          </a:p>
          <a:p>
            <a:pPr marL="342900" indent="-342900">
              <a:buFont typeface="+mj-lt"/>
              <a:buAutoNum type="arabicPeriod"/>
            </a:pPr>
            <a:r>
              <a:rPr lang="en-US" sz="1700"/>
              <a:t>Run npm install</a:t>
            </a:r>
          </a:p>
          <a:p>
            <a:pPr marL="342900" indent="-342900">
              <a:buFont typeface="+mj-lt"/>
              <a:buAutoNum type="arabicPeriod"/>
            </a:pPr>
            <a:r>
              <a:rPr lang="en-US" sz="1700"/>
              <a:t>Run npm start</a:t>
            </a:r>
          </a:p>
          <a:p>
            <a:pPr marL="342900" indent="-342900">
              <a:buFont typeface="+mj-lt"/>
              <a:buAutoNum type="arabicPeriod"/>
            </a:pPr>
            <a:r>
              <a:rPr lang="en-US" sz="1700"/>
              <a:t>Run npm run build to generate output and to refer in shell app</a:t>
            </a:r>
          </a:p>
        </p:txBody>
      </p:sp>
    </p:spTree>
    <p:extLst>
      <p:ext uri="{BB962C8B-B14F-4D97-AF65-F5344CB8AC3E}">
        <p14:creationId xmlns:p14="http://schemas.microsoft.com/office/powerpoint/2010/main" val="394374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12C64D-E2F2-4E0E-A84F-4C6A0DD75103}"/>
              </a:ext>
            </a:extLst>
          </p:cNvPr>
          <p:cNvSpPr>
            <a:spLocks noGrp="1"/>
          </p:cNvSpPr>
          <p:nvPr>
            <p:ph type="title"/>
          </p:nvPr>
        </p:nvSpPr>
        <p:spPr>
          <a:xfrm>
            <a:off x="429768" y="411480"/>
            <a:ext cx="11201400" cy="1106424"/>
          </a:xfrm>
        </p:spPr>
        <p:txBody>
          <a:bodyPr>
            <a:normAutofit/>
          </a:bodyPr>
          <a:lstStyle/>
          <a:p>
            <a:r>
              <a:rPr lang="en-US" sz="3600"/>
              <a:t>Follow below steps to integrate Microfrontend app with Shell app</a:t>
            </a:r>
          </a:p>
        </p:txBody>
      </p:sp>
      <p:sp>
        <p:nvSpPr>
          <p:cNvPr id="15" name="Rectangle 1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Single gear">
            <a:extLst>
              <a:ext uri="{FF2B5EF4-FFF2-40B4-BE49-F238E27FC236}">
                <a16:creationId xmlns:a16="http://schemas.microsoft.com/office/drawing/2014/main" id="{FAEB53FE-ADA7-4A4A-B7DF-EA5E4A1894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2476" y="1719072"/>
            <a:ext cx="4517136" cy="4517136"/>
          </a:xfrm>
          <a:prstGeom prst="rect">
            <a:avLst/>
          </a:prstGeom>
        </p:spPr>
      </p:pic>
      <p:sp useBgFill="1">
        <p:nvSpPr>
          <p:cNvPr id="17" name="Rectangle 1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FC150AC-9FF6-41B7-930C-88FA71934E46}"/>
              </a:ext>
            </a:extLst>
          </p:cNvPr>
          <p:cNvSpPr>
            <a:spLocks noGrp="1"/>
          </p:cNvSpPr>
          <p:nvPr>
            <p:ph idx="1"/>
          </p:nvPr>
        </p:nvSpPr>
        <p:spPr>
          <a:xfrm>
            <a:off x="7938752" y="2020824"/>
            <a:ext cx="3455097" cy="3959352"/>
          </a:xfrm>
        </p:spPr>
        <p:txBody>
          <a:bodyPr anchor="ctr">
            <a:normAutofit/>
          </a:bodyPr>
          <a:lstStyle/>
          <a:p>
            <a:pPr>
              <a:lnSpc>
                <a:spcPct val="100000"/>
              </a:lnSpc>
            </a:pPr>
            <a:r>
              <a:rPr lang="en-US" sz="1400"/>
              <a:t>Go to shell app’s location </a:t>
            </a:r>
          </a:p>
          <a:p>
            <a:pPr>
              <a:lnSpc>
                <a:spcPct val="100000"/>
              </a:lnSpc>
            </a:pPr>
            <a:r>
              <a:rPr lang="en-US" sz="1400"/>
              <a:t>Copy output/dist js from Microfrontend app (Follow step 6 in slide 6)</a:t>
            </a:r>
          </a:p>
          <a:p>
            <a:pPr>
              <a:lnSpc>
                <a:spcPct val="100000"/>
              </a:lnSpc>
            </a:pPr>
            <a:r>
              <a:rPr lang="en-US" sz="1400"/>
              <a:t>Paste output/dist js to Shell/Public folder.</a:t>
            </a:r>
          </a:p>
          <a:p>
            <a:pPr>
              <a:lnSpc>
                <a:spcPct val="100000"/>
              </a:lnSpc>
            </a:pPr>
            <a:r>
              <a:rPr lang="en-US" sz="1400"/>
              <a:t>Open .env file</a:t>
            </a:r>
          </a:p>
          <a:p>
            <a:pPr>
              <a:lnSpc>
                <a:spcPct val="100000"/>
              </a:lnSpc>
            </a:pPr>
            <a:r>
              <a:rPr lang="en-US" sz="1400"/>
              <a:t>Go to MicroFrontendApps section and add the JSON as below:</a:t>
            </a:r>
          </a:p>
          <a:p>
            <a:pPr marL="0" indent="0">
              <a:lnSpc>
                <a:spcPct val="100000"/>
              </a:lnSpc>
              <a:buNone/>
            </a:pPr>
            <a:r>
              <a:rPr lang="en-US" sz="1400"/>
              <a:t>{ "AppId": “yourAppId", "DisplayName": “App Display name", "Path": "/appPath", "Icon": "", "HostCDNUrl": "public/app.js", "APIUrl": “NA" }</a:t>
            </a:r>
          </a:p>
          <a:p>
            <a:pPr>
              <a:lnSpc>
                <a:spcPct val="100000"/>
              </a:lnSpc>
            </a:pPr>
            <a:r>
              <a:rPr lang="en-US" sz="1400"/>
              <a:t>Run npm start</a:t>
            </a:r>
          </a:p>
        </p:txBody>
      </p:sp>
    </p:spTree>
    <p:extLst>
      <p:ext uri="{BB962C8B-B14F-4D97-AF65-F5344CB8AC3E}">
        <p14:creationId xmlns:p14="http://schemas.microsoft.com/office/powerpoint/2010/main" val="3130285043"/>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42B"/>
      </a:dk2>
      <a:lt2>
        <a:srgbClr val="E3E2E8"/>
      </a:lt2>
      <a:accent1>
        <a:srgbClr val="9AA72B"/>
      </a:accent1>
      <a:accent2>
        <a:srgbClr val="C79426"/>
      </a:accent2>
      <a:accent3>
        <a:srgbClr val="D86237"/>
      </a:accent3>
      <a:accent4>
        <a:srgbClr val="C7263E"/>
      </a:accent4>
      <a:accent5>
        <a:srgbClr val="D83793"/>
      </a:accent5>
      <a:accent6>
        <a:srgbClr val="C726C4"/>
      </a:accent6>
      <a:hlink>
        <a:srgbClr val="C34B7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Words>
  <Application>Microsoft Office PowerPoint</Application>
  <PresentationFormat>Widescreen</PresentationFormat>
  <Paragraphs>37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Calibri</vt:lpstr>
      <vt:lpstr>Segoe UI Semibold</vt:lpstr>
      <vt:lpstr>AccentBoxVTI</vt:lpstr>
      <vt:lpstr>Microfrontends for React</vt:lpstr>
      <vt:lpstr>What is Microfrontend?</vt:lpstr>
      <vt:lpstr>UI Architecture – Micro Frontend approach</vt:lpstr>
      <vt:lpstr>Follow below steps to clone and run shell app</vt:lpstr>
      <vt:lpstr>Follow below steps to clone and run Microfrontend app</vt:lpstr>
      <vt:lpstr>Follow below steps to integrate Microfrontend app with Shell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Microfrontends for React</dc:title>
  <dc:creator>Rajesh Burla</dc:creator>
  <cp:lastModifiedBy>Rajesh Burla</cp:lastModifiedBy>
  <cp:revision>3</cp:revision>
  <dcterms:created xsi:type="dcterms:W3CDTF">2020-02-23T11:20:10Z</dcterms:created>
  <dcterms:modified xsi:type="dcterms:W3CDTF">2020-02-23T12:49:14Z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raburla@microsoft.com</vt:lpwstr>
  </property>
  <property fmtid="{D5CDD505-2E9C-101B-9397-08002B2CF9AE}" pid="5" name="MSIP_Label_f42aa342-8706-4288-bd11-ebb85995028c_SetDate">
    <vt:lpwstr>2020-02-23T11:20:46.0203951Z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bfc6b785-d10c-4d32-9746-0944a8b9925d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