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0" r:id="rId5"/>
    <p:sldId id="314" r:id="rId6"/>
    <p:sldId id="325" r:id="rId7"/>
    <p:sldId id="324" r:id="rId8"/>
    <p:sldId id="313" r:id="rId9"/>
    <p:sldId id="329" r:id="rId10"/>
    <p:sldId id="328" r:id="rId11"/>
    <p:sldId id="259" r:id="rId12"/>
    <p:sldId id="327" r:id="rId13"/>
    <p:sldId id="326" r:id="rId14"/>
    <p:sldId id="261" r:id="rId15"/>
    <p:sldId id="262" r:id="rId16"/>
    <p:sldId id="270" r:id="rId17"/>
    <p:sldId id="263" r:id="rId18"/>
    <p:sldId id="319" r:id="rId19"/>
    <p:sldId id="345" r:id="rId20"/>
    <p:sldId id="266" r:id="rId21"/>
    <p:sldId id="267" r:id="rId22"/>
    <p:sldId id="320" r:id="rId23"/>
    <p:sldId id="275" r:id="rId24"/>
    <p:sldId id="276" r:id="rId25"/>
    <p:sldId id="321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26533" y="1198563"/>
            <a:ext cx="10943167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70573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174750"/>
            <a:ext cx="5376672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版本管理工具培训</a:t>
            </a:r>
            <a:r>
              <a:rPr lang="en-US" altLang="zh-CN"/>
              <a:t>-</a:t>
            </a:r>
            <a:r>
              <a:rPr lang="zh-CN" altLang="en-US"/>
              <a:t>基础应用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分支管理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296535"/>
          </a:xfrm>
        </p:spPr>
        <p:txBody>
          <a:bodyPr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创建本地分支：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branch 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创建并切换到分支：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-b 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切换本地分支：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dev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将本地分支推送到远程：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push origin 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push origin [local_branch]:[remote_branch]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正常情况下，本地分支与远程分支同名；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删除本地分支：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 -D 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删除远程跟踪分支：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 -r -D origin/dev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删除远程分支：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push origin --delete dev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涉及到使用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push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命令的都是操作远程仓库，需要注意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绑定远程分支：git branch --set-upstream-to=origin/dev dev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解绑远程分支：git branch --unset-upstream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从另一分支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copy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文件：git checkout master -- ak_common.c</a:t>
            </a:r>
            <a:endParaRPr lang="zh-CN" altLang="en-US" sz="2000"/>
          </a:p>
          <a:p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远程分支、远程跟踪分支、跟踪分支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 descr="688012-20161013005013203-17046234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" y="1103630"/>
            <a:ext cx="6852920" cy="4942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78650" y="939800"/>
            <a:ext cx="36239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远程分支（remote branch）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在远程仓库的普通分支（比如远程仓库上的master）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、在远程仓库创建的分支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、推送到远程仓库上去的在远程仓库上的分支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8650" y="2788920"/>
            <a:ext cx="377190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远程跟踪分支（remote-tracking branch）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本地仓库对远程仓库中的某个远程分支的状态的记录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命名格式：(远程仓库名)/(分支名)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79285" y="4398010"/>
            <a:ext cx="36233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跟踪分支（tracking branch）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从一个远程跟踪分支产生出的一个本地分支便是跟踪分支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本地分支对应的远程跟踪分支称为上游分支。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查询本地分支：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查询远程分支：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 -r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查询分支（本地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+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远程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 -a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查看追踪关系：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branch -vv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查看远程分支详情：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remote -vv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查看所有分支的提交：git log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查看指定分支的log：git log &lt;branch_name&gt;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查看分支合并图：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log --graph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查看最懒的程序员：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shortlog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查看提交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id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reflog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查看git基础命令：git help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查看某个命令的帮助信息：git help &lt;command&gt;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管理（快照）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轻量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tag V1.0.0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附注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Tag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tag -a v1.4 -m 'version 1.4'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tag -l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（等价于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tag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查询某个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系列：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tag -l “V1.0.0_*”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推送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到远程仓库：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push origin --tags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也可推送指定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到仓库：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push origin &lt;tag_name&gt;</a:t>
            </a:r>
            <a:endParaRPr lang="en-US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获取远程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：git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 origin tag &lt;tag_name&gt;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切换到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&lt;tag_name&gt;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使用标签创建分支：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-b &lt;branch_name&gt; &lt;tag_name&gt;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stash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暂存修改：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save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取出修改（从栈顶）：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pop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查询暂存列表：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list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查看暂存内容：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show(git stash show stash@{0})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指定内容取出：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apply stash@{0}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暂存时打标记：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stash save “tag_name”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备注：在非暂存分支弹出暂存内容有可能导致冲突？？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暂存区：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暂存区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-cached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工作区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HEAD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工作区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指定提交：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&lt;commit-id&gt;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暂存区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指定提交：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-cached &lt;commit-id&gt;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提交一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提交二：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&lt;commit-id-1&gt; &lt;commit-id-2&gt;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分支一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VS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分支二：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git diff &lt;branch1&gt; &lt;branch2&gt;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可比较远程分支差异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仅显示差异文件列表，可添加参数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“--stat”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merge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命令（重点问题，专题再讲）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5050"/>
            <a:ext cx="10972800" cy="4953000"/>
          </a:xfrm>
        </p:spPr>
        <p:txBody>
          <a:bodyPr/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方式一：本地合并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没有冲突时，直接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pull</a:t>
            </a:r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即可完成合并，提交并推送到远程仓库即可。</a:t>
            </a:r>
            <a:endParaRPr lang="zh-CN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存在冲突时（执行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pull</a:t>
            </a:r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时提示冲突</a:t>
            </a:r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），需要先解决冲突，才能提交并推送到远程仓库。</a:t>
            </a:r>
            <a:endParaRPr lang="zh-CN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方式二：直接通过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远端合并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没有冲突时，直接提合并请求即可；</a:t>
            </a:r>
            <a:endParaRPr lang="zh-CN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存在冲突时，可以通下如下两种方式解决冲突：</a:t>
            </a:r>
            <a:endParaRPr lang="zh-CN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zh-CN" altLang="zh-CN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本地合并</a:t>
            </a:r>
            <a:endParaRPr lang="zh-CN" altLang="zh-CN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2"/>
            <a:r>
              <a:rPr lang="zh-CN" altLang="zh-CN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gitlab</a:t>
            </a:r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提供的</a:t>
            </a:r>
            <a:r>
              <a:rPr lang="en-US" altLang="zh-CN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</a:t>
            </a:r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直接合并。</a:t>
            </a:r>
            <a:endParaRPr lang="zh-CN" alt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rebase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合并多个commit为一个完整commit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当我们在本地仓库中提交了多次，在我们把本地提交push到公共仓库中之前，为了让提交记录更简洁明了，我们希望把如下分支B、C、D三个提交记录合并为一个完整的提交，然后再push到公共仓库。</a:t>
            </a:r>
            <a:endParaRPr lang="zh-CN" alt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命令格式：git rebase -i  [startpoint]  [endpoint]</a:t>
            </a:r>
            <a:endParaRPr lang="zh-CN" alt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其中-i的意思是--interactive，即弹出交互式的界面让用户编辑完成合并操作，[startpoint]  [endpoint]则指定了一个编辑区间，如果不指定[endpoint]，则该区间的终点默认是当前分支HEAD所指向的commit(注：该区间指定的是一个前开后闭的区间)。</a:t>
            </a:r>
            <a:endParaRPr lang="zh-CN" alt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可以对某一段线性提交历史进行编辑、删除、复制、粘贴；因此，合理使用rebase命令可以使我们的提交历史干净、简洁！</a:t>
            </a:r>
            <a:endParaRPr lang="zh-CN" alt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注意：不要通过rebase对任何已经提交到公共仓库中的commit进行修改（你自己一个人玩的分支除外）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使用的开发约束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约束一：不能直接在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分支上进行开发，应该在开发分支上完成开发后再合并到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分支上。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约束二：本地提交不限制提交过程，但是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到远程仓库前应该使用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rebase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命令梳理提交记录，保证提交记录的完整清晰。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约束三：原则上临时分支不能推送到远程仓库，如果因特殊原因需要推送到远程仓库，则应该在使用完后及时删除。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远程管理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默认使用远程名称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“origin”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，可以定义额外的远程名称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修改远程名称：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remote rename &lt;old&gt; &lt;new&gt;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培训目录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359400"/>
          </a:xfrm>
        </p:spPr>
        <p:txBody>
          <a:bodyPr/>
          <a:p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git与svn对比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获取版本库（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clone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工作区、暂存区、版本库的概念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提交与回退（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revert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获取更新（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分支管理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branch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管理（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暂存管理（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stash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对比分析（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合并操作（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merge</a:t>
            </a:r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提交记录管理（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rebase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开发约束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指针与分支指针（下一次培训）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来移动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指针，移动的对象可以是分支也可以是快照（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tag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当指事实上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branch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时提交后会和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branch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指针一起向后移动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当指向快照时会处于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detached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状态。</a:t>
            </a:r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cherry-pick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挑拣提交（下一次培训）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HEAD^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HEAD~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的应用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下一次培训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典型问题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：待定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待定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基本术语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48640" y="1580515"/>
          <a:ext cx="10972800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英文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中文</a:t>
                      </a:r>
                      <a:endParaRPr lang="zh-CN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repository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仓库、版本库</a:t>
                      </a:r>
                      <a:endParaRPr lang="zh-CN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merge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分支合并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snapshot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快照</a:t>
                      </a:r>
                      <a:endParaRPr lang="zh-CN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ref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引用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rebase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分支衍合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staging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暂存区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bare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裸仓库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cherry-pick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挑拣分支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SHA1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哈希值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svn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Subversion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squash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压合分支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commit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提交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git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分布式</a:t>
                      </a: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VCS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checkout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检出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branch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分支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ssh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安全传输协议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revert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反转提交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tag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标签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HEAD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当前分支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stash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暂存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index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索引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pull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拉取代码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master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主分支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origin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远程仓库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push</a:t>
                      </a:r>
                      <a:endParaRPr lang="en-US" altLang="zh-CN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推送代码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sym typeface="+mn-ea"/>
                        </a:rPr>
                        <a:t>gerrit</a:t>
                      </a:r>
                      <a:endParaRPr lang="en-US" altLang="zh-CN" sz="1800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代码审核</a:t>
                      </a: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对比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882650" y="2623185"/>
            <a:ext cx="4594225" cy="3416935"/>
            <a:chOff x="878" y="2003"/>
            <a:chExt cx="7235" cy="5381"/>
          </a:xfrm>
        </p:grpSpPr>
        <p:sp>
          <p:nvSpPr>
            <p:cNvPr id="4" name="流程图: 磁盘 3"/>
            <p:cNvSpPr/>
            <p:nvPr/>
          </p:nvSpPr>
          <p:spPr>
            <a:xfrm>
              <a:off x="3540" y="2003"/>
              <a:ext cx="2049" cy="1779"/>
            </a:xfrm>
            <a:prstGeom prst="flowChartMagneticDisk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SVN</a:t>
              </a:r>
              <a:r>
                <a:rPr lang="zh-CN" altLang="en-US"/>
                <a:t>中心服务器</a:t>
              </a:r>
              <a:endParaRPr lang="zh-CN" altLang="en-US"/>
            </a:p>
          </p:txBody>
        </p:sp>
        <p:sp>
          <p:nvSpPr>
            <p:cNvPr id="2050" name=" 2050"/>
            <p:cNvSpPr/>
            <p:nvPr/>
          </p:nvSpPr>
          <p:spPr bwMode="auto">
            <a:xfrm>
              <a:off x="878" y="5944"/>
              <a:ext cx="1222" cy="1440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b" anchorCtr="0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b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用户</a:t>
              </a:r>
              <a:r>
                <a:rPr lang="en-US" altLang="zh-CN">
                  <a:solidFill>
                    <a:srgbClr val="FFFFFF"/>
                  </a:solidFill>
                </a:rPr>
                <a:t>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 2050"/>
            <p:cNvSpPr/>
            <p:nvPr/>
          </p:nvSpPr>
          <p:spPr bwMode="auto">
            <a:xfrm>
              <a:off x="3953" y="5944"/>
              <a:ext cx="1222" cy="1440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b" anchorCtr="0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用户</a:t>
              </a:r>
              <a:r>
                <a:rPr lang="en-US" altLang="zh-CN">
                  <a:solidFill>
                    <a:srgbClr val="FFFFFF"/>
                  </a:solidFill>
                </a:rPr>
                <a:t>2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 2050"/>
            <p:cNvSpPr/>
            <p:nvPr/>
          </p:nvSpPr>
          <p:spPr bwMode="auto">
            <a:xfrm>
              <a:off x="6891" y="5944"/>
              <a:ext cx="1222" cy="1440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b" anchorCtr="0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用户</a:t>
              </a:r>
              <a:r>
                <a:rPr lang="en-US" altLang="zh-CN">
                  <a:solidFill>
                    <a:srgbClr val="FFFFFF"/>
                  </a:solidFill>
                </a:rPr>
                <a:t>3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512" y="3696"/>
              <a:ext cx="1992" cy="19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1616" y="3808"/>
              <a:ext cx="2032" cy="1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496" y="3874"/>
              <a:ext cx="0" cy="1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4673" y="3831"/>
              <a:ext cx="0" cy="1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418" y="3830"/>
              <a:ext cx="1894" cy="1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520" y="3664"/>
              <a:ext cx="1936" cy="2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777" y="3818"/>
              <a:ext cx="1208" cy="580"/>
            </a:xfrm>
            <a:prstGeom prst="rect">
              <a:avLst/>
            </a:prstGeom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svn ci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65" y="4836"/>
              <a:ext cx="1328" cy="580"/>
            </a:xfrm>
            <a:prstGeom prst="rect">
              <a:avLst/>
            </a:prstGeom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svn co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65" y="5544"/>
              <a:ext cx="1348" cy="580"/>
            </a:xfrm>
            <a:prstGeom prst="rect">
              <a:avLst/>
            </a:prstGeom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svn up</a:t>
              </a:r>
              <a:endPara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72505" y="2270760"/>
            <a:ext cx="4842510" cy="4011295"/>
            <a:chOff x="10363" y="2168"/>
            <a:chExt cx="7626" cy="6317"/>
          </a:xfrm>
        </p:grpSpPr>
        <p:sp>
          <p:nvSpPr>
            <p:cNvPr id="21" name="圆柱形 20"/>
            <p:cNvSpPr/>
            <p:nvPr/>
          </p:nvSpPr>
          <p:spPr>
            <a:xfrm>
              <a:off x="11421" y="2748"/>
              <a:ext cx="1248" cy="1676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 19"/>
            <p:cNvSpPr/>
            <p:nvPr/>
          </p:nvSpPr>
          <p:spPr bwMode="auto">
            <a:xfrm>
              <a:off x="10685" y="3176"/>
              <a:ext cx="1104" cy="1248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3381" y="6124"/>
              <a:ext cx="1248" cy="1676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圆柱形 24"/>
            <p:cNvSpPr/>
            <p:nvPr/>
          </p:nvSpPr>
          <p:spPr>
            <a:xfrm>
              <a:off x="16069" y="2962"/>
              <a:ext cx="1248" cy="1676"/>
            </a:xfrm>
            <a:prstGeom prst="can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 19"/>
            <p:cNvSpPr/>
            <p:nvPr/>
          </p:nvSpPr>
          <p:spPr bwMode="auto">
            <a:xfrm>
              <a:off x="14053" y="6552"/>
              <a:ext cx="1104" cy="1248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 19"/>
            <p:cNvSpPr/>
            <p:nvPr/>
          </p:nvSpPr>
          <p:spPr bwMode="auto">
            <a:xfrm>
              <a:off x="16885" y="2842"/>
              <a:ext cx="1104" cy="1248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363" y="4537"/>
              <a:ext cx="1748" cy="5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git</a:t>
              </a:r>
              <a:r>
                <a:rPr lang="zh-CN" altLang="en-US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版本库</a:t>
              </a:r>
              <a:endParaRPr lang="zh-CN" altLang="en-US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409" y="7905"/>
              <a:ext cx="1748" cy="5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git</a:t>
              </a:r>
              <a:r>
                <a:rPr lang="zh-CN" altLang="en-US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版本库</a:t>
              </a:r>
              <a:endParaRPr lang="zh-CN" altLang="en-US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241" y="4734"/>
              <a:ext cx="1748" cy="5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git</a:t>
              </a:r>
              <a:r>
                <a:rPr lang="zh-CN" altLang="en-US">
                  <a:ln>
                    <a:solidFill>
                      <a:srgbClr val="FFC000"/>
                    </a:solidFill>
                  </a:ln>
                  <a:solidFill>
                    <a:srgbClr val="FFC000"/>
                  </a:solidFill>
                </a:rPr>
                <a:t>版本库</a:t>
              </a:r>
              <a:endParaRPr lang="zh-CN" altLang="en-US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1789" y="2332"/>
              <a:ext cx="1280" cy="1086"/>
              <a:chOff x="10077" y="7600"/>
              <a:chExt cx="1280" cy="1086"/>
            </a:xfrm>
          </p:grpSpPr>
          <p:sp>
            <p:nvSpPr>
              <p:cNvPr id="33" name="上弧形箭头 32"/>
              <p:cNvSpPr/>
              <p:nvPr/>
            </p:nvSpPr>
            <p:spPr>
              <a:xfrm flipH="1">
                <a:off x="10077" y="7600"/>
                <a:ext cx="1232" cy="510"/>
              </a:xfrm>
              <a:prstGeom prst="curvedDown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下弧形箭头 33"/>
              <p:cNvSpPr/>
              <p:nvPr/>
            </p:nvSpPr>
            <p:spPr>
              <a:xfrm>
                <a:off x="10125" y="8176"/>
                <a:ext cx="1232" cy="510"/>
              </a:xfrm>
              <a:prstGeom prst="curvedUp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5461" y="2452"/>
              <a:ext cx="1280" cy="1086"/>
              <a:chOff x="10077" y="7600"/>
              <a:chExt cx="1280" cy="1086"/>
            </a:xfrm>
          </p:grpSpPr>
          <p:sp>
            <p:nvSpPr>
              <p:cNvPr id="40" name="上弧形箭头 39"/>
              <p:cNvSpPr/>
              <p:nvPr/>
            </p:nvSpPr>
            <p:spPr>
              <a:xfrm flipH="1">
                <a:off x="10077" y="7600"/>
                <a:ext cx="1232" cy="510"/>
              </a:xfrm>
              <a:prstGeom prst="curvedDown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下弧形箭头 40"/>
              <p:cNvSpPr/>
              <p:nvPr/>
            </p:nvSpPr>
            <p:spPr>
              <a:xfrm>
                <a:off x="10125" y="8176"/>
                <a:ext cx="1232" cy="510"/>
              </a:xfrm>
              <a:prstGeom prst="curvedUp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2821" y="5792"/>
              <a:ext cx="1280" cy="1086"/>
              <a:chOff x="10077" y="7600"/>
              <a:chExt cx="1280" cy="1086"/>
            </a:xfrm>
          </p:grpSpPr>
          <p:sp>
            <p:nvSpPr>
              <p:cNvPr id="43" name="上弧形箭头 42"/>
              <p:cNvSpPr/>
              <p:nvPr/>
            </p:nvSpPr>
            <p:spPr>
              <a:xfrm flipH="1">
                <a:off x="10077" y="7600"/>
                <a:ext cx="1232" cy="510"/>
              </a:xfrm>
              <a:prstGeom prst="curvedDown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下弧形箭头 43"/>
              <p:cNvSpPr/>
              <p:nvPr/>
            </p:nvSpPr>
            <p:spPr>
              <a:xfrm>
                <a:off x="10125" y="8176"/>
                <a:ext cx="1232" cy="510"/>
              </a:xfrm>
              <a:prstGeom prst="curvedUpArrow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2869" y="2168"/>
              <a:ext cx="1928" cy="5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</a:rPr>
                <a:t>git commit</a:t>
              </a:r>
              <a:endParaRPr lang="en-US" altLang="zh-CN">
                <a:solidFill>
                  <a:srgbClr val="FFC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12237" y="4744"/>
              <a:ext cx="896" cy="1008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2509" y="4488"/>
              <a:ext cx="1136" cy="118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14525" y="4600"/>
              <a:ext cx="1360" cy="131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14909" y="5016"/>
              <a:ext cx="1072" cy="10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13085" y="3432"/>
              <a:ext cx="236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12909" y="3880"/>
              <a:ext cx="2608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3609" y="2913"/>
              <a:ext cx="1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</a:rPr>
                <a:t>push</a:t>
              </a:r>
              <a:endParaRPr lang="en-US" altLang="zh-CN">
                <a:solidFill>
                  <a:srgbClr val="FFC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125" y="3797"/>
              <a:ext cx="2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</a:rPr>
                <a:t>clone</a:t>
              </a:r>
              <a:r>
                <a:rPr lang="zh-CN" altLang="en-US">
                  <a:solidFill>
                    <a:srgbClr val="FFC000"/>
                  </a:solidFill>
                </a:rPr>
                <a:t>、</a:t>
              </a:r>
              <a:r>
                <a:rPr lang="en-US" altLang="zh-CN">
                  <a:solidFill>
                    <a:srgbClr val="FFC000"/>
                  </a:solidFill>
                </a:rPr>
                <a:t>pull</a:t>
              </a:r>
              <a:endParaRPr lang="en-US" altLang="zh-CN">
                <a:solidFill>
                  <a:srgbClr val="FFC00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62915" y="869950"/>
            <a:ext cx="486219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集中式版本控制系统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、版本库是集中存放在中央服务器的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、先从中央服务器取得最新的版本，修改完成之后再提交到中央服务器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35650" y="869950"/>
            <a:ext cx="529399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rgbClr val="FFC000"/>
                </a:solidFill>
              </a:rPr>
              <a:t>分布式版本控制系统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1</a:t>
            </a:r>
            <a:r>
              <a:rPr lang="zh-CN" altLang="en-US">
                <a:solidFill>
                  <a:srgbClr val="FFC000"/>
                </a:solidFill>
              </a:rPr>
              <a:t>、分布式版本控制系统根本没有“中央服务器”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2</a:t>
            </a:r>
            <a:r>
              <a:rPr lang="zh-CN" altLang="en-US">
                <a:solidFill>
                  <a:srgbClr val="FFC000"/>
                </a:solidFill>
              </a:rPr>
              <a:t>、每个用户都有一个完整的版本库</a:t>
            </a:r>
            <a:endParaRPr lang="zh-CN" altLang="en-US">
              <a:solidFill>
                <a:srgbClr val="FFC000"/>
              </a:solidFill>
            </a:endParaRPr>
          </a:p>
          <a:p>
            <a:pPr algn="l"/>
            <a:r>
              <a:rPr lang="en-US" altLang="zh-CN">
                <a:solidFill>
                  <a:srgbClr val="FFC000"/>
                </a:solidFill>
              </a:rPr>
              <a:t>3</a:t>
            </a:r>
            <a:r>
              <a:rPr lang="zh-CN" altLang="en-US">
                <a:solidFill>
                  <a:srgbClr val="FFC000"/>
                </a:solidFill>
              </a:rPr>
              <a:t>、用户之间可以同步</a:t>
            </a:r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clone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使用格式：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clone &lt;repo_url&gt;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这种方式获取的是默认分支</a:t>
            </a:r>
            <a:endParaRPr lang="zh-CN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repo_url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的三种格式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格式：       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http://172.16.6.251/platform/mpi.git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ssh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</a:t>
            </a:r>
            <a:r>
              <a:rPr lang="zh-CN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        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ssh://git@172.16.6.251/platform/mpi.git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ssh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git@172.16.6.251:platform/mpi.git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1" indent="-342900" algn="l">
              <a:buChar char="•"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clone时指定分支：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clone -b &lt;branch_name&gt; &lt;repo_url&gt;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工作区、暂存区、版本库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内容占位符 3" descr="1352126739_79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" y="1045845"/>
            <a:ext cx="10323195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仓库的基本构成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提交路径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仓库基本分区：工作区、暂存区、版本库 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--&gt;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暂存区：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add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基本格式：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add &lt;filename&gt;</a:t>
            </a:r>
            <a:endParaRPr lang="en-US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暂存区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--&gt;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基本格式：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commit -m “log messages”</a:t>
            </a:r>
            <a:endParaRPr lang="zh-CN" altLang="en-US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工作区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--&gt;</a:t>
            </a: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commit -a -m “log messages”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“-a”</a:t>
            </a:r>
            <a:r>
              <a:rPr lang="zh-CN" alt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参数相当于执行了</a:t>
            </a:r>
            <a:r>
              <a:rPr lang="en-US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add</a:t>
            </a:r>
            <a:endParaRPr lang="en-US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1" indent="-342900" algn="l">
              <a:buChar char="•"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版本库--&gt;远程仓库：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push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 algn="l">
              <a:buChar char="–"/>
            </a:pPr>
            <a:r>
              <a:rPr lang="zh-CN" altLang="zh-CN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可以指定推送的远程仓库</a:t>
            </a:r>
            <a:endParaRPr lang="zh-CN" altLang="zh-CN" sz="2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回退操作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reset HEAD 命令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：暂存区的目录树会被重写，被 master 分支指向的目录树所替换，但是工作区不受影响。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rm –cached 命令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：直接从暂存区删除文件索引，工作区则不做出改变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175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注意一点，.gitignore只能忽略那些原来没有被track的文件，如果某些文件已经被纳入了版本管理中，则修改.gitignore是无效的，假如说你已经track了一些不该track的文件，每一次你git status都会提示你已经修改了，拿Android studio文件下的.idea/文件夹来说吧，这个文件是不需要提交的，而每次我们提交的时候都会提示已经被修改了，很烦，而且直接修改.gitignore还是无效，此时我们只需做几步：git rm –cached .idea/ ——&gt;git add .——&gt;git commit -m”“——Done。</a:t>
            </a:r>
            <a:endParaRPr lang="zh-CN" altLang="en-US" sz="175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.或者 git checkout – 命令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：用暂存区全部或指定的文件替换工作区的文件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175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友情提醒该操作很危险，会清除工作区中未添加到暂存区的改动。</a:t>
            </a:r>
            <a:endParaRPr lang="zh-CN" altLang="en-US" sz="175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checkout HEAD .或者 git checkout HEAD 命令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：用 HEAD 指向的 master 分支中的全部或者部分文件替换暂存区和以及工作区中的文件。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175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友情提醒该操作也很危险，因为不但会清除工作区中未提交的改动，也会清除暂存区中未提交的改动。</a:t>
            </a:r>
            <a:endParaRPr lang="zh-CN" altLang="en-US" sz="175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reset是重置，默认是git reset –mixed commitid 可以让版本库重置到某个commit状态，该commit之后的commit不会保留，并重置暂存区，但是不改变工作区。即这个时候，上次提交的内容在工作区中还会存在；如果使用git reset –hard commitid 将版本库，暂存区和工作区的内容全部重置为某个commit的状态。之后的commit也不会保留。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revert比reset更加温柔一点，回滚到某次commit且该commit之后的提交记录都会保留，并且会在此基础上新建一个提交。所以对于已经push到服务器上的内容作回滚，推荐使用revert。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获取更新（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432175"/>
            <a:ext cx="10972800" cy="3289300"/>
          </a:xfrm>
        </p:spPr>
        <p:txBody>
          <a:bodyPr/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fetch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从远程获取最新到本地，不会自动merge，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更新的是版本库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pull：从远程获取最新版本并merge到本地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，相当于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fetch+merge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版本库，暂存区，工作区都会被刷新</a:t>
            </a:r>
            <a:endParaRPr lang="zh-CN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实际应用中：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命令更安全，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命令更快捷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fetch</a:t>
            </a:r>
            <a:r>
              <a:rPr lang="zh-CN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命令不存在冲突的问题，因为没有执行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merge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830" y="1151255"/>
            <a:ext cx="6807835" cy="1931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蓝色波浪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anchor="ctr">
        <a:scene3d>
          <a:camera prst="orthographicFront"/>
          <a:lightRig rig="threePt" dir="t"/>
        </a:scene3d>
        <a:sp3d>
          <a:contourClr>
            <a:srgbClr val="FFFFFF"/>
          </a:contourClr>
        </a:sp3d>
      </a:bodyPr>
      <a:lstStyle>
        <a:defPPr algn="ctr">
          <a:defRPr/>
        </a:defPPr>
      </a:lstStyle>
    </a:sp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4903</Words>
  <Application>WPS 演示</Application>
  <PresentationFormat>宽屏</PresentationFormat>
  <Paragraphs>358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蓝色波浪</vt:lpstr>
      <vt:lpstr>Git版本管理工具培训-基础应用</vt:lpstr>
      <vt:lpstr>培训目录</vt:lpstr>
      <vt:lpstr>SVN与GIT对比</vt:lpstr>
      <vt:lpstr>clone命令</vt:lpstr>
      <vt:lpstr>工作区、暂存区、版本库</vt:lpstr>
      <vt:lpstr>git仓库的基本构成-提交路径</vt:lpstr>
      <vt:lpstr>回退操作</vt:lpstr>
      <vt:lpstr>reset与revert命令</vt:lpstr>
      <vt:lpstr>获取更新（pull、fetch）</vt:lpstr>
      <vt:lpstr>分支管理</vt:lpstr>
      <vt:lpstr>远程分支、远程跟踪分支、跟踪分支</vt:lpstr>
      <vt:lpstr>查询操作</vt:lpstr>
      <vt:lpstr>Tag管理（快照）</vt:lpstr>
      <vt:lpstr>stash命令</vt:lpstr>
      <vt:lpstr>diff命令</vt:lpstr>
      <vt:lpstr>merge命令（重点问题，专题再讲）</vt:lpstr>
      <vt:lpstr>rebase命令</vt:lpstr>
      <vt:lpstr>git使用的开发约束</vt:lpstr>
      <vt:lpstr>远程管理</vt:lpstr>
      <vt:lpstr>HEAD指针与分支指针（下一次培训）</vt:lpstr>
      <vt:lpstr>cherry-pick</vt:lpstr>
      <vt:lpstr>HEAD^和HEAD~的应用</vt:lpstr>
      <vt:lpstr>典型问题1：待定</vt:lpstr>
      <vt:lpstr>GIT基本术语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chehongfeng</dc:creator>
  <cp:lastModifiedBy>chenqiwen</cp:lastModifiedBy>
  <cp:revision>174</cp:revision>
  <dcterms:created xsi:type="dcterms:W3CDTF">2018-11-15T02:36:00Z</dcterms:created>
  <dcterms:modified xsi:type="dcterms:W3CDTF">2021-01-05T07:26:43Z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