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79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26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9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35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86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77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0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42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03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96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7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51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87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2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15E39-66D2-4AB2-8E00-2200E55D9B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13B2-9489-4F4F-919C-A2C2D4CF4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11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Electron Energy Levels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Bohr vs Schrödinger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016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Filling energy shells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701" y="111002"/>
            <a:ext cx="3532626" cy="6746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2256" y="2170545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Here is another way to do 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812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max. no. of electrons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62" y="1853248"/>
            <a:ext cx="9995166" cy="41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Orbital Notation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9" y="2261885"/>
            <a:ext cx="6403687" cy="1932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3745" y="4405745"/>
            <a:ext cx="8146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Neon… previously (2,8) becomes… 1s</a:t>
            </a:r>
            <a:r>
              <a:rPr lang="en-AU" baseline="30000" dirty="0" smtClean="0"/>
              <a:t>2</a:t>
            </a:r>
            <a:r>
              <a:rPr lang="en-AU" dirty="0" smtClean="0"/>
              <a:t>2s</a:t>
            </a:r>
            <a:r>
              <a:rPr lang="en-AU" baseline="30000" dirty="0" smtClean="0"/>
              <a:t>2</a:t>
            </a:r>
            <a:r>
              <a:rPr lang="en-AU" dirty="0" smtClean="0"/>
              <a:t>2p</a:t>
            </a:r>
            <a:r>
              <a:rPr lang="en-AU" baseline="30000" dirty="0" smtClean="0"/>
              <a:t>6</a:t>
            </a:r>
          </a:p>
          <a:p>
            <a:endParaRPr lang="en-AU" baseline="30000" dirty="0"/>
          </a:p>
          <a:p>
            <a:r>
              <a:rPr lang="en-AU" dirty="0" smtClean="0"/>
              <a:t>Scandium (2, 8, 9, 2) becomes… 1s</a:t>
            </a:r>
            <a:r>
              <a:rPr lang="en-AU" baseline="30000" dirty="0" smtClean="0"/>
              <a:t>2</a:t>
            </a:r>
            <a:r>
              <a:rPr lang="en-AU" dirty="0" smtClean="0"/>
              <a:t>2s</a:t>
            </a:r>
            <a:r>
              <a:rPr lang="en-AU" baseline="30000" dirty="0" smtClean="0"/>
              <a:t>2</a:t>
            </a:r>
            <a:r>
              <a:rPr lang="en-AU" dirty="0" smtClean="0"/>
              <a:t>2p</a:t>
            </a:r>
            <a:r>
              <a:rPr lang="en-AU" baseline="30000" dirty="0" smtClean="0"/>
              <a:t>6</a:t>
            </a:r>
            <a:r>
              <a:rPr lang="en-AU" dirty="0" smtClean="0"/>
              <a:t>3s</a:t>
            </a:r>
            <a:r>
              <a:rPr lang="en-AU" baseline="30000" dirty="0" smtClean="0"/>
              <a:t>2</a:t>
            </a:r>
            <a:r>
              <a:rPr lang="en-AU" dirty="0" smtClean="0"/>
              <a:t>3p</a:t>
            </a:r>
            <a:r>
              <a:rPr lang="en-AU" baseline="30000" dirty="0" smtClean="0"/>
              <a:t>6</a:t>
            </a:r>
            <a:r>
              <a:rPr lang="en-AU" dirty="0" smtClean="0"/>
              <a:t>4s</a:t>
            </a:r>
            <a:r>
              <a:rPr lang="en-AU" baseline="30000" dirty="0" smtClean="0"/>
              <a:t>2</a:t>
            </a:r>
            <a:r>
              <a:rPr lang="en-AU" dirty="0" smtClean="0"/>
              <a:t>3d</a:t>
            </a:r>
            <a:r>
              <a:rPr lang="en-AU" baseline="30000" dirty="0" smtClean="0"/>
              <a:t>1</a:t>
            </a:r>
            <a:endParaRPr lang="en-AU" baseline="30000" dirty="0"/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200727" y="1503568"/>
            <a:ext cx="72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method shows the numbers of electrons in each sublevel.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725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Different ways to represent electron configuration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79" y="1119010"/>
            <a:ext cx="6819612" cy="57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Emission Spectroscopy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72" y="1511503"/>
            <a:ext cx="5755244" cy="250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80" y="4524519"/>
            <a:ext cx="8896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Emission Spectra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3" y="1549906"/>
            <a:ext cx="5526664" cy="207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1" y="2354158"/>
            <a:ext cx="6022656" cy="4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Flame Tests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177" y="3454399"/>
            <a:ext cx="6780823" cy="324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7" y="1316398"/>
            <a:ext cx="5246255" cy="3131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2182" y="1316398"/>
            <a:ext cx="554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</a:t>
            </a:r>
            <a:r>
              <a:rPr lang="en-AU" smtClean="0"/>
              <a:t>some metallic atoms</a:t>
            </a:r>
            <a:r>
              <a:rPr lang="en-AU" dirty="0" smtClean="0"/>
              <a:t>… One electron transition occurs far more frequently than any others giving the flame a distinctive colour.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5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Bohr’s model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Proposed that electrons exist in discrete energy levels/ shells</a:t>
            </a:r>
          </a:p>
          <a:p>
            <a:r>
              <a:rPr lang="en-AU" dirty="0" smtClean="0"/>
              <a:t>Each electron has a fixed amount of energy</a:t>
            </a:r>
          </a:p>
          <a:p>
            <a:r>
              <a:rPr lang="en-AU" dirty="0" smtClean="0"/>
              <a:t>Electrons in lower energy levels contain less energy than those in higher shells</a:t>
            </a:r>
          </a:p>
          <a:p>
            <a:r>
              <a:rPr lang="en-AU" dirty="0" smtClean="0"/>
              <a:t>Each shell can hold a certain maximum no. of electrons</a:t>
            </a:r>
          </a:p>
          <a:p>
            <a:r>
              <a:rPr lang="en-AU" dirty="0" smtClean="0"/>
              <a:t>The max. no. is found using 2n</a:t>
            </a:r>
            <a:r>
              <a:rPr lang="en-AU" baseline="30000" dirty="0" smtClean="0"/>
              <a:t>2</a:t>
            </a:r>
            <a:r>
              <a:rPr lang="en-AU" dirty="0" smtClean="0"/>
              <a:t> where n is the shell no.</a:t>
            </a:r>
            <a:endParaRPr lang="en-AU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81" y="4506352"/>
            <a:ext cx="4927600" cy="22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 configuration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68" y="1306230"/>
            <a:ext cx="6425467" cy="5297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9895" y="2022462"/>
            <a:ext cx="2713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Basic electron configuration is simply stating the no. of electrons in each shell.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4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Stable electron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Noble gases have stable electron arrangements (or valence/ outer shell energy levels filled to 8)</a:t>
            </a:r>
          </a:p>
          <a:p>
            <a:r>
              <a:rPr lang="en-AU" dirty="0" smtClean="0"/>
              <a:t>Other atoms undergo chemical reactions to gain stable electron arrangements</a:t>
            </a:r>
          </a:p>
          <a:p>
            <a:r>
              <a:rPr lang="en-AU" dirty="0" smtClean="0"/>
              <a:t>Atoms gain, lose or share electrons to gain stable (noble gas) electron configurations</a:t>
            </a:r>
          </a:p>
          <a:p>
            <a:endParaRPr lang="en-AU" dirty="0" smtClean="0"/>
          </a:p>
          <a:p>
            <a:r>
              <a:rPr lang="en-AU" dirty="0" smtClean="0"/>
              <a:t>Elements in the same group have the same number of </a:t>
            </a:r>
          </a:p>
          <a:p>
            <a:pPr marL="0" indent="0">
              <a:buNone/>
            </a:pPr>
            <a:r>
              <a:rPr lang="en-AU" dirty="0" smtClean="0"/>
              <a:t>valence electrons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8" y="3948547"/>
            <a:ext cx="3879272" cy="29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sz="4900" dirty="0" smtClean="0"/>
              <a:t>Schrödinger’s Model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model is called quantum mechanics.</a:t>
            </a:r>
          </a:p>
          <a:p>
            <a:r>
              <a:rPr lang="en-AU" dirty="0" smtClean="0"/>
              <a:t>It assumes that electrons behave as waves around </a:t>
            </a:r>
          </a:p>
          <a:p>
            <a:pPr marL="0" indent="0">
              <a:buNone/>
            </a:pPr>
            <a:r>
              <a:rPr lang="en-AU" dirty="0" smtClean="0"/>
              <a:t>the nucleus.</a:t>
            </a:r>
          </a:p>
          <a:p>
            <a:r>
              <a:rPr lang="en-AU" dirty="0" smtClean="0"/>
              <a:t>This model assumes:</a:t>
            </a:r>
          </a:p>
          <a:p>
            <a:pPr lvl="1"/>
            <a:r>
              <a:rPr lang="en-AU" dirty="0" smtClean="0"/>
              <a:t>There are major energy levels in an atom called shells</a:t>
            </a:r>
          </a:p>
          <a:p>
            <a:pPr lvl="1"/>
            <a:r>
              <a:rPr lang="en-AU" dirty="0" smtClean="0"/>
              <a:t>Each shell contains a separate energy level of similar</a:t>
            </a:r>
          </a:p>
          <a:p>
            <a:pPr marL="457200" lvl="1" indent="0">
              <a:buNone/>
            </a:pPr>
            <a:r>
              <a:rPr lang="en-AU" dirty="0"/>
              <a:t>e</a:t>
            </a:r>
            <a:r>
              <a:rPr lang="en-AU" dirty="0" smtClean="0"/>
              <a:t>nergy, called subshells (s, p, d, f)</a:t>
            </a:r>
          </a:p>
          <a:p>
            <a:pPr lvl="1"/>
            <a:r>
              <a:rPr lang="en-AU" dirty="0" smtClean="0"/>
              <a:t>Each subshell can only hold a certain number of electrons</a:t>
            </a:r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65125"/>
            <a:ext cx="26289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levels within an atom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669" y="1174462"/>
            <a:ext cx="7134039" cy="55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Orbitals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9346"/>
            <a:ext cx="8946541" cy="4789054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An </a:t>
            </a:r>
            <a:r>
              <a:rPr lang="en-US" b="1" dirty="0">
                <a:ea typeface="ＭＳ Ｐゴシック" charset="0"/>
              </a:rPr>
              <a:t>atomic </a:t>
            </a:r>
            <a:r>
              <a:rPr lang="en-US" b="1" dirty="0" smtClean="0">
                <a:ea typeface="ＭＳ Ｐゴシック" charset="0"/>
              </a:rPr>
              <a:t>orbital </a:t>
            </a:r>
            <a:r>
              <a:rPr lang="en-US" dirty="0">
                <a:ea typeface="ＭＳ Ｐゴシック" charset="0"/>
              </a:rPr>
              <a:t>is a </a:t>
            </a:r>
            <a:r>
              <a:rPr lang="en-US" dirty="0" smtClean="0">
                <a:ea typeface="ＭＳ Ｐゴシック" charset="0"/>
              </a:rPr>
              <a:t>volume </a:t>
            </a:r>
            <a:r>
              <a:rPr lang="en-US" dirty="0">
                <a:ea typeface="ＭＳ Ｐゴシック" charset="0"/>
              </a:rPr>
              <a:t>of space </a:t>
            </a:r>
            <a:r>
              <a:rPr lang="en-US" dirty="0" smtClean="0">
                <a:ea typeface="ＭＳ Ｐゴシック" charset="0"/>
              </a:rPr>
              <a:t>around the nucleus of an atom through which 1-2 electrons can randomly move</a:t>
            </a:r>
            <a:endParaRPr lang="en-US" dirty="0">
              <a:ea typeface="ＭＳ Ｐゴシック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dirty="0" smtClean="0">
                <a:ea typeface="ＭＳ Ｐゴシック" charset="0"/>
              </a:rPr>
              <a:t>Are assigned </a:t>
            </a:r>
            <a:r>
              <a:rPr lang="en-US" dirty="0">
                <a:ea typeface="ＭＳ Ｐゴシック" charset="0"/>
              </a:rPr>
              <a:t>letters s, p, d or f (</a:t>
            </a:r>
            <a:r>
              <a:rPr lang="en-US" b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mart </a:t>
            </a:r>
            <a:r>
              <a:rPr lang="en-US" b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eople </a:t>
            </a:r>
            <a:r>
              <a:rPr lang="en-US" b="1" dirty="0">
                <a:ea typeface="ＭＳ Ｐゴシック" charset="0"/>
              </a:rPr>
              <a:t>d</a:t>
            </a:r>
            <a:r>
              <a:rPr lang="en-US" dirty="0">
                <a:ea typeface="ＭＳ Ｐゴシック" charset="0"/>
              </a:rPr>
              <a:t>o </a:t>
            </a:r>
            <a:r>
              <a:rPr lang="en-US" b="1" dirty="0" smtClean="0">
                <a:ea typeface="ＭＳ Ｐゴシック" charset="0"/>
              </a:rPr>
              <a:t>f</a:t>
            </a:r>
            <a:r>
              <a:rPr lang="en-US" dirty="0" smtClean="0">
                <a:ea typeface="ＭＳ Ｐゴシック" charset="0"/>
              </a:rPr>
              <a:t>ine)</a:t>
            </a:r>
          </a:p>
          <a:p>
            <a:pPr>
              <a:lnSpc>
                <a:spcPct val="70000"/>
              </a:lnSpc>
              <a:defRPr/>
            </a:pPr>
            <a:r>
              <a:rPr lang="en-US" dirty="0" smtClean="0">
                <a:ea typeface="ＭＳ Ｐゴシック" charset="0"/>
              </a:rPr>
              <a:t>Energy </a:t>
            </a:r>
            <a:r>
              <a:rPr lang="en-US" dirty="0">
                <a:ea typeface="ＭＳ Ｐゴシック" charset="0"/>
              </a:rPr>
              <a:t>sublevels correspond to a shape where the electron is likely to be </a:t>
            </a:r>
            <a:r>
              <a:rPr lang="en-US" dirty="0" smtClean="0">
                <a:ea typeface="ＭＳ Ｐゴシック" charset="0"/>
              </a:rPr>
              <a:t>found</a:t>
            </a:r>
          </a:p>
          <a:p>
            <a:pPr marL="57150" indent="0">
              <a:lnSpc>
                <a:spcPct val="70000"/>
              </a:lnSpc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57150" indent="0">
              <a:lnSpc>
                <a:spcPct val="70000"/>
              </a:lnSpc>
              <a:buNone/>
              <a:defRPr/>
            </a:pPr>
            <a:r>
              <a:rPr lang="en-US" dirty="0" smtClean="0">
                <a:ea typeface="ＭＳ Ｐゴシック" charset="0"/>
              </a:rPr>
              <a:t>s orbital (1) (spherical)                 p orbitals (3) (dumb-bell shaped)</a:t>
            </a:r>
          </a:p>
          <a:p>
            <a:pPr marL="57150" indent="0">
              <a:lnSpc>
                <a:spcPct val="70000"/>
              </a:lnSpc>
              <a:buNone/>
              <a:defRPr/>
            </a:pPr>
            <a:endParaRPr lang="en-AU" dirty="0"/>
          </a:p>
        </p:txBody>
      </p:sp>
      <p:pic>
        <p:nvPicPr>
          <p:cNvPr id="4" name="Picture 7" descr="http://img.sparknotes.com/figures/0/083ee1e849c82204c3d7c342d336a448/sorbit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8" y="3923922"/>
            <a:ext cx="2946605" cy="277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img.sparknotes.com/figures/5/5578bdf1aec90e46e14325a580fdbf6a/porbit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2" y="3923922"/>
            <a:ext cx="2814999" cy="269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3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Orbitals 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AU" dirty="0" smtClean="0"/>
              <a:t> orbitals (5)                                                      f orbitals (7)</a:t>
            </a:r>
          </a:p>
          <a:p>
            <a:endParaRPr lang="en-AU" dirty="0"/>
          </a:p>
        </p:txBody>
      </p:sp>
      <p:pic>
        <p:nvPicPr>
          <p:cNvPr id="4" name="Picture 2" descr="C:\Documents and Settings\Lena\Desktop\google pics\d-orbita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0" y="2412458"/>
            <a:ext cx="3343568" cy="43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angelfire.com/falcon2/dirgni/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76" y="2621485"/>
            <a:ext cx="6529407" cy="318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Filling energy shells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182" y="2071568"/>
            <a:ext cx="7866591" cy="41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383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Century Gothic</vt:lpstr>
      <vt:lpstr>Wingdings 3</vt:lpstr>
      <vt:lpstr>Ion</vt:lpstr>
      <vt:lpstr>Electron Energy Levels</vt:lpstr>
      <vt:lpstr>Bohr’s model</vt:lpstr>
      <vt:lpstr>Electron configuration</vt:lpstr>
      <vt:lpstr>Stable electron configuration</vt:lpstr>
      <vt:lpstr> Schrödinger’s Model </vt:lpstr>
      <vt:lpstr>Energy levels within an atom</vt:lpstr>
      <vt:lpstr>Atomic Orbitals</vt:lpstr>
      <vt:lpstr>Orbitals Continued</vt:lpstr>
      <vt:lpstr>Filling energy shells</vt:lpstr>
      <vt:lpstr>Filling energy shells</vt:lpstr>
      <vt:lpstr>Calculating max. no. of electrons</vt:lpstr>
      <vt:lpstr>Orbital Notation</vt:lpstr>
      <vt:lpstr>Different ways to represent electron configuration</vt:lpstr>
      <vt:lpstr>Atomic Emission Spectroscopy</vt:lpstr>
      <vt:lpstr>Emission Spectra</vt:lpstr>
      <vt:lpstr>Flame Tests</vt:lpstr>
    </vt:vector>
  </TitlesOfParts>
  <Company>St Pius X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Energy Levels</dc:title>
  <dc:creator>Joanne Schuster</dc:creator>
  <cp:lastModifiedBy>Luca Burman</cp:lastModifiedBy>
  <cp:revision>21</cp:revision>
  <dcterms:created xsi:type="dcterms:W3CDTF">2018-02-26T08:59:49Z</dcterms:created>
  <dcterms:modified xsi:type="dcterms:W3CDTF">2018-02-28T22:16:52Z</dcterms:modified>
</cp:coreProperties>
</file>