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y="5143500" cx="9144000"/>
  <p:notesSz cx="6858000" cy="9144000"/>
  <p:embeddedFontLst>
    <p:embeddedFont>
      <p:font typeface="Roboto"/>
      <p:regular r:id="rId29"/>
      <p:bold r:id="rId30"/>
      <p:italic r:id="rId31"/>
      <p:boldItalic r:id="rId32"/>
    </p:embeddedFont>
    <p:embeddedFont>
      <p:font typeface="Roboto Medium"/>
      <p:regular r:id="rId33"/>
      <p:bold r:id="rId34"/>
      <p:italic r:id="rId35"/>
      <p:boldItalic r:id="rId36"/>
    </p:embeddedFont>
    <p:embeddedFont>
      <p:font typeface="Helvetica Neue"/>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0" name="Александр Флейшман"/>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oboto-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4.xml"/><Relationship Id="rId33" Type="http://schemas.openxmlformats.org/officeDocument/2006/relationships/font" Target="fonts/RobotoMedium-regular.fntdata"/><Relationship Id="rId10" Type="http://schemas.openxmlformats.org/officeDocument/2006/relationships/slide" Target="slides/slide3.xml"/><Relationship Id="rId32" Type="http://schemas.openxmlformats.org/officeDocument/2006/relationships/font" Target="fonts/Roboto-boldItalic.fntdata"/><Relationship Id="rId13" Type="http://schemas.openxmlformats.org/officeDocument/2006/relationships/slide" Target="slides/slide6.xml"/><Relationship Id="rId35" Type="http://schemas.openxmlformats.org/officeDocument/2006/relationships/font" Target="fonts/RobotoMedium-italic.fntdata"/><Relationship Id="rId12" Type="http://schemas.openxmlformats.org/officeDocument/2006/relationships/slide" Target="slides/slide5.xml"/><Relationship Id="rId34" Type="http://schemas.openxmlformats.org/officeDocument/2006/relationships/font" Target="fonts/RobotoMedium-bold.fntdata"/><Relationship Id="rId15" Type="http://schemas.openxmlformats.org/officeDocument/2006/relationships/slide" Target="slides/slide8.xml"/><Relationship Id="rId37" Type="http://schemas.openxmlformats.org/officeDocument/2006/relationships/font" Target="fonts/HelveticaNeue-regular.fntdata"/><Relationship Id="rId14" Type="http://schemas.openxmlformats.org/officeDocument/2006/relationships/slide" Target="slides/slide7.xml"/><Relationship Id="rId36" Type="http://schemas.openxmlformats.org/officeDocument/2006/relationships/font" Target="fonts/RobotoMedium-boldItalic.fntdata"/><Relationship Id="rId17" Type="http://schemas.openxmlformats.org/officeDocument/2006/relationships/slide" Target="slides/slide10.xml"/><Relationship Id="rId39" Type="http://schemas.openxmlformats.org/officeDocument/2006/relationships/font" Target="fonts/HelveticaNeue-italic.fntdata"/><Relationship Id="rId16" Type="http://schemas.openxmlformats.org/officeDocument/2006/relationships/slide" Target="slides/slide9.xml"/><Relationship Id="rId38" Type="http://schemas.openxmlformats.org/officeDocument/2006/relationships/font" Target="fonts/HelveticaNeue-bold.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6-16T00:15:40.677">
    <p:pos x="752" y="603"/>
    <p:text>Распределение весьма необычное, очень много значений равных 1, много значений лежит в диапазоне от 0 до 0.25. В конце можно сделать округление.</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0" dt="2023-06-16T00:14:08.722">
    <p:pos x="807" y="600"/>
    <p:text>demand = 0.75 * demand_3_weeks + 0.25 * demand_regression.</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3-06-16T00:07:21.148">
    <p:pos x="807" y="601"/>
    <p:text>Первой нашей идеей было предсказание значений спроса с использованием лишь самого значения таргета. Однако до использования модели по предсказанию значений временных рядов ARIMA нами было принято решение попробовать предсказать значения спроса на основе среднего арифметического значения таргета для трех последних недель (с 18.11.2019 по 02.12.2019). Так как все пары Товар|Магазин в тестовой выборке являются новыми, будем смотреть на значения таргета для зон расположения магазинов и категорий продуктов. demand_3_weeks (итоговое значение спроса) = 0.25 * nearest_shops_demand (спрос в соседних магазинах) + 0.75 * nearest_products_demand (спрос для ближайших товаров).</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3-06-16T00:08:11.363">
    <p:pos x="807" y="600"/>
    <p:text>Округление:
1. x &lt; 0.25 -&gt; x = 0
2. x &gt;= 0.25 и x &lt;= 1.75 -&gt; x = 1
3. x &gt; 1.75 -&gt; x = round(x)
3. Для 23.12.2019 и 30.12.2019 x = max(1, x)</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3-06-14T19:14:34.947">
    <p:pos x="807" y="590"/>
    <p:text>SARIMA (Seasonal AutoRegressive Integrated Moving Average) -- одна из самых популярных моделей, используемая для предсказаний значений временных рядов с сезонностью. Для обучения будем использовать средние значения спроса по дням для ВСЕХ зон расположений магазинов и категорий товаров. Отведем последние 3 недели тренировочной выборки (с 18.11.2019 по 02.12.2019) на тест, остальное используем для обучения. Вообще у модели SARIMA 4 основных гиперпарамтера (m, p, d, q). Давайте разберемся, за что отвечает каждый из гиперпараметров. Для лучшего понимания можно их переименовать: m = S, p = AR, d = I, q = MA. Таким образом наша четверка гиперпараметров (m, p, d, q) превращается в четверку (S, AR, I, MA). Параметр S (он же m) отвечает за периодичность временного ряда. Параметр AR (он же p) отвечает за порядок авторегрессии, параметр MA (он же q) отвечает за порядок скользящего среднего, а параметр I (он же d) отвечает за порядок разности, необходимой для приведения нашего нестационарного временного ряда к стационарному. (Определяется с помощью теста Дики-Фуллера). В нашей конкретной задаче ряд будет стационарным =&gt; d = 0, a m = 52 (годичная периодичность (в году 52 недели)). Остальные параметры подберет auto_arima из библиотеки pmdarima.</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3-06-16T00:09:18.332">
    <p:pos x="807" y="600"/>
    <p:text>demand = 0.75 * demand_3_weeks + 0.25 * demand_ARIMA. 
То есть итоговый результат получается как композиция двух моделей.</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3-06-16T00:10:16.860">
    <p:pos x="807" y="601"/>
    <p:text>Округление:
1. x &lt; 0.25 -&gt; x = 0
2. x &gt;= 0.25 и x &lt;= 1.75 -&gt; x = 1
3. x &gt; 1.75 -&gt; x = round(x)
3. Для 23.12.2019 и 30.12.2019 x = max(1, x)</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3-06-16T00:11:26.135">
    <p:pos x="807" y="598"/>
    <p:text>Обучаем порядка 30 моделей SARIMA отдельно для каждой зоны расположения магазинов и категории продуктов. Итоговое значение спроса (demand_ARIMA_) получается, как среднее арифметическое от спроса в соседних магазинах (nearest_shops_demand_ARIMA) и спроса для ближайших товаров (nearest_products_demand_ARIMA).</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23-06-16T00:12:15.038">
    <p:pos x="807" y="601"/>
    <p:text>demand = 0.75 * demand_3_weeks + 0.25 * demand_ARIMA_.
Данная композиция моделей и будет давать лучший результат для тестовой выборки.</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9" dt="2023-06-16T00:13:14.175">
    <p:pos x="807" y="600"/>
    <p:text>Построим также регрессионную модель CatBoostRegressor. Данные никак не подготавливаем, нормализация количественных признаков не нужна, а ohe (OneHotEncoding) категориальных признаков CatBoostRegressor делает автоматически. Основные гиперпараметры: скорость обучения (learning_rate), глубина разрешающего дерева (depth), число листьев (num_leaves). Эти параметры подбираем с помощью GridSearchCV.</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525ee05921_2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2525ee05921_2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525ee05921_0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g2525ee05921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525ee05921_0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g2525ee05921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525ee05921_0_1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2525ee05921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525ee05921_0_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g2525ee05921_0_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525ee05921_0_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g2525ee05921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525ee05921_0_1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g2525ee05921_0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525ee05921_0_1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g2525ee05921_0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525ee05921_0_1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g2525ee05921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525ee05921_0_1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g2525ee05921_0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525ee05921_0_1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Google Shape;340;g2525ee05921_0_1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525ee05921_2_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g2525ee05921_2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525ee05921_23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2" name="Google Shape;352;g2525ee05921_2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525ee05921_17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g2525ee05921_17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25ee05921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g2525ee05921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525ee05921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g2525ee05921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525ee05921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2525ee05921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525ee05921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g2525ee05921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525ee05921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g2525ee05921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525ee05921_1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g2525ee05921_1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525ee05921_0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g2525ee05921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6" name="Shape 56"/>
        <p:cNvGrpSpPr/>
        <p:nvPr/>
      </p:nvGrpSpPr>
      <p:grpSpPr>
        <a:xfrm>
          <a:off x="0" y="0"/>
          <a:ext cx="0" cy="0"/>
          <a:chOff x="0" y="0"/>
          <a:chExt cx="0" cy="0"/>
        </a:xfrm>
      </p:grpSpPr>
      <p:sp>
        <p:nvSpPr>
          <p:cNvPr id="57" name="Google Shape;57;p14"/>
          <p:cNvSpPr txBox="1"/>
          <p:nvPr>
            <p:ph type="title"/>
          </p:nvPr>
        </p:nvSpPr>
        <p:spPr>
          <a:xfrm>
            <a:off x="311700" y="445025"/>
            <a:ext cx="8520600" cy="572700"/>
          </a:xfrm>
          <a:prstGeom prst="rect">
            <a:avLst/>
          </a:prstGeom>
          <a:noFill/>
          <a:ln>
            <a:noFill/>
          </a:ln>
        </p:spPr>
        <p:txBody>
          <a:bodyPr anchorCtr="0" anchor="t" bIns="68575" lIns="68575" spcFirstLastPara="1" rIns="68575" wrap="square" tIns="68575">
            <a:noAutofit/>
          </a:bodyPr>
          <a:lstStyle>
            <a:lvl1pPr lvl="0" algn="l">
              <a:lnSpc>
                <a:spcPct val="90000"/>
              </a:lnSpc>
              <a:spcBef>
                <a:spcPts val="0"/>
              </a:spcBef>
              <a:spcAft>
                <a:spcPts val="0"/>
              </a:spcAft>
              <a:buClr>
                <a:schemeClr val="dk1"/>
              </a:buClr>
              <a:buSzPts val="2100"/>
              <a:buFont typeface="Calibri"/>
              <a:buNone/>
              <a:defRPr/>
            </a:lvl1pPr>
            <a:lvl2pPr lvl="1">
              <a:spcBef>
                <a:spcPts val="0"/>
              </a:spcBef>
              <a:spcAft>
                <a:spcPts val="0"/>
              </a:spcAft>
              <a:buSzPts val="2100"/>
              <a:buNone/>
              <a:defRPr/>
            </a:lvl2pPr>
            <a:lvl3pPr lvl="2">
              <a:spcBef>
                <a:spcPts val="0"/>
              </a:spcBef>
              <a:spcAft>
                <a:spcPts val="0"/>
              </a:spcAft>
              <a:buSzPts val="2100"/>
              <a:buNone/>
              <a:defRPr/>
            </a:lvl3pPr>
            <a:lvl4pPr lvl="3">
              <a:spcBef>
                <a:spcPts val="0"/>
              </a:spcBef>
              <a:spcAft>
                <a:spcPts val="0"/>
              </a:spcAft>
              <a:buSzPts val="2100"/>
              <a:buNone/>
              <a:defRPr/>
            </a:lvl4pPr>
            <a:lvl5pPr lvl="4">
              <a:spcBef>
                <a:spcPts val="0"/>
              </a:spcBef>
              <a:spcAft>
                <a:spcPts val="0"/>
              </a:spcAft>
              <a:buSzPts val="2100"/>
              <a:buNone/>
              <a:defRPr/>
            </a:lvl5pPr>
            <a:lvl6pPr lvl="5">
              <a:spcBef>
                <a:spcPts val="0"/>
              </a:spcBef>
              <a:spcAft>
                <a:spcPts val="0"/>
              </a:spcAft>
              <a:buSzPts val="2100"/>
              <a:buNone/>
              <a:defRPr/>
            </a:lvl6pPr>
            <a:lvl7pPr lvl="6">
              <a:spcBef>
                <a:spcPts val="0"/>
              </a:spcBef>
              <a:spcAft>
                <a:spcPts val="0"/>
              </a:spcAft>
              <a:buSzPts val="2100"/>
              <a:buNone/>
              <a:defRPr/>
            </a:lvl7pPr>
            <a:lvl8pPr lvl="7">
              <a:spcBef>
                <a:spcPts val="0"/>
              </a:spcBef>
              <a:spcAft>
                <a:spcPts val="0"/>
              </a:spcAft>
              <a:buSzPts val="2100"/>
              <a:buNone/>
              <a:defRPr/>
            </a:lvl8pPr>
            <a:lvl9pPr lvl="8">
              <a:spcBef>
                <a:spcPts val="0"/>
              </a:spcBef>
              <a:spcAft>
                <a:spcPts val="0"/>
              </a:spcAft>
              <a:buSzPts val="2100"/>
              <a:buNone/>
              <a:defRPr/>
            </a:lvl9pPr>
          </a:lstStyle>
          <a:p/>
        </p:txBody>
      </p:sp>
      <p:sp>
        <p:nvSpPr>
          <p:cNvPr id="58" name="Google Shape;58;p14"/>
          <p:cNvSpPr txBox="1"/>
          <p:nvPr>
            <p:ph idx="1" type="body"/>
          </p:nvPr>
        </p:nvSpPr>
        <p:spPr>
          <a:xfrm>
            <a:off x="311700" y="1152475"/>
            <a:ext cx="8520600" cy="3416400"/>
          </a:xfrm>
          <a:prstGeom prst="rect">
            <a:avLst/>
          </a:prstGeom>
          <a:noFill/>
          <a:ln>
            <a:noFill/>
          </a:ln>
        </p:spPr>
        <p:txBody>
          <a:bodyPr anchorCtr="0" anchor="t" bIns="68575" lIns="68575" spcFirstLastPara="1" rIns="68575" wrap="square" tIns="68575">
            <a:noAutofit/>
          </a:bodyPr>
          <a:lstStyle>
            <a:lvl1pPr indent="-317500" lvl="0" marL="457200" algn="l">
              <a:lnSpc>
                <a:spcPct val="90000"/>
              </a:lnSpc>
              <a:spcBef>
                <a:spcPts val="0"/>
              </a:spcBef>
              <a:spcAft>
                <a:spcPts val="0"/>
              </a:spcAft>
              <a:buClr>
                <a:schemeClr val="dk1"/>
              </a:buClr>
              <a:buSzPts val="1400"/>
              <a:buChar char="●"/>
              <a:defRPr/>
            </a:lvl1pPr>
            <a:lvl2pPr indent="-298450" lvl="1" marL="914400" algn="l">
              <a:lnSpc>
                <a:spcPct val="90000"/>
              </a:lnSpc>
              <a:spcBef>
                <a:spcPts val="1600"/>
              </a:spcBef>
              <a:spcAft>
                <a:spcPts val="0"/>
              </a:spcAft>
              <a:buClr>
                <a:schemeClr val="dk1"/>
              </a:buClr>
              <a:buSzPts val="1100"/>
              <a:buChar char="○"/>
              <a:defRPr/>
            </a:lvl2pPr>
            <a:lvl3pPr indent="-298450" lvl="2" marL="1371600" algn="l">
              <a:lnSpc>
                <a:spcPct val="90000"/>
              </a:lnSpc>
              <a:spcBef>
                <a:spcPts val="1600"/>
              </a:spcBef>
              <a:spcAft>
                <a:spcPts val="0"/>
              </a:spcAft>
              <a:buClr>
                <a:schemeClr val="dk1"/>
              </a:buClr>
              <a:buSzPts val="1100"/>
              <a:buChar char="■"/>
              <a:defRPr/>
            </a:lvl3pPr>
            <a:lvl4pPr indent="-298450" lvl="3" marL="1828800" algn="l">
              <a:lnSpc>
                <a:spcPct val="90000"/>
              </a:lnSpc>
              <a:spcBef>
                <a:spcPts val="1600"/>
              </a:spcBef>
              <a:spcAft>
                <a:spcPts val="0"/>
              </a:spcAft>
              <a:buClr>
                <a:schemeClr val="dk1"/>
              </a:buClr>
              <a:buSzPts val="1100"/>
              <a:buChar char="●"/>
              <a:defRPr/>
            </a:lvl4pPr>
            <a:lvl5pPr indent="-298450" lvl="4" marL="2286000" algn="l">
              <a:lnSpc>
                <a:spcPct val="90000"/>
              </a:lnSpc>
              <a:spcBef>
                <a:spcPts val="1600"/>
              </a:spcBef>
              <a:spcAft>
                <a:spcPts val="0"/>
              </a:spcAft>
              <a:buClr>
                <a:schemeClr val="dk1"/>
              </a:buClr>
              <a:buSzPts val="1100"/>
              <a:buChar char="○"/>
              <a:defRPr/>
            </a:lvl5pPr>
            <a:lvl6pPr indent="-298450" lvl="5" marL="2743200" algn="l">
              <a:lnSpc>
                <a:spcPct val="90000"/>
              </a:lnSpc>
              <a:spcBef>
                <a:spcPts val="1600"/>
              </a:spcBef>
              <a:spcAft>
                <a:spcPts val="0"/>
              </a:spcAft>
              <a:buClr>
                <a:schemeClr val="dk1"/>
              </a:buClr>
              <a:buSzPts val="1100"/>
              <a:buChar char="■"/>
              <a:defRPr/>
            </a:lvl6pPr>
            <a:lvl7pPr indent="-298450" lvl="6" marL="3200400" algn="l">
              <a:lnSpc>
                <a:spcPct val="90000"/>
              </a:lnSpc>
              <a:spcBef>
                <a:spcPts val="1600"/>
              </a:spcBef>
              <a:spcAft>
                <a:spcPts val="0"/>
              </a:spcAft>
              <a:buClr>
                <a:schemeClr val="dk1"/>
              </a:buClr>
              <a:buSzPts val="1100"/>
              <a:buChar char="●"/>
              <a:defRPr/>
            </a:lvl7pPr>
            <a:lvl8pPr indent="-298450" lvl="7" marL="3657600" algn="l">
              <a:lnSpc>
                <a:spcPct val="90000"/>
              </a:lnSpc>
              <a:spcBef>
                <a:spcPts val="1600"/>
              </a:spcBef>
              <a:spcAft>
                <a:spcPts val="0"/>
              </a:spcAft>
              <a:buClr>
                <a:schemeClr val="dk1"/>
              </a:buClr>
              <a:buSzPts val="1100"/>
              <a:buChar char="○"/>
              <a:defRPr/>
            </a:lvl8pPr>
            <a:lvl9pPr indent="-298450" lvl="8" marL="4114800" algn="l">
              <a:lnSpc>
                <a:spcPct val="90000"/>
              </a:lnSpc>
              <a:spcBef>
                <a:spcPts val="1600"/>
              </a:spcBef>
              <a:spcAft>
                <a:spcPts val="1600"/>
              </a:spcAft>
              <a:buClr>
                <a:schemeClr val="dk1"/>
              </a:buClr>
              <a:buSzPts val="1100"/>
              <a:buChar char="■"/>
              <a:defRPr/>
            </a:lvl9pPr>
          </a:lstStyle>
          <a:p/>
        </p:txBody>
      </p:sp>
      <p:sp>
        <p:nvSpPr>
          <p:cNvPr id="59" name="Google Shape;59;p14"/>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Autofit/>
          </a:bodyPr>
          <a:lstStyle>
            <a:lvl1pPr indent="0" lvl="0" marL="0" algn="r">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algn="r">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algn="r">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algn="r">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algn="r">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algn="r">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algn="r">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algn="r">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algn="r">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2" name="Google Shape;62;p15"/>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3" name="Google Shape;63;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8" name="Google Shape;68;p1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9" name="Google Shape;69;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4" name="Google Shape;74;p17"/>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5" name="Google Shape;75;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0" name="Google Shape;80;p18"/>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 name="Google Shape;81;p18"/>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 name="Google Shape;82;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7" name="Google Shape;87;p19"/>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8" name="Google Shape;88;p19"/>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9" name="Google Shape;89;p19"/>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0" name="Google Shape;90;p19"/>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1" name="Google Shape;91;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99" name="Shape 99"/>
        <p:cNvGrpSpPr/>
        <p:nvPr/>
      </p:nvGrpSpPr>
      <p:grpSpPr>
        <a:xfrm>
          <a:off x="0" y="0"/>
          <a:ext cx="0" cy="0"/>
          <a:chOff x="0" y="0"/>
          <a:chExt cx="0" cy="0"/>
        </a:xfrm>
      </p:grpSpPr>
      <p:sp>
        <p:nvSpPr>
          <p:cNvPr id="100" name="Google Shape;100;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103" name="Shape 103"/>
        <p:cNvGrpSpPr/>
        <p:nvPr/>
      </p:nvGrpSpPr>
      <p:grpSpPr>
        <a:xfrm>
          <a:off x="0" y="0"/>
          <a:ext cx="0" cy="0"/>
          <a:chOff x="0" y="0"/>
          <a:chExt cx="0" cy="0"/>
        </a:xfrm>
      </p:grpSpPr>
      <p:sp>
        <p:nvSpPr>
          <p:cNvPr id="104" name="Google Shape;104;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5" name="Google Shape;105;p22"/>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6" name="Google Shape;106;p22"/>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7" name="Google Shape;107;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9" name="Google Shape;109;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110" name="Shape 110"/>
        <p:cNvGrpSpPr/>
        <p:nvPr/>
      </p:nvGrpSpPr>
      <p:grpSpPr>
        <a:xfrm>
          <a:off x="0" y="0"/>
          <a:ext cx="0" cy="0"/>
          <a:chOff x="0" y="0"/>
          <a:chExt cx="0" cy="0"/>
        </a:xfrm>
      </p:grpSpPr>
      <p:sp>
        <p:nvSpPr>
          <p:cNvPr id="111" name="Google Shape;111;p23"/>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2" name="Google Shape;112;p23"/>
          <p:cNvSpPr/>
          <p:nvPr>
            <p:ph idx="2" type="pic"/>
          </p:nvPr>
        </p:nvSpPr>
        <p:spPr>
          <a:xfrm>
            <a:off x="3887391" y="740569"/>
            <a:ext cx="4629150" cy="3655219"/>
          </a:xfrm>
          <a:prstGeom prst="rect">
            <a:avLst/>
          </a:prstGeom>
          <a:noFill/>
          <a:ln>
            <a:noFill/>
          </a:ln>
        </p:spPr>
      </p:sp>
      <p:sp>
        <p:nvSpPr>
          <p:cNvPr id="113" name="Google Shape;113;p23"/>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4" name="Google Shape;114;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5" name="Google Shape;115;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117" name="Shape 117"/>
        <p:cNvGrpSpPr/>
        <p:nvPr/>
      </p:nvGrpSpPr>
      <p:grpSpPr>
        <a:xfrm>
          <a:off x="0" y="0"/>
          <a:ext cx="0" cy="0"/>
          <a:chOff x="0" y="0"/>
          <a:chExt cx="0" cy="0"/>
        </a:xfrm>
      </p:grpSpPr>
      <p:sp>
        <p:nvSpPr>
          <p:cNvPr id="118" name="Google Shape;118;p2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9" name="Google Shape;119;p24"/>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0" name="Google Shape;120;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1" name="Google Shape;121;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2" name="Google Shape;122;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123" name="Shape 123"/>
        <p:cNvGrpSpPr/>
        <p:nvPr/>
      </p:nvGrpSpPr>
      <p:grpSpPr>
        <a:xfrm>
          <a:off x="0" y="0"/>
          <a:ext cx="0" cy="0"/>
          <a:chOff x="0" y="0"/>
          <a:chExt cx="0" cy="0"/>
        </a:xfrm>
      </p:grpSpPr>
      <p:sp>
        <p:nvSpPr>
          <p:cNvPr id="124" name="Google Shape;124;p25"/>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5" name="Google Shape;125;p25"/>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6" name="Google Shape;126;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7" name="Google Shape;127;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8" name="Google Shape;128;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6.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comments" Target="../comments/comment3.xml"/><Relationship Id="rId4" Type="http://schemas.openxmlformats.org/officeDocument/2006/relationships/image" Target="../media/image1.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comments" Target="../comments/comment4.xml"/><Relationship Id="rId4" Type="http://schemas.openxmlformats.org/officeDocument/2006/relationships/image" Target="../media/image1.png"/><Relationship Id="rId5"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comments" Target="../comments/comment5.xml"/><Relationship Id="rId4" Type="http://schemas.openxmlformats.org/officeDocument/2006/relationships/image" Target="../media/image1.png"/><Relationship Id="rId5"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comments" Target="../comments/comment6.xml"/><Relationship Id="rId4" Type="http://schemas.openxmlformats.org/officeDocument/2006/relationships/image" Target="../media/image1.png"/><Relationship Id="rId5"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comments" Target="../comments/comment7.xml"/><Relationship Id="rId4" Type="http://schemas.openxmlformats.org/officeDocument/2006/relationships/image" Target="../media/image1.png"/><Relationship Id="rId5"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comments" Target="../comments/comment8.xml"/><Relationship Id="rId4" Type="http://schemas.openxmlformats.org/officeDocument/2006/relationships/image" Target="../media/image1.png"/><Relationship Id="rId5"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comments" Target="../comments/comment9.xml"/><Relationship Id="rId4" Type="http://schemas.openxmlformats.org/officeDocument/2006/relationships/image" Target="../media/image1.png"/><Relationship Id="rId5"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comments" Target="../comments/comment10.xml"/><Relationship Id="rId4" Type="http://schemas.openxmlformats.org/officeDocument/2006/relationships/image" Target="../media/image1.png"/><Relationship Id="rId5"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comments" Target="../comments/comment1.xml"/><Relationship Id="rId4" Type="http://schemas.openxmlformats.org/officeDocument/2006/relationships/image" Target="../media/image1.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comments" Target="../comments/comment2.xml"/><Relationship Id="rId4" Type="http://schemas.openxmlformats.org/officeDocument/2006/relationships/image" Target="../media/image1.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6"/>
          <p:cNvPicPr preferRelativeResize="0"/>
          <p:nvPr/>
        </p:nvPicPr>
        <p:blipFill rotWithShape="1">
          <a:blip r:embed="rId3">
            <a:alphaModFix/>
          </a:blip>
          <a:srcRect b="11124" l="0" r="0" t="13811"/>
          <a:stretch/>
        </p:blipFill>
        <p:spPr>
          <a:xfrm>
            <a:off x="0" y="0"/>
            <a:ext cx="9144000" cy="5143500"/>
          </a:xfrm>
          <a:prstGeom prst="rect">
            <a:avLst/>
          </a:prstGeom>
          <a:noFill/>
          <a:ln>
            <a:noFill/>
          </a:ln>
        </p:spPr>
      </p:pic>
      <p:pic>
        <p:nvPicPr>
          <p:cNvPr id="134" name="Google Shape;134;p26"/>
          <p:cNvPicPr preferRelativeResize="0"/>
          <p:nvPr/>
        </p:nvPicPr>
        <p:blipFill rotWithShape="1">
          <a:blip r:embed="rId4">
            <a:alphaModFix/>
          </a:blip>
          <a:srcRect b="0" l="0" r="0" t="0"/>
          <a:stretch/>
        </p:blipFill>
        <p:spPr>
          <a:xfrm>
            <a:off x="7606819" y="268400"/>
            <a:ext cx="860137" cy="1108802"/>
          </a:xfrm>
          <a:prstGeom prst="rect">
            <a:avLst/>
          </a:prstGeom>
          <a:noFill/>
          <a:ln>
            <a:noFill/>
          </a:ln>
        </p:spPr>
      </p:pic>
      <p:pic>
        <p:nvPicPr>
          <p:cNvPr id="135" name="Google Shape;135;p26"/>
          <p:cNvPicPr preferRelativeResize="0"/>
          <p:nvPr/>
        </p:nvPicPr>
        <p:blipFill rotWithShape="1">
          <a:blip r:embed="rId5">
            <a:alphaModFix/>
          </a:blip>
          <a:srcRect b="0" l="0" r="0" t="0"/>
          <a:stretch/>
        </p:blipFill>
        <p:spPr>
          <a:xfrm>
            <a:off x="3773198" y="1869929"/>
            <a:ext cx="1593275" cy="1187714"/>
          </a:xfrm>
          <a:prstGeom prst="rect">
            <a:avLst/>
          </a:prstGeom>
          <a:noFill/>
          <a:ln>
            <a:noFill/>
          </a:ln>
        </p:spPr>
      </p:pic>
      <p:sp>
        <p:nvSpPr>
          <p:cNvPr id="136" name="Google Shape;136;p26"/>
          <p:cNvSpPr txBox="1"/>
          <p:nvPr/>
        </p:nvSpPr>
        <p:spPr>
          <a:xfrm>
            <a:off x="2066175" y="1287800"/>
            <a:ext cx="5007300" cy="2100900"/>
          </a:xfrm>
          <a:prstGeom prst="rect">
            <a:avLst/>
          </a:prstGeom>
          <a:noFill/>
          <a:ln>
            <a:noFill/>
          </a:ln>
        </p:spPr>
        <p:txBody>
          <a:bodyPr anchorCtr="0" anchor="t" bIns="91425" lIns="91425" spcFirstLastPara="1" rIns="91425" wrap="square" tIns="91425">
            <a:spAutoFit/>
          </a:bodyPr>
          <a:lstStyle/>
          <a:p>
            <a:pPr indent="0" lvl="0" marL="0" marR="0" rtl="0" algn="ctr">
              <a:spcBef>
                <a:spcPts val="0"/>
              </a:spcBef>
              <a:spcAft>
                <a:spcPts val="0"/>
              </a:spcAft>
              <a:buNone/>
            </a:pPr>
            <a:r>
              <a:rPr b="1" lang="ru" sz="3000">
                <a:solidFill>
                  <a:schemeClr val="dk1"/>
                </a:solidFill>
                <a:latin typeface="Times New Roman"/>
                <a:ea typeface="Times New Roman"/>
                <a:cs typeface="Times New Roman"/>
                <a:sym typeface="Times New Roman"/>
              </a:rPr>
              <a:t>Долгосрочное прогнозирование спроса для нового ассортимента в ритейл</a:t>
            </a:r>
            <a:endParaRPr b="0" i="0" sz="30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0" i="0" sz="100" u="none" cap="none" strike="noStrike">
              <a:solidFill>
                <a:schemeClr val="dk1"/>
              </a:solidFill>
              <a:latin typeface="Roboto"/>
              <a:ea typeface="Roboto"/>
              <a:cs typeface="Roboto"/>
              <a:sym typeface="Roboto"/>
            </a:endParaRPr>
          </a:p>
          <a:p>
            <a:pPr indent="0" lvl="0" marL="0" marR="0" rtl="0" algn="ctr">
              <a:spcBef>
                <a:spcPts val="0"/>
              </a:spcBef>
              <a:spcAft>
                <a:spcPts val="0"/>
              </a:spcAft>
              <a:buNone/>
            </a:pPr>
            <a:r>
              <a:t/>
            </a:r>
            <a:endParaRPr b="0" i="0" sz="100" u="none" cap="none" strike="noStrike">
              <a:solidFill>
                <a:schemeClr val="dk1"/>
              </a:solidFill>
              <a:latin typeface="Roboto"/>
              <a:ea typeface="Roboto"/>
              <a:cs typeface="Roboto"/>
              <a:sym typeface="Roboto"/>
            </a:endParaRPr>
          </a:p>
        </p:txBody>
      </p:sp>
      <p:sp>
        <p:nvSpPr>
          <p:cNvPr id="137" name="Google Shape;137;p26"/>
          <p:cNvSpPr txBox="1"/>
          <p:nvPr/>
        </p:nvSpPr>
        <p:spPr>
          <a:xfrm>
            <a:off x="238125" y="3537350"/>
            <a:ext cx="5242800" cy="14160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rPr b="0" i="0" lang="ru" sz="2000" u="none" cap="none" strike="noStrike">
                <a:solidFill>
                  <a:schemeClr val="dk1"/>
                </a:solidFill>
                <a:latin typeface="Times New Roman"/>
                <a:ea typeface="Times New Roman"/>
                <a:cs typeface="Times New Roman"/>
                <a:sym typeface="Times New Roman"/>
              </a:rPr>
              <a:t>Выполнил</a:t>
            </a:r>
            <a:r>
              <a:rPr lang="ru" sz="2000">
                <a:solidFill>
                  <a:schemeClr val="dk1"/>
                </a:solidFill>
                <a:latin typeface="Times New Roman"/>
                <a:ea typeface="Times New Roman"/>
                <a:cs typeface="Times New Roman"/>
                <a:sym typeface="Times New Roman"/>
              </a:rPr>
              <a:t>и:</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ru" sz="2000">
                <a:solidFill>
                  <a:schemeClr val="dk1"/>
                </a:solidFill>
                <a:latin typeface="Times New Roman"/>
                <a:ea typeface="Times New Roman"/>
                <a:cs typeface="Times New Roman"/>
                <a:sym typeface="Times New Roman"/>
              </a:rPr>
              <a:t>Бурмашев Григорий Артемович БПМИ208</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ru" sz="2000">
                <a:solidFill>
                  <a:schemeClr val="dk1"/>
                </a:solidFill>
                <a:latin typeface="Times New Roman"/>
                <a:ea typeface="Times New Roman"/>
                <a:cs typeface="Times New Roman"/>
                <a:sym typeface="Times New Roman"/>
              </a:rPr>
              <a:t>Прокопова Полина Андреевна БПМИ208</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ru" sz="2000">
                <a:solidFill>
                  <a:schemeClr val="dk1"/>
                </a:solidFill>
                <a:latin typeface="Times New Roman"/>
                <a:ea typeface="Times New Roman"/>
                <a:cs typeface="Times New Roman"/>
                <a:sym typeface="Times New Roman"/>
              </a:rPr>
              <a:t>Флейшман Александр Евгеньевич БПМИ208</a:t>
            </a:r>
            <a:endParaRPr sz="2000">
              <a:solidFill>
                <a:schemeClr val="dk1"/>
              </a:solidFill>
              <a:latin typeface="Times New Roman"/>
              <a:ea typeface="Times New Roman"/>
              <a:cs typeface="Times New Roman"/>
              <a:sym typeface="Times New Roman"/>
            </a:endParaRPr>
          </a:p>
        </p:txBody>
      </p:sp>
      <p:sp>
        <p:nvSpPr>
          <p:cNvPr id="138" name="Google Shape;138;p26"/>
          <p:cNvSpPr txBox="1"/>
          <p:nvPr>
            <p:ph idx="12" type="sldNum"/>
          </p:nvPr>
        </p:nvSpPr>
        <p:spPr>
          <a:xfrm>
            <a:off x="8472458" y="4663217"/>
            <a:ext cx="548700" cy="393600"/>
          </a:xfrm>
          <a:prstGeom prst="rect">
            <a:avLst/>
          </a:prstGeom>
        </p:spPr>
        <p:txBody>
          <a:bodyPr anchorCtr="0" anchor="ctr" bIns="68575" lIns="68575" spcFirstLastPara="1" rIns="68575" wrap="square" tIns="68575">
            <a:noAutofit/>
          </a:bodyPr>
          <a:lstStyle/>
          <a:p>
            <a:pPr indent="0" lvl="0" marL="0" rtl="0" algn="r">
              <a:spcBef>
                <a:spcPts val="0"/>
              </a:spcBef>
              <a:spcAft>
                <a:spcPts val="0"/>
              </a:spcAft>
              <a:buClr>
                <a:srgbClr val="888888"/>
              </a:buClr>
              <a:buSzPts val="900"/>
              <a:buFont typeface="Calibri"/>
              <a:buNone/>
            </a:pPr>
            <a:fld id="{00000000-1234-1234-1234-123412341234}" type="slidenum">
              <a:rPr lang="ru"/>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nvSpPr>
        <p:spPr>
          <a:xfrm>
            <a:off x="551266" y="110650"/>
            <a:ext cx="6753300" cy="36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 sz="3000">
                <a:solidFill>
                  <a:schemeClr val="dk1"/>
                </a:solidFill>
                <a:latin typeface="Times New Roman"/>
                <a:ea typeface="Times New Roman"/>
                <a:cs typeface="Times New Roman"/>
                <a:sym typeface="Times New Roman"/>
              </a:rPr>
              <a:t>Среднее трехнедельное значение</a:t>
            </a:r>
            <a:endParaRPr b="1" sz="3000">
              <a:solidFill>
                <a:schemeClr val="dk1"/>
              </a:solidFill>
              <a:latin typeface="Times New Roman"/>
              <a:ea typeface="Times New Roman"/>
              <a:cs typeface="Times New Roman"/>
              <a:sym typeface="Times New Roman"/>
            </a:endParaRPr>
          </a:p>
        </p:txBody>
      </p:sp>
      <p:pic>
        <p:nvPicPr>
          <p:cNvPr id="243" name="Google Shape;243;p35"/>
          <p:cNvPicPr preferRelativeResize="0"/>
          <p:nvPr/>
        </p:nvPicPr>
        <p:blipFill rotWithShape="1">
          <a:blip r:embed="rId4">
            <a:alphaModFix/>
          </a:blip>
          <a:srcRect b="0" l="0" r="0" t="0"/>
          <a:stretch/>
        </p:blipFill>
        <p:spPr>
          <a:xfrm>
            <a:off x="6985238" y="4570718"/>
            <a:ext cx="2013299" cy="572783"/>
          </a:xfrm>
          <a:prstGeom prst="rect">
            <a:avLst/>
          </a:prstGeom>
          <a:noFill/>
          <a:ln>
            <a:noFill/>
          </a:ln>
        </p:spPr>
      </p:pic>
      <p:cxnSp>
        <p:nvCxnSpPr>
          <p:cNvPr id="244" name="Google Shape;244;p35"/>
          <p:cNvCxnSpPr>
            <a:endCxn id="245" idx="2"/>
          </p:cNvCxnSpPr>
          <p:nvPr/>
        </p:nvCxnSpPr>
        <p:spPr>
          <a:xfrm>
            <a:off x="-24090" y="693999"/>
            <a:ext cx="6909900" cy="0"/>
          </a:xfrm>
          <a:prstGeom prst="straightConnector1">
            <a:avLst/>
          </a:prstGeom>
          <a:noFill/>
          <a:ln cap="flat" cmpd="sng" w="76200">
            <a:solidFill>
              <a:srgbClr val="FFD745"/>
            </a:solidFill>
            <a:prstDash val="solid"/>
            <a:round/>
            <a:headEnd len="sm" w="sm" type="none"/>
            <a:tailEnd len="sm" w="sm" type="none"/>
          </a:ln>
        </p:spPr>
      </p:cxnSp>
      <p:sp>
        <p:nvSpPr>
          <p:cNvPr id="245" name="Google Shape;245;p35"/>
          <p:cNvSpPr/>
          <p:nvPr/>
        </p:nvSpPr>
        <p:spPr>
          <a:xfrm>
            <a:off x="6885810" y="557049"/>
            <a:ext cx="273900" cy="273900"/>
          </a:xfrm>
          <a:prstGeom prst="ellipse">
            <a:avLst/>
          </a:prstGeom>
          <a:noFill/>
          <a:ln cap="flat" cmpd="sng" w="76200">
            <a:solidFill>
              <a:srgbClr val="FFD7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35"/>
          <p:cNvSpPr txBox="1"/>
          <p:nvPr>
            <p:ph idx="12" type="sldNum"/>
          </p:nvPr>
        </p:nvSpPr>
        <p:spPr>
          <a:xfrm>
            <a:off x="8472458" y="4663217"/>
            <a:ext cx="548700" cy="393600"/>
          </a:xfrm>
          <a:prstGeom prst="rect">
            <a:avLst/>
          </a:prstGeom>
        </p:spPr>
        <p:txBody>
          <a:bodyPr anchorCtr="0" anchor="ctr" bIns="68575" lIns="68575" spcFirstLastPara="1" rIns="68575" wrap="square" tIns="68575">
            <a:noAutofit/>
          </a:bodyPr>
          <a:lstStyle/>
          <a:p>
            <a:pPr indent="0" lvl="0" marL="0" rtl="0" algn="r">
              <a:spcBef>
                <a:spcPts val="0"/>
              </a:spcBef>
              <a:spcAft>
                <a:spcPts val="0"/>
              </a:spcAft>
              <a:buClr>
                <a:srgbClr val="888888"/>
              </a:buClr>
              <a:buSzPts val="900"/>
              <a:buFont typeface="Calibri"/>
              <a:buNone/>
            </a:pPr>
            <a:fld id="{00000000-1234-1234-1234-123412341234}" type="slidenum">
              <a:rPr lang="ru"/>
              <a:t>‹#›</a:t>
            </a:fld>
            <a:endParaRPr/>
          </a:p>
        </p:txBody>
      </p:sp>
      <p:sp>
        <p:nvSpPr>
          <p:cNvPr id="247" name="Google Shape;247;p35"/>
          <p:cNvSpPr txBox="1"/>
          <p:nvPr/>
        </p:nvSpPr>
        <p:spPr>
          <a:xfrm>
            <a:off x="1802550" y="4418325"/>
            <a:ext cx="5538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1200"/>
              <a:t>Среднее значение спроса по дням (после округления)</a:t>
            </a:r>
            <a:endParaRPr sz="1200"/>
          </a:p>
        </p:txBody>
      </p:sp>
      <p:pic>
        <p:nvPicPr>
          <p:cNvPr id="248" name="Google Shape;248;p35"/>
          <p:cNvPicPr preferRelativeResize="0"/>
          <p:nvPr/>
        </p:nvPicPr>
        <p:blipFill>
          <a:blip r:embed="rId5">
            <a:alphaModFix/>
          </a:blip>
          <a:stretch>
            <a:fillRect/>
          </a:stretch>
        </p:blipFill>
        <p:spPr>
          <a:xfrm>
            <a:off x="1281500" y="952750"/>
            <a:ext cx="6581012" cy="34961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6"/>
          <p:cNvSpPr txBox="1"/>
          <p:nvPr/>
        </p:nvSpPr>
        <p:spPr>
          <a:xfrm>
            <a:off x="551266" y="110650"/>
            <a:ext cx="6753300" cy="36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 sz="3000">
                <a:solidFill>
                  <a:schemeClr val="dk1"/>
                </a:solidFill>
                <a:latin typeface="Times New Roman"/>
                <a:ea typeface="Times New Roman"/>
                <a:cs typeface="Times New Roman"/>
                <a:sym typeface="Times New Roman"/>
              </a:rPr>
              <a:t>SARIMA (общая)</a:t>
            </a:r>
            <a:endParaRPr b="1" sz="3000">
              <a:solidFill>
                <a:schemeClr val="dk1"/>
              </a:solidFill>
              <a:latin typeface="Times New Roman"/>
              <a:ea typeface="Times New Roman"/>
              <a:cs typeface="Times New Roman"/>
              <a:sym typeface="Times New Roman"/>
            </a:endParaRPr>
          </a:p>
        </p:txBody>
      </p:sp>
      <p:pic>
        <p:nvPicPr>
          <p:cNvPr id="254" name="Google Shape;254;p36"/>
          <p:cNvPicPr preferRelativeResize="0"/>
          <p:nvPr/>
        </p:nvPicPr>
        <p:blipFill rotWithShape="1">
          <a:blip r:embed="rId4">
            <a:alphaModFix/>
          </a:blip>
          <a:srcRect b="0" l="0" r="0" t="0"/>
          <a:stretch/>
        </p:blipFill>
        <p:spPr>
          <a:xfrm>
            <a:off x="6985238" y="4570718"/>
            <a:ext cx="2013299" cy="572783"/>
          </a:xfrm>
          <a:prstGeom prst="rect">
            <a:avLst/>
          </a:prstGeom>
          <a:noFill/>
          <a:ln>
            <a:noFill/>
          </a:ln>
        </p:spPr>
      </p:pic>
      <p:cxnSp>
        <p:nvCxnSpPr>
          <p:cNvPr id="255" name="Google Shape;255;p36"/>
          <p:cNvCxnSpPr>
            <a:endCxn id="256" idx="2"/>
          </p:cNvCxnSpPr>
          <p:nvPr/>
        </p:nvCxnSpPr>
        <p:spPr>
          <a:xfrm>
            <a:off x="-24090" y="693999"/>
            <a:ext cx="6909900" cy="0"/>
          </a:xfrm>
          <a:prstGeom prst="straightConnector1">
            <a:avLst/>
          </a:prstGeom>
          <a:noFill/>
          <a:ln cap="flat" cmpd="sng" w="76200">
            <a:solidFill>
              <a:srgbClr val="FFD745"/>
            </a:solidFill>
            <a:prstDash val="solid"/>
            <a:round/>
            <a:headEnd len="sm" w="sm" type="none"/>
            <a:tailEnd len="sm" w="sm" type="none"/>
          </a:ln>
        </p:spPr>
      </p:cxnSp>
      <p:sp>
        <p:nvSpPr>
          <p:cNvPr id="256" name="Google Shape;256;p36"/>
          <p:cNvSpPr/>
          <p:nvPr/>
        </p:nvSpPr>
        <p:spPr>
          <a:xfrm>
            <a:off x="6885810" y="557049"/>
            <a:ext cx="273900" cy="273900"/>
          </a:xfrm>
          <a:prstGeom prst="ellipse">
            <a:avLst/>
          </a:prstGeom>
          <a:noFill/>
          <a:ln cap="flat" cmpd="sng" w="76200">
            <a:solidFill>
              <a:srgbClr val="FFD7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 name="Google Shape;257;p36"/>
          <p:cNvSpPr txBox="1"/>
          <p:nvPr>
            <p:ph idx="12" type="sldNum"/>
          </p:nvPr>
        </p:nvSpPr>
        <p:spPr>
          <a:xfrm>
            <a:off x="8472458" y="4663217"/>
            <a:ext cx="548700" cy="393600"/>
          </a:xfrm>
          <a:prstGeom prst="rect">
            <a:avLst/>
          </a:prstGeom>
        </p:spPr>
        <p:txBody>
          <a:bodyPr anchorCtr="0" anchor="ctr" bIns="68575" lIns="68575" spcFirstLastPara="1" rIns="68575" wrap="square" tIns="68575">
            <a:noAutofit/>
          </a:bodyPr>
          <a:lstStyle/>
          <a:p>
            <a:pPr indent="0" lvl="0" marL="0" rtl="0" algn="r">
              <a:spcBef>
                <a:spcPts val="0"/>
              </a:spcBef>
              <a:spcAft>
                <a:spcPts val="0"/>
              </a:spcAft>
              <a:buClr>
                <a:srgbClr val="888888"/>
              </a:buClr>
              <a:buSzPts val="900"/>
              <a:buFont typeface="Calibri"/>
              <a:buNone/>
            </a:pPr>
            <a:fld id="{00000000-1234-1234-1234-123412341234}" type="slidenum">
              <a:rPr lang="ru"/>
              <a:t>‹#›</a:t>
            </a:fld>
            <a:endParaRPr/>
          </a:p>
        </p:txBody>
      </p:sp>
      <p:sp>
        <p:nvSpPr>
          <p:cNvPr id="258" name="Google Shape;258;p36"/>
          <p:cNvSpPr txBox="1"/>
          <p:nvPr/>
        </p:nvSpPr>
        <p:spPr>
          <a:xfrm>
            <a:off x="1802550" y="4418325"/>
            <a:ext cx="5538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1200"/>
              <a:t>Предсказания модели ARIMA на тестовой выборке</a:t>
            </a:r>
            <a:endParaRPr sz="1200"/>
          </a:p>
        </p:txBody>
      </p:sp>
      <p:pic>
        <p:nvPicPr>
          <p:cNvPr id="259" name="Google Shape;259;p36"/>
          <p:cNvPicPr preferRelativeResize="0"/>
          <p:nvPr/>
        </p:nvPicPr>
        <p:blipFill>
          <a:blip r:embed="rId5">
            <a:alphaModFix/>
          </a:blip>
          <a:stretch>
            <a:fillRect/>
          </a:stretch>
        </p:blipFill>
        <p:spPr>
          <a:xfrm>
            <a:off x="1281500" y="936687"/>
            <a:ext cx="6581012" cy="352829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7"/>
          <p:cNvSpPr txBox="1"/>
          <p:nvPr/>
        </p:nvSpPr>
        <p:spPr>
          <a:xfrm>
            <a:off x="551266" y="110650"/>
            <a:ext cx="6753300" cy="36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 sz="3000">
                <a:solidFill>
                  <a:schemeClr val="dk1"/>
                </a:solidFill>
                <a:latin typeface="Times New Roman"/>
                <a:ea typeface="Times New Roman"/>
                <a:cs typeface="Times New Roman"/>
                <a:sym typeface="Times New Roman"/>
              </a:rPr>
              <a:t>SARIMA (общая)</a:t>
            </a:r>
            <a:endParaRPr b="1" sz="3000">
              <a:solidFill>
                <a:schemeClr val="dk1"/>
              </a:solidFill>
              <a:latin typeface="Times New Roman"/>
              <a:ea typeface="Times New Roman"/>
              <a:cs typeface="Times New Roman"/>
              <a:sym typeface="Times New Roman"/>
            </a:endParaRPr>
          </a:p>
        </p:txBody>
      </p:sp>
      <p:pic>
        <p:nvPicPr>
          <p:cNvPr id="265" name="Google Shape;265;p37"/>
          <p:cNvPicPr preferRelativeResize="0"/>
          <p:nvPr/>
        </p:nvPicPr>
        <p:blipFill rotWithShape="1">
          <a:blip r:embed="rId4">
            <a:alphaModFix/>
          </a:blip>
          <a:srcRect b="0" l="0" r="0" t="0"/>
          <a:stretch/>
        </p:blipFill>
        <p:spPr>
          <a:xfrm>
            <a:off x="6985238" y="4570718"/>
            <a:ext cx="2013299" cy="572783"/>
          </a:xfrm>
          <a:prstGeom prst="rect">
            <a:avLst/>
          </a:prstGeom>
          <a:noFill/>
          <a:ln>
            <a:noFill/>
          </a:ln>
        </p:spPr>
      </p:pic>
      <p:cxnSp>
        <p:nvCxnSpPr>
          <p:cNvPr id="266" name="Google Shape;266;p37"/>
          <p:cNvCxnSpPr>
            <a:endCxn id="267" idx="2"/>
          </p:cNvCxnSpPr>
          <p:nvPr/>
        </p:nvCxnSpPr>
        <p:spPr>
          <a:xfrm>
            <a:off x="-24090" y="693999"/>
            <a:ext cx="6909900" cy="0"/>
          </a:xfrm>
          <a:prstGeom prst="straightConnector1">
            <a:avLst/>
          </a:prstGeom>
          <a:noFill/>
          <a:ln cap="flat" cmpd="sng" w="76200">
            <a:solidFill>
              <a:srgbClr val="FFD745"/>
            </a:solidFill>
            <a:prstDash val="solid"/>
            <a:round/>
            <a:headEnd len="sm" w="sm" type="none"/>
            <a:tailEnd len="sm" w="sm" type="none"/>
          </a:ln>
        </p:spPr>
      </p:cxnSp>
      <p:sp>
        <p:nvSpPr>
          <p:cNvPr id="267" name="Google Shape;267;p37"/>
          <p:cNvSpPr/>
          <p:nvPr/>
        </p:nvSpPr>
        <p:spPr>
          <a:xfrm>
            <a:off x="6885810" y="557049"/>
            <a:ext cx="273900" cy="273900"/>
          </a:xfrm>
          <a:prstGeom prst="ellipse">
            <a:avLst/>
          </a:prstGeom>
          <a:noFill/>
          <a:ln cap="flat" cmpd="sng" w="76200">
            <a:solidFill>
              <a:srgbClr val="FFD7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 name="Google Shape;268;p37"/>
          <p:cNvSpPr txBox="1"/>
          <p:nvPr>
            <p:ph idx="12" type="sldNum"/>
          </p:nvPr>
        </p:nvSpPr>
        <p:spPr>
          <a:xfrm>
            <a:off x="8472458" y="4663217"/>
            <a:ext cx="548700" cy="393600"/>
          </a:xfrm>
          <a:prstGeom prst="rect">
            <a:avLst/>
          </a:prstGeom>
        </p:spPr>
        <p:txBody>
          <a:bodyPr anchorCtr="0" anchor="ctr" bIns="68575" lIns="68575" spcFirstLastPara="1" rIns="68575" wrap="square" tIns="68575">
            <a:noAutofit/>
          </a:bodyPr>
          <a:lstStyle/>
          <a:p>
            <a:pPr indent="0" lvl="0" marL="0" rtl="0" algn="r">
              <a:spcBef>
                <a:spcPts val="0"/>
              </a:spcBef>
              <a:spcAft>
                <a:spcPts val="0"/>
              </a:spcAft>
              <a:buClr>
                <a:srgbClr val="888888"/>
              </a:buClr>
              <a:buSzPts val="900"/>
              <a:buFont typeface="Calibri"/>
              <a:buNone/>
            </a:pPr>
            <a:fld id="{00000000-1234-1234-1234-123412341234}" type="slidenum">
              <a:rPr lang="ru"/>
              <a:t>‹#›</a:t>
            </a:fld>
            <a:endParaRPr/>
          </a:p>
        </p:txBody>
      </p:sp>
      <p:sp>
        <p:nvSpPr>
          <p:cNvPr id="269" name="Google Shape;269;p37"/>
          <p:cNvSpPr txBox="1"/>
          <p:nvPr/>
        </p:nvSpPr>
        <p:spPr>
          <a:xfrm>
            <a:off x="1802550" y="4418325"/>
            <a:ext cx="5538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1200"/>
              <a:t>Среднее значение спроса по дням (до округления)</a:t>
            </a:r>
            <a:endParaRPr sz="1200"/>
          </a:p>
        </p:txBody>
      </p:sp>
      <p:pic>
        <p:nvPicPr>
          <p:cNvPr id="270" name="Google Shape;270;p37"/>
          <p:cNvPicPr preferRelativeResize="0"/>
          <p:nvPr/>
        </p:nvPicPr>
        <p:blipFill>
          <a:blip r:embed="rId5">
            <a:alphaModFix/>
          </a:blip>
          <a:stretch>
            <a:fillRect/>
          </a:stretch>
        </p:blipFill>
        <p:spPr>
          <a:xfrm>
            <a:off x="1281500" y="952750"/>
            <a:ext cx="6581012" cy="34961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8"/>
          <p:cNvSpPr txBox="1"/>
          <p:nvPr/>
        </p:nvSpPr>
        <p:spPr>
          <a:xfrm>
            <a:off x="551266" y="110650"/>
            <a:ext cx="6753300" cy="36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 sz="3000">
                <a:solidFill>
                  <a:schemeClr val="dk1"/>
                </a:solidFill>
                <a:latin typeface="Times New Roman"/>
                <a:ea typeface="Times New Roman"/>
                <a:cs typeface="Times New Roman"/>
                <a:sym typeface="Times New Roman"/>
              </a:rPr>
              <a:t>SARIMA (общая)</a:t>
            </a:r>
            <a:endParaRPr b="1" sz="3000">
              <a:solidFill>
                <a:schemeClr val="dk1"/>
              </a:solidFill>
              <a:latin typeface="Times New Roman"/>
              <a:ea typeface="Times New Roman"/>
              <a:cs typeface="Times New Roman"/>
              <a:sym typeface="Times New Roman"/>
            </a:endParaRPr>
          </a:p>
        </p:txBody>
      </p:sp>
      <p:pic>
        <p:nvPicPr>
          <p:cNvPr id="276" name="Google Shape;276;p38"/>
          <p:cNvPicPr preferRelativeResize="0"/>
          <p:nvPr/>
        </p:nvPicPr>
        <p:blipFill rotWithShape="1">
          <a:blip r:embed="rId4">
            <a:alphaModFix/>
          </a:blip>
          <a:srcRect b="0" l="0" r="0" t="0"/>
          <a:stretch/>
        </p:blipFill>
        <p:spPr>
          <a:xfrm>
            <a:off x="6985238" y="4570718"/>
            <a:ext cx="2013299" cy="572783"/>
          </a:xfrm>
          <a:prstGeom prst="rect">
            <a:avLst/>
          </a:prstGeom>
          <a:noFill/>
          <a:ln>
            <a:noFill/>
          </a:ln>
        </p:spPr>
      </p:pic>
      <p:cxnSp>
        <p:nvCxnSpPr>
          <p:cNvPr id="277" name="Google Shape;277;p38"/>
          <p:cNvCxnSpPr>
            <a:endCxn id="278" idx="2"/>
          </p:cNvCxnSpPr>
          <p:nvPr/>
        </p:nvCxnSpPr>
        <p:spPr>
          <a:xfrm>
            <a:off x="-24090" y="693999"/>
            <a:ext cx="6909900" cy="0"/>
          </a:xfrm>
          <a:prstGeom prst="straightConnector1">
            <a:avLst/>
          </a:prstGeom>
          <a:noFill/>
          <a:ln cap="flat" cmpd="sng" w="76200">
            <a:solidFill>
              <a:srgbClr val="FFD745"/>
            </a:solidFill>
            <a:prstDash val="solid"/>
            <a:round/>
            <a:headEnd len="sm" w="sm" type="none"/>
            <a:tailEnd len="sm" w="sm" type="none"/>
          </a:ln>
        </p:spPr>
      </p:cxnSp>
      <p:sp>
        <p:nvSpPr>
          <p:cNvPr id="278" name="Google Shape;278;p38"/>
          <p:cNvSpPr/>
          <p:nvPr/>
        </p:nvSpPr>
        <p:spPr>
          <a:xfrm>
            <a:off x="6885810" y="557049"/>
            <a:ext cx="273900" cy="273900"/>
          </a:xfrm>
          <a:prstGeom prst="ellipse">
            <a:avLst/>
          </a:prstGeom>
          <a:noFill/>
          <a:ln cap="flat" cmpd="sng" w="76200">
            <a:solidFill>
              <a:srgbClr val="FFD7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 name="Google Shape;279;p38"/>
          <p:cNvSpPr txBox="1"/>
          <p:nvPr>
            <p:ph idx="12" type="sldNum"/>
          </p:nvPr>
        </p:nvSpPr>
        <p:spPr>
          <a:xfrm>
            <a:off x="8472458" y="4663217"/>
            <a:ext cx="548700" cy="393600"/>
          </a:xfrm>
          <a:prstGeom prst="rect">
            <a:avLst/>
          </a:prstGeom>
        </p:spPr>
        <p:txBody>
          <a:bodyPr anchorCtr="0" anchor="ctr" bIns="68575" lIns="68575" spcFirstLastPara="1" rIns="68575" wrap="square" tIns="68575">
            <a:noAutofit/>
          </a:bodyPr>
          <a:lstStyle/>
          <a:p>
            <a:pPr indent="0" lvl="0" marL="0" rtl="0" algn="r">
              <a:spcBef>
                <a:spcPts val="0"/>
              </a:spcBef>
              <a:spcAft>
                <a:spcPts val="0"/>
              </a:spcAft>
              <a:buClr>
                <a:srgbClr val="888888"/>
              </a:buClr>
              <a:buSzPts val="900"/>
              <a:buFont typeface="Calibri"/>
              <a:buNone/>
            </a:pPr>
            <a:fld id="{00000000-1234-1234-1234-123412341234}" type="slidenum">
              <a:rPr lang="ru"/>
              <a:t>‹#›</a:t>
            </a:fld>
            <a:endParaRPr/>
          </a:p>
        </p:txBody>
      </p:sp>
      <p:sp>
        <p:nvSpPr>
          <p:cNvPr id="280" name="Google Shape;280;p38"/>
          <p:cNvSpPr txBox="1"/>
          <p:nvPr/>
        </p:nvSpPr>
        <p:spPr>
          <a:xfrm>
            <a:off x="1802550" y="4418325"/>
            <a:ext cx="5538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1200"/>
              <a:t>Среднее значение спроса по дням (после округления)</a:t>
            </a:r>
            <a:endParaRPr sz="1200"/>
          </a:p>
        </p:txBody>
      </p:sp>
      <p:pic>
        <p:nvPicPr>
          <p:cNvPr id="281" name="Google Shape;281;p38"/>
          <p:cNvPicPr preferRelativeResize="0"/>
          <p:nvPr/>
        </p:nvPicPr>
        <p:blipFill>
          <a:blip r:embed="rId5">
            <a:alphaModFix/>
          </a:blip>
          <a:stretch>
            <a:fillRect/>
          </a:stretch>
        </p:blipFill>
        <p:spPr>
          <a:xfrm>
            <a:off x="1281500" y="954362"/>
            <a:ext cx="6581012" cy="34929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9"/>
          <p:cNvSpPr txBox="1"/>
          <p:nvPr/>
        </p:nvSpPr>
        <p:spPr>
          <a:xfrm>
            <a:off x="551266" y="110650"/>
            <a:ext cx="6753300" cy="36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 sz="3000">
                <a:solidFill>
                  <a:schemeClr val="dk1"/>
                </a:solidFill>
                <a:latin typeface="Times New Roman"/>
                <a:ea typeface="Times New Roman"/>
                <a:cs typeface="Times New Roman"/>
                <a:sym typeface="Times New Roman"/>
              </a:rPr>
              <a:t>S</a:t>
            </a:r>
            <a:r>
              <a:rPr b="1" lang="ru" sz="3000">
                <a:solidFill>
                  <a:schemeClr val="dk1"/>
                </a:solidFill>
                <a:latin typeface="Times New Roman"/>
                <a:ea typeface="Times New Roman"/>
                <a:cs typeface="Times New Roman"/>
                <a:sym typeface="Times New Roman"/>
              </a:rPr>
              <a:t>ARIMA (частная)</a:t>
            </a:r>
            <a:endParaRPr b="1" sz="3000">
              <a:solidFill>
                <a:schemeClr val="dk1"/>
              </a:solidFill>
              <a:latin typeface="Times New Roman"/>
              <a:ea typeface="Times New Roman"/>
              <a:cs typeface="Times New Roman"/>
              <a:sym typeface="Times New Roman"/>
            </a:endParaRPr>
          </a:p>
        </p:txBody>
      </p:sp>
      <p:pic>
        <p:nvPicPr>
          <p:cNvPr id="287" name="Google Shape;287;p39"/>
          <p:cNvPicPr preferRelativeResize="0"/>
          <p:nvPr/>
        </p:nvPicPr>
        <p:blipFill rotWithShape="1">
          <a:blip r:embed="rId4">
            <a:alphaModFix/>
          </a:blip>
          <a:srcRect b="0" l="0" r="0" t="0"/>
          <a:stretch/>
        </p:blipFill>
        <p:spPr>
          <a:xfrm>
            <a:off x="6985238" y="4570718"/>
            <a:ext cx="2013299" cy="572783"/>
          </a:xfrm>
          <a:prstGeom prst="rect">
            <a:avLst/>
          </a:prstGeom>
          <a:noFill/>
          <a:ln>
            <a:noFill/>
          </a:ln>
        </p:spPr>
      </p:pic>
      <p:cxnSp>
        <p:nvCxnSpPr>
          <p:cNvPr id="288" name="Google Shape;288;p39"/>
          <p:cNvCxnSpPr>
            <a:endCxn id="289" idx="2"/>
          </p:cNvCxnSpPr>
          <p:nvPr/>
        </p:nvCxnSpPr>
        <p:spPr>
          <a:xfrm>
            <a:off x="-24090" y="693999"/>
            <a:ext cx="6909900" cy="0"/>
          </a:xfrm>
          <a:prstGeom prst="straightConnector1">
            <a:avLst/>
          </a:prstGeom>
          <a:noFill/>
          <a:ln cap="flat" cmpd="sng" w="76200">
            <a:solidFill>
              <a:srgbClr val="FFD745"/>
            </a:solidFill>
            <a:prstDash val="solid"/>
            <a:round/>
            <a:headEnd len="sm" w="sm" type="none"/>
            <a:tailEnd len="sm" w="sm" type="none"/>
          </a:ln>
        </p:spPr>
      </p:cxnSp>
      <p:sp>
        <p:nvSpPr>
          <p:cNvPr id="289" name="Google Shape;289;p39"/>
          <p:cNvSpPr/>
          <p:nvPr/>
        </p:nvSpPr>
        <p:spPr>
          <a:xfrm>
            <a:off x="6885810" y="557049"/>
            <a:ext cx="273900" cy="273900"/>
          </a:xfrm>
          <a:prstGeom prst="ellipse">
            <a:avLst/>
          </a:prstGeom>
          <a:noFill/>
          <a:ln cap="flat" cmpd="sng" w="76200">
            <a:solidFill>
              <a:srgbClr val="FFD7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0" name="Google Shape;290;p39"/>
          <p:cNvSpPr txBox="1"/>
          <p:nvPr>
            <p:ph idx="12" type="sldNum"/>
          </p:nvPr>
        </p:nvSpPr>
        <p:spPr>
          <a:xfrm>
            <a:off x="8472458" y="4663217"/>
            <a:ext cx="548700" cy="393600"/>
          </a:xfrm>
          <a:prstGeom prst="rect">
            <a:avLst/>
          </a:prstGeom>
        </p:spPr>
        <p:txBody>
          <a:bodyPr anchorCtr="0" anchor="ctr" bIns="68575" lIns="68575" spcFirstLastPara="1" rIns="68575" wrap="square" tIns="68575">
            <a:noAutofit/>
          </a:bodyPr>
          <a:lstStyle/>
          <a:p>
            <a:pPr indent="0" lvl="0" marL="0" rtl="0" algn="r">
              <a:spcBef>
                <a:spcPts val="0"/>
              </a:spcBef>
              <a:spcAft>
                <a:spcPts val="0"/>
              </a:spcAft>
              <a:buClr>
                <a:srgbClr val="888888"/>
              </a:buClr>
              <a:buSzPts val="900"/>
              <a:buFont typeface="Calibri"/>
              <a:buNone/>
            </a:pPr>
            <a:fld id="{00000000-1234-1234-1234-123412341234}" type="slidenum">
              <a:rPr lang="ru"/>
              <a:t>‹#›</a:t>
            </a:fld>
            <a:endParaRPr/>
          </a:p>
        </p:txBody>
      </p:sp>
      <p:sp>
        <p:nvSpPr>
          <p:cNvPr id="291" name="Google Shape;291;p39"/>
          <p:cNvSpPr txBox="1"/>
          <p:nvPr/>
        </p:nvSpPr>
        <p:spPr>
          <a:xfrm>
            <a:off x="1881150" y="4444975"/>
            <a:ext cx="5381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1200"/>
              <a:t>Среднее значение спроса по дням (до округления)</a:t>
            </a:r>
            <a:endParaRPr sz="1200"/>
          </a:p>
        </p:txBody>
      </p:sp>
      <p:pic>
        <p:nvPicPr>
          <p:cNvPr id="292" name="Google Shape;292;p39"/>
          <p:cNvPicPr preferRelativeResize="0"/>
          <p:nvPr/>
        </p:nvPicPr>
        <p:blipFill>
          <a:blip r:embed="rId5">
            <a:alphaModFix/>
          </a:blip>
          <a:stretch>
            <a:fillRect/>
          </a:stretch>
        </p:blipFill>
        <p:spPr>
          <a:xfrm>
            <a:off x="1281500" y="949537"/>
            <a:ext cx="6581012" cy="350259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0"/>
          <p:cNvSpPr txBox="1"/>
          <p:nvPr/>
        </p:nvSpPr>
        <p:spPr>
          <a:xfrm>
            <a:off x="551266" y="110650"/>
            <a:ext cx="6753300" cy="36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 sz="3000">
                <a:solidFill>
                  <a:schemeClr val="dk1"/>
                </a:solidFill>
                <a:latin typeface="Times New Roman"/>
                <a:ea typeface="Times New Roman"/>
                <a:cs typeface="Times New Roman"/>
                <a:sym typeface="Times New Roman"/>
              </a:rPr>
              <a:t>SARIMA (частная)</a:t>
            </a:r>
            <a:endParaRPr b="1" sz="3000">
              <a:solidFill>
                <a:schemeClr val="dk1"/>
              </a:solidFill>
              <a:latin typeface="Times New Roman"/>
              <a:ea typeface="Times New Roman"/>
              <a:cs typeface="Times New Roman"/>
              <a:sym typeface="Times New Roman"/>
            </a:endParaRPr>
          </a:p>
        </p:txBody>
      </p:sp>
      <p:pic>
        <p:nvPicPr>
          <p:cNvPr id="298" name="Google Shape;298;p40"/>
          <p:cNvPicPr preferRelativeResize="0"/>
          <p:nvPr/>
        </p:nvPicPr>
        <p:blipFill rotWithShape="1">
          <a:blip r:embed="rId4">
            <a:alphaModFix/>
          </a:blip>
          <a:srcRect b="0" l="0" r="0" t="0"/>
          <a:stretch/>
        </p:blipFill>
        <p:spPr>
          <a:xfrm>
            <a:off x="6985238" y="4570718"/>
            <a:ext cx="2013299" cy="572783"/>
          </a:xfrm>
          <a:prstGeom prst="rect">
            <a:avLst/>
          </a:prstGeom>
          <a:noFill/>
          <a:ln>
            <a:noFill/>
          </a:ln>
        </p:spPr>
      </p:pic>
      <p:cxnSp>
        <p:nvCxnSpPr>
          <p:cNvPr id="299" name="Google Shape;299;p40"/>
          <p:cNvCxnSpPr>
            <a:endCxn id="300" idx="2"/>
          </p:cNvCxnSpPr>
          <p:nvPr/>
        </p:nvCxnSpPr>
        <p:spPr>
          <a:xfrm>
            <a:off x="-24090" y="693999"/>
            <a:ext cx="6909900" cy="0"/>
          </a:xfrm>
          <a:prstGeom prst="straightConnector1">
            <a:avLst/>
          </a:prstGeom>
          <a:noFill/>
          <a:ln cap="flat" cmpd="sng" w="76200">
            <a:solidFill>
              <a:srgbClr val="FFD745"/>
            </a:solidFill>
            <a:prstDash val="solid"/>
            <a:round/>
            <a:headEnd len="sm" w="sm" type="none"/>
            <a:tailEnd len="sm" w="sm" type="none"/>
          </a:ln>
        </p:spPr>
      </p:cxnSp>
      <p:sp>
        <p:nvSpPr>
          <p:cNvPr id="300" name="Google Shape;300;p40"/>
          <p:cNvSpPr/>
          <p:nvPr/>
        </p:nvSpPr>
        <p:spPr>
          <a:xfrm>
            <a:off x="6885810" y="557049"/>
            <a:ext cx="273900" cy="273900"/>
          </a:xfrm>
          <a:prstGeom prst="ellipse">
            <a:avLst/>
          </a:prstGeom>
          <a:noFill/>
          <a:ln cap="flat" cmpd="sng" w="76200">
            <a:solidFill>
              <a:srgbClr val="FFD7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 name="Google Shape;301;p40"/>
          <p:cNvSpPr txBox="1"/>
          <p:nvPr>
            <p:ph idx="12" type="sldNum"/>
          </p:nvPr>
        </p:nvSpPr>
        <p:spPr>
          <a:xfrm>
            <a:off x="8472458" y="4663217"/>
            <a:ext cx="548700" cy="393600"/>
          </a:xfrm>
          <a:prstGeom prst="rect">
            <a:avLst/>
          </a:prstGeom>
        </p:spPr>
        <p:txBody>
          <a:bodyPr anchorCtr="0" anchor="ctr" bIns="68575" lIns="68575" spcFirstLastPara="1" rIns="68575" wrap="square" tIns="68575">
            <a:noAutofit/>
          </a:bodyPr>
          <a:lstStyle/>
          <a:p>
            <a:pPr indent="0" lvl="0" marL="0" rtl="0" algn="r">
              <a:spcBef>
                <a:spcPts val="0"/>
              </a:spcBef>
              <a:spcAft>
                <a:spcPts val="0"/>
              </a:spcAft>
              <a:buClr>
                <a:srgbClr val="888888"/>
              </a:buClr>
              <a:buSzPts val="900"/>
              <a:buFont typeface="Calibri"/>
              <a:buNone/>
            </a:pPr>
            <a:fld id="{00000000-1234-1234-1234-123412341234}" type="slidenum">
              <a:rPr lang="ru"/>
              <a:t>‹#›</a:t>
            </a:fld>
            <a:endParaRPr/>
          </a:p>
        </p:txBody>
      </p:sp>
      <p:sp>
        <p:nvSpPr>
          <p:cNvPr id="302" name="Google Shape;302;p40"/>
          <p:cNvSpPr txBox="1"/>
          <p:nvPr/>
        </p:nvSpPr>
        <p:spPr>
          <a:xfrm>
            <a:off x="1802550" y="4418325"/>
            <a:ext cx="5538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1200"/>
              <a:t>Среднее значение спроса по дням (после округления)</a:t>
            </a:r>
            <a:endParaRPr sz="1200"/>
          </a:p>
        </p:txBody>
      </p:sp>
      <p:pic>
        <p:nvPicPr>
          <p:cNvPr id="303" name="Google Shape;303;p40"/>
          <p:cNvPicPr preferRelativeResize="0"/>
          <p:nvPr/>
        </p:nvPicPr>
        <p:blipFill>
          <a:blip r:embed="rId5">
            <a:alphaModFix/>
          </a:blip>
          <a:stretch>
            <a:fillRect/>
          </a:stretch>
        </p:blipFill>
        <p:spPr>
          <a:xfrm>
            <a:off x="1281500" y="954375"/>
            <a:ext cx="6581012" cy="34929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1"/>
          <p:cNvSpPr txBox="1"/>
          <p:nvPr/>
        </p:nvSpPr>
        <p:spPr>
          <a:xfrm>
            <a:off x="551266" y="110650"/>
            <a:ext cx="6753300" cy="36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 sz="3000">
                <a:solidFill>
                  <a:schemeClr val="dk1"/>
                </a:solidFill>
                <a:latin typeface="Times New Roman"/>
                <a:ea typeface="Times New Roman"/>
                <a:cs typeface="Times New Roman"/>
                <a:sym typeface="Times New Roman"/>
              </a:rPr>
              <a:t>CatBoostRegressor</a:t>
            </a:r>
            <a:endParaRPr b="1" sz="3000">
              <a:solidFill>
                <a:schemeClr val="dk1"/>
              </a:solidFill>
              <a:latin typeface="Times New Roman"/>
              <a:ea typeface="Times New Roman"/>
              <a:cs typeface="Times New Roman"/>
              <a:sym typeface="Times New Roman"/>
            </a:endParaRPr>
          </a:p>
        </p:txBody>
      </p:sp>
      <p:pic>
        <p:nvPicPr>
          <p:cNvPr id="309" name="Google Shape;309;p41"/>
          <p:cNvPicPr preferRelativeResize="0"/>
          <p:nvPr/>
        </p:nvPicPr>
        <p:blipFill rotWithShape="1">
          <a:blip r:embed="rId3">
            <a:alphaModFix/>
          </a:blip>
          <a:srcRect b="0" l="0" r="0" t="0"/>
          <a:stretch/>
        </p:blipFill>
        <p:spPr>
          <a:xfrm>
            <a:off x="6985238" y="4570718"/>
            <a:ext cx="2013299" cy="572783"/>
          </a:xfrm>
          <a:prstGeom prst="rect">
            <a:avLst/>
          </a:prstGeom>
          <a:noFill/>
          <a:ln>
            <a:noFill/>
          </a:ln>
        </p:spPr>
      </p:pic>
      <p:cxnSp>
        <p:nvCxnSpPr>
          <p:cNvPr id="310" name="Google Shape;310;p41"/>
          <p:cNvCxnSpPr>
            <a:endCxn id="311" idx="2"/>
          </p:cNvCxnSpPr>
          <p:nvPr/>
        </p:nvCxnSpPr>
        <p:spPr>
          <a:xfrm>
            <a:off x="-24090" y="693999"/>
            <a:ext cx="6909900" cy="0"/>
          </a:xfrm>
          <a:prstGeom prst="straightConnector1">
            <a:avLst/>
          </a:prstGeom>
          <a:noFill/>
          <a:ln cap="flat" cmpd="sng" w="76200">
            <a:solidFill>
              <a:srgbClr val="FFD745"/>
            </a:solidFill>
            <a:prstDash val="solid"/>
            <a:round/>
            <a:headEnd len="sm" w="sm" type="none"/>
            <a:tailEnd len="sm" w="sm" type="none"/>
          </a:ln>
        </p:spPr>
      </p:cxnSp>
      <p:sp>
        <p:nvSpPr>
          <p:cNvPr id="311" name="Google Shape;311;p41"/>
          <p:cNvSpPr/>
          <p:nvPr/>
        </p:nvSpPr>
        <p:spPr>
          <a:xfrm>
            <a:off x="6885810" y="557049"/>
            <a:ext cx="273900" cy="273900"/>
          </a:xfrm>
          <a:prstGeom prst="ellipse">
            <a:avLst/>
          </a:prstGeom>
          <a:noFill/>
          <a:ln cap="flat" cmpd="sng" w="76200">
            <a:solidFill>
              <a:srgbClr val="FFD7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2" name="Google Shape;312;p41"/>
          <p:cNvSpPr txBox="1"/>
          <p:nvPr>
            <p:ph idx="12" type="sldNum"/>
          </p:nvPr>
        </p:nvSpPr>
        <p:spPr>
          <a:xfrm>
            <a:off x="8472458" y="4663217"/>
            <a:ext cx="548700" cy="393600"/>
          </a:xfrm>
          <a:prstGeom prst="rect">
            <a:avLst/>
          </a:prstGeom>
        </p:spPr>
        <p:txBody>
          <a:bodyPr anchorCtr="0" anchor="ctr" bIns="68575" lIns="68575" spcFirstLastPara="1" rIns="68575" wrap="square" tIns="68575">
            <a:noAutofit/>
          </a:bodyPr>
          <a:lstStyle/>
          <a:p>
            <a:pPr indent="0" lvl="0" marL="0" rtl="0" algn="r">
              <a:spcBef>
                <a:spcPts val="0"/>
              </a:spcBef>
              <a:spcAft>
                <a:spcPts val="0"/>
              </a:spcAft>
              <a:buClr>
                <a:srgbClr val="888888"/>
              </a:buClr>
              <a:buSzPts val="900"/>
              <a:buFont typeface="Calibri"/>
              <a:buNone/>
            </a:pPr>
            <a:fld id="{00000000-1234-1234-1234-123412341234}" type="slidenum">
              <a:rPr lang="ru"/>
              <a:t>‹#›</a:t>
            </a:fld>
            <a:endParaRPr/>
          </a:p>
        </p:txBody>
      </p:sp>
      <p:pic>
        <p:nvPicPr>
          <p:cNvPr id="313" name="Google Shape;313;p41"/>
          <p:cNvPicPr preferRelativeResize="0"/>
          <p:nvPr/>
        </p:nvPicPr>
        <p:blipFill>
          <a:blip r:embed="rId4">
            <a:alphaModFix/>
          </a:blip>
          <a:stretch>
            <a:fillRect/>
          </a:stretch>
        </p:blipFill>
        <p:spPr>
          <a:xfrm>
            <a:off x="262725" y="2391125"/>
            <a:ext cx="8618532" cy="2091475"/>
          </a:xfrm>
          <a:prstGeom prst="rect">
            <a:avLst/>
          </a:prstGeom>
          <a:noFill/>
          <a:ln>
            <a:noFill/>
          </a:ln>
        </p:spPr>
      </p:pic>
      <p:sp>
        <p:nvSpPr>
          <p:cNvPr id="314" name="Google Shape;314;p41"/>
          <p:cNvSpPr txBox="1"/>
          <p:nvPr/>
        </p:nvSpPr>
        <p:spPr>
          <a:xfrm>
            <a:off x="413050" y="941425"/>
            <a:ext cx="82218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500"/>
              <a:t>Новые признаки:</a:t>
            </a:r>
            <a:endParaRPr sz="1500"/>
          </a:p>
          <a:p>
            <a:pPr indent="-323850" lvl="0" marL="457200" rtl="0" algn="l">
              <a:spcBef>
                <a:spcPts val="0"/>
              </a:spcBef>
              <a:spcAft>
                <a:spcPts val="0"/>
              </a:spcAft>
              <a:buSzPts val="1500"/>
              <a:buAutoNum type="arabicPeriod"/>
            </a:pPr>
            <a:r>
              <a:rPr lang="ru" sz="1500"/>
              <a:t>Бинарный признак peaks (peaks = 1, если спрос в этот день был &gt; 1)</a:t>
            </a:r>
            <a:endParaRPr sz="1500"/>
          </a:p>
          <a:p>
            <a:pPr indent="-323850" lvl="0" marL="457200" rtl="0" algn="l">
              <a:spcBef>
                <a:spcPts val="0"/>
              </a:spcBef>
              <a:spcAft>
                <a:spcPts val="0"/>
              </a:spcAft>
              <a:buSzPts val="1500"/>
              <a:buAutoNum type="arabicPeriod"/>
            </a:pPr>
            <a:r>
              <a:rPr lang="ru" sz="1500"/>
              <a:t>Категориальные признаки month и year (месяц и год соответствующей даты)</a:t>
            </a:r>
            <a:endParaRPr sz="1500"/>
          </a:p>
          <a:p>
            <a:pPr indent="-323850" lvl="0" marL="457200" rtl="0" algn="l">
              <a:spcBef>
                <a:spcPts val="0"/>
              </a:spcBef>
              <a:spcAft>
                <a:spcPts val="0"/>
              </a:spcAft>
              <a:buSzPts val="1500"/>
              <a:buAutoNum type="arabicPeriod"/>
            </a:pPr>
            <a:r>
              <a:rPr lang="ru" sz="1500"/>
              <a:t>Количественные признаки location_grouped_demand и product_grouped_demand (среднее значение спроса для зоны расположения магазина и категории продукта)</a:t>
            </a:r>
            <a:endParaRPr sz="1500"/>
          </a:p>
          <a:p>
            <a:pPr indent="0" lvl="0" marL="0" rtl="0" algn="l">
              <a:spcBef>
                <a:spcPts val="0"/>
              </a:spcBef>
              <a:spcAft>
                <a:spcPts val="0"/>
              </a:spcAft>
              <a:buNone/>
            </a:pPr>
            <a:r>
              <a:t/>
            </a:r>
            <a:endParaRPr sz="1500"/>
          </a:p>
        </p:txBody>
      </p:sp>
      <p:sp>
        <p:nvSpPr>
          <p:cNvPr id="315" name="Google Shape;315;p41"/>
          <p:cNvSpPr txBox="1"/>
          <p:nvPr/>
        </p:nvSpPr>
        <p:spPr>
          <a:xfrm>
            <a:off x="2689296" y="4570725"/>
            <a:ext cx="3669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t>Итоговый список всех признаков для обучения</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2"/>
          <p:cNvSpPr txBox="1"/>
          <p:nvPr/>
        </p:nvSpPr>
        <p:spPr>
          <a:xfrm>
            <a:off x="551266" y="110650"/>
            <a:ext cx="6753300" cy="36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 sz="3000">
                <a:solidFill>
                  <a:schemeClr val="dk1"/>
                </a:solidFill>
                <a:latin typeface="Times New Roman"/>
                <a:ea typeface="Times New Roman"/>
                <a:cs typeface="Times New Roman"/>
                <a:sym typeface="Times New Roman"/>
              </a:rPr>
              <a:t>CatBoostRegressor</a:t>
            </a:r>
            <a:endParaRPr b="1" sz="3000">
              <a:solidFill>
                <a:schemeClr val="dk1"/>
              </a:solidFill>
              <a:latin typeface="Times New Roman"/>
              <a:ea typeface="Times New Roman"/>
              <a:cs typeface="Times New Roman"/>
              <a:sym typeface="Times New Roman"/>
            </a:endParaRPr>
          </a:p>
        </p:txBody>
      </p:sp>
      <p:pic>
        <p:nvPicPr>
          <p:cNvPr id="321" name="Google Shape;321;p42"/>
          <p:cNvPicPr preferRelativeResize="0"/>
          <p:nvPr/>
        </p:nvPicPr>
        <p:blipFill rotWithShape="1">
          <a:blip r:embed="rId4">
            <a:alphaModFix/>
          </a:blip>
          <a:srcRect b="0" l="0" r="0" t="0"/>
          <a:stretch/>
        </p:blipFill>
        <p:spPr>
          <a:xfrm>
            <a:off x="6985238" y="4570718"/>
            <a:ext cx="2013299" cy="572783"/>
          </a:xfrm>
          <a:prstGeom prst="rect">
            <a:avLst/>
          </a:prstGeom>
          <a:noFill/>
          <a:ln>
            <a:noFill/>
          </a:ln>
        </p:spPr>
      </p:pic>
      <p:cxnSp>
        <p:nvCxnSpPr>
          <p:cNvPr id="322" name="Google Shape;322;p42"/>
          <p:cNvCxnSpPr>
            <a:endCxn id="323" idx="2"/>
          </p:cNvCxnSpPr>
          <p:nvPr/>
        </p:nvCxnSpPr>
        <p:spPr>
          <a:xfrm>
            <a:off x="-24090" y="693999"/>
            <a:ext cx="6909900" cy="0"/>
          </a:xfrm>
          <a:prstGeom prst="straightConnector1">
            <a:avLst/>
          </a:prstGeom>
          <a:noFill/>
          <a:ln cap="flat" cmpd="sng" w="76200">
            <a:solidFill>
              <a:srgbClr val="FFD745"/>
            </a:solidFill>
            <a:prstDash val="solid"/>
            <a:round/>
            <a:headEnd len="sm" w="sm" type="none"/>
            <a:tailEnd len="sm" w="sm" type="none"/>
          </a:ln>
        </p:spPr>
      </p:cxnSp>
      <p:sp>
        <p:nvSpPr>
          <p:cNvPr id="323" name="Google Shape;323;p42"/>
          <p:cNvSpPr/>
          <p:nvPr/>
        </p:nvSpPr>
        <p:spPr>
          <a:xfrm>
            <a:off x="6885810" y="557049"/>
            <a:ext cx="273900" cy="273900"/>
          </a:xfrm>
          <a:prstGeom prst="ellipse">
            <a:avLst/>
          </a:prstGeom>
          <a:noFill/>
          <a:ln cap="flat" cmpd="sng" w="76200">
            <a:solidFill>
              <a:srgbClr val="FFD7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4" name="Google Shape;324;p42"/>
          <p:cNvSpPr txBox="1"/>
          <p:nvPr>
            <p:ph idx="12" type="sldNum"/>
          </p:nvPr>
        </p:nvSpPr>
        <p:spPr>
          <a:xfrm>
            <a:off x="8472458" y="4663217"/>
            <a:ext cx="548700" cy="393600"/>
          </a:xfrm>
          <a:prstGeom prst="rect">
            <a:avLst/>
          </a:prstGeom>
        </p:spPr>
        <p:txBody>
          <a:bodyPr anchorCtr="0" anchor="ctr" bIns="68575" lIns="68575" spcFirstLastPara="1" rIns="68575" wrap="square" tIns="68575">
            <a:noAutofit/>
          </a:bodyPr>
          <a:lstStyle/>
          <a:p>
            <a:pPr indent="0" lvl="0" marL="0" rtl="0" algn="r">
              <a:spcBef>
                <a:spcPts val="0"/>
              </a:spcBef>
              <a:spcAft>
                <a:spcPts val="0"/>
              </a:spcAft>
              <a:buClr>
                <a:srgbClr val="888888"/>
              </a:buClr>
              <a:buSzPts val="900"/>
              <a:buFont typeface="Calibri"/>
              <a:buNone/>
            </a:pPr>
            <a:fld id="{00000000-1234-1234-1234-123412341234}" type="slidenum">
              <a:rPr lang="ru"/>
              <a:t>‹#›</a:t>
            </a:fld>
            <a:endParaRPr/>
          </a:p>
        </p:txBody>
      </p:sp>
      <p:sp>
        <p:nvSpPr>
          <p:cNvPr id="325" name="Google Shape;325;p42"/>
          <p:cNvSpPr txBox="1"/>
          <p:nvPr/>
        </p:nvSpPr>
        <p:spPr>
          <a:xfrm>
            <a:off x="1881150" y="4444975"/>
            <a:ext cx="538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a:latin typeface="Calibri"/>
                <a:ea typeface="Calibri"/>
                <a:cs typeface="Calibri"/>
                <a:sym typeface="Calibri"/>
              </a:rPr>
              <a:t>Среднее значение спроса по дням (до округления)</a:t>
            </a:r>
            <a:endParaRPr>
              <a:latin typeface="Calibri"/>
              <a:ea typeface="Calibri"/>
              <a:cs typeface="Calibri"/>
              <a:sym typeface="Calibri"/>
            </a:endParaRPr>
          </a:p>
        </p:txBody>
      </p:sp>
      <p:pic>
        <p:nvPicPr>
          <p:cNvPr id="326" name="Google Shape;326;p42"/>
          <p:cNvPicPr preferRelativeResize="0"/>
          <p:nvPr/>
        </p:nvPicPr>
        <p:blipFill>
          <a:blip r:embed="rId5">
            <a:alphaModFix/>
          </a:blip>
          <a:stretch>
            <a:fillRect/>
          </a:stretch>
        </p:blipFill>
        <p:spPr>
          <a:xfrm>
            <a:off x="1281500" y="952750"/>
            <a:ext cx="6581012" cy="349616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3"/>
          <p:cNvSpPr txBox="1"/>
          <p:nvPr/>
        </p:nvSpPr>
        <p:spPr>
          <a:xfrm>
            <a:off x="551266" y="110650"/>
            <a:ext cx="6753300" cy="36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 sz="3000">
                <a:solidFill>
                  <a:schemeClr val="dk1"/>
                </a:solidFill>
                <a:latin typeface="Times New Roman"/>
                <a:ea typeface="Times New Roman"/>
                <a:cs typeface="Times New Roman"/>
                <a:sym typeface="Times New Roman"/>
              </a:rPr>
              <a:t>CatBoostRegressor</a:t>
            </a:r>
            <a:endParaRPr b="1" sz="3000">
              <a:solidFill>
                <a:schemeClr val="dk1"/>
              </a:solidFill>
              <a:latin typeface="Times New Roman"/>
              <a:ea typeface="Times New Roman"/>
              <a:cs typeface="Times New Roman"/>
              <a:sym typeface="Times New Roman"/>
            </a:endParaRPr>
          </a:p>
        </p:txBody>
      </p:sp>
      <p:pic>
        <p:nvPicPr>
          <p:cNvPr id="332" name="Google Shape;332;p43"/>
          <p:cNvPicPr preferRelativeResize="0"/>
          <p:nvPr/>
        </p:nvPicPr>
        <p:blipFill rotWithShape="1">
          <a:blip r:embed="rId4">
            <a:alphaModFix/>
          </a:blip>
          <a:srcRect b="0" l="0" r="0" t="0"/>
          <a:stretch/>
        </p:blipFill>
        <p:spPr>
          <a:xfrm>
            <a:off x="6985238" y="4570718"/>
            <a:ext cx="2013299" cy="572783"/>
          </a:xfrm>
          <a:prstGeom prst="rect">
            <a:avLst/>
          </a:prstGeom>
          <a:noFill/>
          <a:ln>
            <a:noFill/>
          </a:ln>
        </p:spPr>
      </p:pic>
      <p:cxnSp>
        <p:nvCxnSpPr>
          <p:cNvPr id="333" name="Google Shape;333;p43"/>
          <p:cNvCxnSpPr>
            <a:endCxn id="334" idx="2"/>
          </p:cNvCxnSpPr>
          <p:nvPr/>
        </p:nvCxnSpPr>
        <p:spPr>
          <a:xfrm>
            <a:off x="-24090" y="693999"/>
            <a:ext cx="6909900" cy="0"/>
          </a:xfrm>
          <a:prstGeom prst="straightConnector1">
            <a:avLst/>
          </a:prstGeom>
          <a:noFill/>
          <a:ln cap="flat" cmpd="sng" w="76200">
            <a:solidFill>
              <a:srgbClr val="FFD745"/>
            </a:solidFill>
            <a:prstDash val="solid"/>
            <a:round/>
            <a:headEnd len="sm" w="sm" type="none"/>
            <a:tailEnd len="sm" w="sm" type="none"/>
          </a:ln>
        </p:spPr>
      </p:cxnSp>
      <p:sp>
        <p:nvSpPr>
          <p:cNvPr id="334" name="Google Shape;334;p43"/>
          <p:cNvSpPr/>
          <p:nvPr/>
        </p:nvSpPr>
        <p:spPr>
          <a:xfrm>
            <a:off x="6885810" y="557049"/>
            <a:ext cx="273900" cy="273900"/>
          </a:xfrm>
          <a:prstGeom prst="ellipse">
            <a:avLst/>
          </a:prstGeom>
          <a:noFill/>
          <a:ln cap="flat" cmpd="sng" w="76200">
            <a:solidFill>
              <a:srgbClr val="FFD7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5" name="Google Shape;335;p43"/>
          <p:cNvSpPr txBox="1"/>
          <p:nvPr>
            <p:ph idx="12" type="sldNum"/>
          </p:nvPr>
        </p:nvSpPr>
        <p:spPr>
          <a:xfrm>
            <a:off x="8472458" y="4663217"/>
            <a:ext cx="548700" cy="393600"/>
          </a:xfrm>
          <a:prstGeom prst="rect">
            <a:avLst/>
          </a:prstGeom>
        </p:spPr>
        <p:txBody>
          <a:bodyPr anchorCtr="0" anchor="ctr" bIns="68575" lIns="68575" spcFirstLastPara="1" rIns="68575" wrap="square" tIns="68575">
            <a:noAutofit/>
          </a:bodyPr>
          <a:lstStyle/>
          <a:p>
            <a:pPr indent="0" lvl="0" marL="0" rtl="0" algn="r">
              <a:spcBef>
                <a:spcPts val="0"/>
              </a:spcBef>
              <a:spcAft>
                <a:spcPts val="0"/>
              </a:spcAft>
              <a:buClr>
                <a:srgbClr val="888888"/>
              </a:buClr>
              <a:buSzPts val="900"/>
              <a:buFont typeface="Calibri"/>
              <a:buNone/>
            </a:pPr>
            <a:fld id="{00000000-1234-1234-1234-123412341234}" type="slidenum">
              <a:rPr lang="ru"/>
              <a:t>‹#›</a:t>
            </a:fld>
            <a:endParaRPr/>
          </a:p>
        </p:txBody>
      </p:sp>
      <p:sp>
        <p:nvSpPr>
          <p:cNvPr id="336" name="Google Shape;336;p43"/>
          <p:cNvSpPr txBox="1"/>
          <p:nvPr/>
        </p:nvSpPr>
        <p:spPr>
          <a:xfrm>
            <a:off x="1802550" y="4418325"/>
            <a:ext cx="553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a:latin typeface="Calibri"/>
                <a:ea typeface="Calibri"/>
                <a:cs typeface="Calibri"/>
                <a:sym typeface="Calibri"/>
              </a:rPr>
              <a:t>Среднее значение спроса по дням (после округления)</a:t>
            </a:r>
            <a:endParaRPr>
              <a:latin typeface="Calibri"/>
              <a:ea typeface="Calibri"/>
              <a:cs typeface="Calibri"/>
              <a:sym typeface="Calibri"/>
            </a:endParaRPr>
          </a:p>
        </p:txBody>
      </p:sp>
      <p:pic>
        <p:nvPicPr>
          <p:cNvPr id="337" name="Google Shape;337;p43"/>
          <p:cNvPicPr preferRelativeResize="0"/>
          <p:nvPr/>
        </p:nvPicPr>
        <p:blipFill>
          <a:blip r:embed="rId5">
            <a:alphaModFix/>
          </a:blip>
          <a:stretch>
            <a:fillRect/>
          </a:stretch>
        </p:blipFill>
        <p:spPr>
          <a:xfrm>
            <a:off x="1281500" y="952750"/>
            <a:ext cx="6581012" cy="349616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4"/>
          <p:cNvSpPr txBox="1"/>
          <p:nvPr/>
        </p:nvSpPr>
        <p:spPr>
          <a:xfrm>
            <a:off x="551266" y="110650"/>
            <a:ext cx="6753300" cy="36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 sz="3000">
                <a:solidFill>
                  <a:schemeClr val="dk1"/>
                </a:solidFill>
                <a:latin typeface="Times New Roman"/>
                <a:ea typeface="Times New Roman"/>
                <a:cs typeface="Times New Roman"/>
                <a:sym typeface="Times New Roman"/>
              </a:rPr>
              <a:t>Результаты</a:t>
            </a:r>
            <a:endParaRPr b="1" sz="3000">
              <a:solidFill>
                <a:schemeClr val="dk1"/>
              </a:solidFill>
              <a:latin typeface="Times New Roman"/>
              <a:ea typeface="Times New Roman"/>
              <a:cs typeface="Times New Roman"/>
              <a:sym typeface="Times New Roman"/>
            </a:endParaRPr>
          </a:p>
        </p:txBody>
      </p:sp>
      <p:pic>
        <p:nvPicPr>
          <p:cNvPr id="343" name="Google Shape;343;p44"/>
          <p:cNvPicPr preferRelativeResize="0"/>
          <p:nvPr/>
        </p:nvPicPr>
        <p:blipFill rotWithShape="1">
          <a:blip r:embed="rId3">
            <a:alphaModFix/>
          </a:blip>
          <a:srcRect b="0" l="0" r="0" t="0"/>
          <a:stretch/>
        </p:blipFill>
        <p:spPr>
          <a:xfrm>
            <a:off x="6985238" y="4570718"/>
            <a:ext cx="2013299" cy="572783"/>
          </a:xfrm>
          <a:prstGeom prst="rect">
            <a:avLst/>
          </a:prstGeom>
          <a:noFill/>
          <a:ln>
            <a:noFill/>
          </a:ln>
        </p:spPr>
      </p:pic>
      <p:cxnSp>
        <p:nvCxnSpPr>
          <p:cNvPr id="344" name="Google Shape;344;p44"/>
          <p:cNvCxnSpPr>
            <a:endCxn id="345" idx="2"/>
          </p:cNvCxnSpPr>
          <p:nvPr/>
        </p:nvCxnSpPr>
        <p:spPr>
          <a:xfrm>
            <a:off x="-24090" y="693999"/>
            <a:ext cx="6909900" cy="0"/>
          </a:xfrm>
          <a:prstGeom prst="straightConnector1">
            <a:avLst/>
          </a:prstGeom>
          <a:noFill/>
          <a:ln cap="flat" cmpd="sng" w="76200">
            <a:solidFill>
              <a:srgbClr val="FFD745"/>
            </a:solidFill>
            <a:prstDash val="solid"/>
            <a:round/>
            <a:headEnd len="sm" w="sm" type="none"/>
            <a:tailEnd len="sm" w="sm" type="none"/>
          </a:ln>
        </p:spPr>
      </p:cxnSp>
      <p:sp>
        <p:nvSpPr>
          <p:cNvPr id="345" name="Google Shape;345;p44"/>
          <p:cNvSpPr/>
          <p:nvPr/>
        </p:nvSpPr>
        <p:spPr>
          <a:xfrm>
            <a:off x="6885810" y="557049"/>
            <a:ext cx="273900" cy="273900"/>
          </a:xfrm>
          <a:prstGeom prst="ellipse">
            <a:avLst/>
          </a:prstGeom>
          <a:noFill/>
          <a:ln cap="flat" cmpd="sng" w="76200">
            <a:solidFill>
              <a:srgbClr val="FFD7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6" name="Google Shape;346;p44"/>
          <p:cNvSpPr txBox="1"/>
          <p:nvPr/>
        </p:nvSpPr>
        <p:spPr>
          <a:xfrm>
            <a:off x="567311" y="910738"/>
            <a:ext cx="8009400" cy="32289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ru" sz="1500">
                <a:solidFill>
                  <a:schemeClr val="dk1"/>
                </a:solidFill>
              </a:rPr>
              <a:t>Нам все же удалось побить бенчмарк соревнования на платформе Kaggle. Лучший результат дала композиция двух моделей: с</a:t>
            </a:r>
            <a:r>
              <a:rPr lang="ru" sz="1500">
                <a:solidFill>
                  <a:schemeClr val="dk1"/>
                </a:solidFill>
              </a:rPr>
              <a:t>реднее трехнедельное значение спроса (с весом 0.75) и SARIMA для каждой зоны расположения магазинов и категории продуктов (с весом 0.25). Большой вклад дало правильное округление, основанное на распределении таргета. Итоговый скор на тестовой выборке составил порядка 0.4 (в соревновании использовалась метрика MAE (Mean Absolute Error)). </a:t>
            </a:r>
            <a:endParaRPr sz="1500">
              <a:solidFill>
                <a:schemeClr val="dk1"/>
              </a:solidFill>
            </a:endParaRPr>
          </a:p>
        </p:txBody>
      </p:sp>
      <p:sp>
        <p:nvSpPr>
          <p:cNvPr id="347" name="Google Shape;347;p44"/>
          <p:cNvSpPr txBox="1"/>
          <p:nvPr>
            <p:ph idx="12" type="sldNum"/>
          </p:nvPr>
        </p:nvSpPr>
        <p:spPr>
          <a:xfrm>
            <a:off x="8472458" y="4663217"/>
            <a:ext cx="548700" cy="393600"/>
          </a:xfrm>
          <a:prstGeom prst="rect">
            <a:avLst/>
          </a:prstGeom>
        </p:spPr>
        <p:txBody>
          <a:bodyPr anchorCtr="0" anchor="ctr" bIns="68575" lIns="68575" spcFirstLastPara="1" rIns="68575" wrap="square" tIns="68575">
            <a:noAutofit/>
          </a:bodyPr>
          <a:lstStyle/>
          <a:p>
            <a:pPr indent="0" lvl="0" marL="0" rtl="0" algn="r">
              <a:spcBef>
                <a:spcPts val="0"/>
              </a:spcBef>
              <a:spcAft>
                <a:spcPts val="0"/>
              </a:spcAft>
              <a:buClr>
                <a:srgbClr val="888888"/>
              </a:buClr>
              <a:buSzPts val="900"/>
              <a:buFont typeface="Calibri"/>
              <a:buNone/>
            </a:pPr>
            <a:fld id="{00000000-1234-1234-1234-123412341234}" type="slidenum">
              <a:rPr lang="ru"/>
              <a:t>‹#›</a:t>
            </a:fld>
            <a:endParaRPr/>
          </a:p>
        </p:txBody>
      </p:sp>
      <p:pic>
        <p:nvPicPr>
          <p:cNvPr id="348" name="Google Shape;348;p44"/>
          <p:cNvPicPr preferRelativeResize="0"/>
          <p:nvPr/>
        </p:nvPicPr>
        <p:blipFill rotWithShape="1">
          <a:blip r:embed="rId4">
            <a:alphaModFix/>
          </a:blip>
          <a:srcRect b="-2350" l="0" r="0" t="2350"/>
          <a:stretch/>
        </p:blipFill>
        <p:spPr>
          <a:xfrm>
            <a:off x="2247899" y="2520150"/>
            <a:ext cx="4648224" cy="2091950"/>
          </a:xfrm>
          <a:prstGeom prst="rect">
            <a:avLst/>
          </a:prstGeom>
          <a:noFill/>
          <a:ln>
            <a:noFill/>
          </a:ln>
        </p:spPr>
      </p:pic>
      <p:sp>
        <p:nvSpPr>
          <p:cNvPr id="349" name="Google Shape;349;p44"/>
          <p:cNvSpPr txBox="1"/>
          <p:nvPr/>
        </p:nvSpPr>
        <p:spPr>
          <a:xfrm>
            <a:off x="2547450" y="4612100"/>
            <a:ext cx="4049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1200"/>
              <a:t>Формула средней абсолютной ошибки (MAE)</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nvSpPr>
        <p:spPr>
          <a:xfrm>
            <a:off x="551266" y="110650"/>
            <a:ext cx="6753300" cy="36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 sz="3000">
                <a:solidFill>
                  <a:schemeClr val="dk1"/>
                </a:solidFill>
                <a:latin typeface="Times New Roman"/>
                <a:ea typeface="Times New Roman"/>
                <a:cs typeface="Times New Roman"/>
                <a:sym typeface="Times New Roman"/>
              </a:rPr>
              <a:t>Цель</a:t>
            </a:r>
            <a:endParaRPr b="1" sz="3000">
              <a:solidFill>
                <a:schemeClr val="dk1"/>
              </a:solidFill>
              <a:latin typeface="Times New Roman"/>
              <a:ea typeface="Times New Roman"/>
              <a:cs typeface="Times New Roman"/>
              <a:sym typeface="Times New Roman"/>
            </a:endParaRPr>
          </a:p>
        </p:txBody>
      </p:sp>
      <p:pic>
        <p:nvPicPr>
          <p:cNvPr id="144" name="Google Shape;144;p27"/>
          <p:cNvPicPr preferRelativeResize="0"/>
          <p:nvPr/>
        </p:nvPicPr>
        <p:blipFill rotWithShape="1">
          <a:blip r:embed="rId3">
            <a:alphaModFix/>
          </a:blip>
          <a:srcRect b="0" l="0" r="0" t="0"/>
          <a:stretch/>
        </p:blipFill>
        <p:spPr>
          <a:xfrm>
            <a:off x="6985238" y="4570718"/>
            <a:ext cx="2013299" cy="572783"/>
          </a:xfrm>
          <a:prstGeom prst="rect">
            <a:avLst/>
          </a:prstGeom>
          <a:noFill/>
          <a:ln>
            <a:noFill/>
          </a:ln>
        </p:spPr>
      </p:pic>
      <p:cxnSp>
        <p:nvCxnSpPr>
          <p:cNvPr id="145" name="Google Shape;145;p27"/>
          <p:cNvCxnSpPr>
            <a:endCxn id="146" idx="2"/>
          </p:cNvCxnSpPr>
          <p:nvPr/>
        </p:nvCxnSpPr>
        <p:spPr>
          <a:xfrm>
            <a:off x="-24090" y="693999"/>
            <a:ext cx="6909900" cy="0"/>
          </a:xfrm>
          <a:prstGeom prst="straightConnector1">
            <a:avLst/>
          </a:prstGeom>
          <a:noFill/>
          <a:ln cap="flat" cmpd="sng" w="76200">
            <a:solidFill>
              <a:srgbClr val="FFD745"/>
            </a:solidFill>
            <a:prstDash val="solid"/>
            <a:round/>
            <a:headEnd len="sm" w="sm" type="none"/>
            <a:tailEnd len="sm" w="sm" type="none"/>
          </a:ln>
        </p:spPr>
      </p:cxnSp>
      <p:sp>
        <p:nvSpPr>
          <p:cNvPr id="146" name="Google Shape;146;p27"/>
          <p:cNvSpPr/>
          <p:nvPr/>
        </p:nvSpPr>
        <p:spPr>
          <a:xfrm>
            <a:off x="6885810" y="557049"/>
            <a:ext cx="273900" cy="273900"/>
          </a:xfrm>
          <a:prstGeom prst="ellipse">
            <a:avLst/>
          </a:prstGeom>
          <a:noFill/>
          <a:ln cap="flat" cmpd="sng" w="76200">
            <a:solidFill>
              <a:srgbClr val="FFD7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27"/>
          <p:cNvSpPr txBox="1"/>
          <p:nvPr/>
        </p:nvSpPr>
        <p:spPr>
          <a:xfrm>
            <a:off x="567311" y="910738"/>
            <a:ext cx="8009400" cy="32289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ru" sz="1500">
                <a:solidFill>
                  <a:schemeClr val="dk1"/>
                </a:solidFill>
              </a:rPr>
              <a:t>Главной целью проекта является прогнозирование еженедельного спроса для новых пар Товар|Магазин в период с 09.12.2019 по 30.12.2019 с использованием значений еженедельного спроса в период с 19.12.2016 по 02.12.2019 для других комбинаций </a:t>
            </a:r>
            <a:endParaRPr sz="1500">
              <a:solidFill>
                <a:schemeClr val="dk1"/>
              </a:solidFill>
            </a:endParaRPr>
          </a:p>
          <a:p>
            <a:pPr indent="0" lvl="0" marL="0" marR="0" rtl="0" algn="l">
              <a:spcBef>
                <a:spcPts val="0"/>
              </a:spcBef>
              <a:spcAft>
                <a:spcPts val="0"/>
              </a:spcAft>
              <a:buNone/>
            </a:pPr>
            <a:r>
              <a:rPr lang="ru" sz="1500">
                <a:solidFill>
                  <a:schemeClr val="dk1"/>
                </a:solidFill>
              </a:rPr>
              <a:t>пар Товар|Магазин.</a:t>
            </a:r>
            <a:endParaRPr sz="1500">
              <a:solidFill>
                <a:schemeClr val="dk1"/>
              </a:solidFill>
              <a:latin typeface="Arial"/>
              <a:ea typeface="Arial"/>
              <a:cs typeface="Arial"/>
              <a:sym typeface="Arial"/>
            </a:endParaRPr>
          </a:p>
        </p:txBody>
      </p:sp>
      <p:sp>
        <p:nvSpPr>
          <p:cNvPr id="148" name="Google Shape;148;p27"/>
          <p:cNvSpPr txBox="1"/>
          <p:nvPr>
            <p:ph idx="12" type="sldNum"/>
          </p:nvPr>
        </p:nvSpPr>
        <p:spPr>
          <a:xfrm>
            <a:off x="8472458" y="4663217"/>
            <a:ext cx="548700" cy="393600"/>
          </a:xfrm>
          <a:prstGeom prst="rect">
            <a:avLst/>
          </a:prstGeom>
        </p:spPr>
        <p:txBody>
          <a:bodyPr anchorCtr="0" anchor="ctr" bIns="68575" lIns="68575" spcFirstLastPara="1" rIns="68575" wrap="square" tIns="68575">
            <a:noAutofit/>
          </a:bodyPr>
          <a:lstStyle/>
          <a:p>
            <a:pPr indent="0" lvl="0" marL="0" rtl="0" algn="r">
              <a:spcBef>
                <a:spcPts val="0"/>
              </a:spcBef>
              <a:spcAft>
                <a:spcPts val="0"/>
              </a:spcAft>
              <a:buClr>
                <a:srgbClr val="888888"/>
              </a:buClr>
              <a:buSzPts val="900"/>
              <a:buFont typeface="Calibri"/>
              <a:buNone/>
            </a:pPr>
            <a:fld id="{00000000-1234-1234-1234-123412341234}" type="slidenum">
              <a:rPr lang="ru"/>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5"/>
          <p:cNvSpPr txBox="1"/>
          <p:nvPr/>
        </p:nvSpPr>
        <p:spPr>
          <a:xfrm>
            <a:off x="327403" y="2758887"/>
            <a:ext cx="406800" cy="688800"/>
          </a:xfrm>
          <a:prstGeom prst="rect">
            <a:avLst/>
          </a:prstGeom>
          <a:noFill/>
          <a:ln>
            <a:noFill/>
          </a:ln>
        </p:spPr>
        <p:txBody>
          <a:bodyPr anchorCtr="0" anchor="t" bIns="45700" lIns="91425" spcFirstLastPara="1" rIns="91425" wrap="square" tIns="45700">
            <a:noAutofit/>
          </a:bodyPr>
          <a:lstStyle/>
          <a:p>
            <a:pPr indent="0" lvl="0" marL="0" marR="0" rtl="0" algn="l">
              <a:lnSpc>
                <a:spcPct val="68181"/>
              </a:lnSpc>
              <a:spcBef>
                <a:spcPts val="0"/>
              </a:spcBef>
              <a:spcAft>
                <a:spcPts val="0"/>
              </a:spcAft>
              <a:buNone/>
            </a:pPr>
            <a:r>
              <a:rPr b="1" lang="ru" sz="4400">
                <a:solidFill>
                  <a:srgbClr val="000000"/>
                </a:solidFill>
                <a:latin typeface="Helvetica Neue"/>
                <a:ea typeface="Helvetica Neue"/>
                <a:cs typeface="Helvetica Neue"/>
                <a:sym typeface="Helvetica Neue"/>
              </a:rPr>
              <a:t>		</a:t>
            </a:r>
            <a:endParaRPr b="1" sz="4400">
              <a:solidFill>
                <a:srgbClr val="000000"/>
              </a:solidFill>
              <a:latin typeface="Helvetica Neue"/>
              <a:ea typeface="Helvetica Neue"/>
              <a:cs typeface="Helvetica Neue"/>
              <a:sym typeface="Helvetica Neue"/>
            </a:endParaRPr>
          </a:p>
        </p:txBody>
      </p:sp>
      <p:sp>
        <p:nvSpPr>
          <p:cNvPr id="355" name="Google Shape;355;p45"/>
          <p:cNvSpPr txBox="1"/>
          <p:nvPr/>
        </p:nvSpPr>
        <p:spPr>
          <a:xfrm>
            <a:off x="551275" y="110650"/>
            <a:ext cx="6753300" cy="572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 sz="3000">
                <a:solidFill>
                  <a:schemeClr val="dk1"/>
                </a:solidFill>
                <a:latin typeface="Times New Roman"/>
                <a:ea typeface="Times New Roman"/>
                <a:cs typeface="Times New Roman"/>
                <a:sym typeface="Times New Roman"/>
              </a:rPr>
              <a:t>Выводы</a:t>
            </a:r>
            <a:endParaRPr b="1" sz="3000">
              <a:solidFill>
                <a:schemeClr val="dk1"/>
              </a:solidFill>
              <a:latin typeface="Times New Roman"/>
              <a:ea typeface="Times New Roman"/>
              <a:cs typeface="Times New Roman"/>
              <a:sym typeface="Times New Roman"/>
            </a:endParaRPr>
          </a:p>
        </p:txBody>
      </p:sp>
      <p:sp>
        <p:nvSpPr>
          <p:cNvPr id="356" name="Google Shape;356;p45"/>
          <p:cNvSpPr txBox="1"/>
          <p:nvPr/>
        </p:nvSpPr>
        <p:spPr>
          <a:xfrm>
            <a:off x="2303075" y="1667500"/>
            <a:ext cx="6840900" cy="295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sz="1500">
                <a:solidFill>
                  <a:schemeClr val="dk1"/>
                </a:solidFill>
              </a:rPr>
              <a:t>Простой бенчмарк, состоящий из всех единиц, было довольно тяжело побить</a:t>
            </a:r>
            <a:endParaRPr sz="1500">
              <a:solidFill>
                <a:schemeClr val="dk1"/>
              </a:solidFill>
            </a:endParaRPr>
          </a:p>
        </p:txBody>
      </p:sp>
      <p:sp>
        <p:nvSpPr>
          <p:cNvPr id="357" name="Google Shape;357;p45"/>
          <p:cNvSpPr txBox="1"/>
          <p:nvPr/>
        </p:nvSpPr>
        <p:spPr>
          <a:xfrm>
            <a:off x="2303075" y="2285450"/>
            <a:ext cx="6980700" cy="295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sz="1500">
                <a:solidFill>
                  <a:schemeClr val="dk1"/>
                </a:solidFill>
              </a:rPr>
              <a:t>Значение таргета сильнее всего зависит от даты, категории товара и зоны расположения магазина, остальные признаки практически бесполезны</a:t>
            </a:r>
            <a:endParaRPr sz="1500"/>
          </a:p>
        </p:txBody>
      </p:sp>
      <p:sp>
        <p:nvSpPr>
          <p:cNvPr id="358" name="Google Shape;358;p45"/>
          <p:cNvSpPr txBox="1"/>
          <p:nvPr/>
        </p:nvSpPr>
        <p:spPr>
          <a:xfrm>
            <a:off x="2303066" y="2947138"/>
            <a:ext cx="6531900" cy="295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 sz="1500">
                <a:solidFill>
                  <a:schemeClr val="dk1"/>
                </a:solidFill>
              </a:rPr>
              <a:t>Правильное округление очень сильно влияет на итоговый результат</a:t>
            </a:r>
            <a:endParaRPr sz="1500"/>
          </a:p>
        </p:txBody>
      </p:sp>
      <p:pic>
        <p:nvPicPr>
          <p:cNvPr id="359" name="Google Shape;359;p45"/>
          <p:cNvPicPr preferRelativeResize="0"/>
          <p:nvPr/>
        </p:nvPicPr>
        <p:blipFill rotWithShape="1">
          <a:blip r:embed="rId3">
            <a:alphaModFix/>
          </a:blip>
          <a:srcRect b="0" l="0" r="0" t="0"/>
          <a:stretch/>
        </p:blipFill>
        <p:spPr>
          <a:xfrm>
            <a:off x="6985238" y="4586093"/>
            <a:ext cx="2013299" cy="572783"/>
          </a:xfrm>
          <a:prstGeom prst="rect">
            <a:avLst/>
          </a:prstGeom>
          <a:noFill/>
          <a:ln>
            <a:noFill/>
          </a:ln>
        </p:spPr>
      </p:pic>
      <p:cxnSp>
        <p:nvCxnSpPr>
          <p:cNvPr id="360" name="Google Shape;360;p45"/>
          <p:cNvCxnSpPr>
            <a:endCxn id="361" idx="2"/>
          </p:cNvCxnSpPr>
          <p:nvPr/>
        </p:nvCxnSpPr>
        <p:spPr>
          <a:xfrm>
            <a:off x="-24090" y="693999"/>
            <a:ext cx="6909900" cy="0"/>
          </a:xfrm>
          <a:prstGeom prst="straightConnector1">
            <a:avLst/>
          </a:prstGeom>
          <a:noFill/>
          <a:ln cap="flat" cmpd="sng" w="76200">
            <a:solidFill>
              <a:srgbClr val="FFD745"/>
            </a:solidFill>
            <a:prstDash val="solid"/>
            <a:round/>
            <a:headEnd len="sm" w="sm" type="none"/>
            <a:tailEnd len="sm" w="sm" type="none"/>
          </a:ln>
        </p:spPr>
      </p:cxnSp>
      <p:sp>
        <p:nvSpPr>
          <p:cNvPr id="361" name="Google Shape;361;p45"/>
          <p:cNvSpPr/>
          <p:nvPr/>
        </p:nvSpPr>
        <p:spPr>
          <a:xfrm>
            <a:off x="6885810" y="557049"/>
            <a:ext cx="273900" cy="273900"/>
          </a:xfrm>
          <a:prstGeom prst="ellipse">
            <a:avLst/>
          </a:prstGeom>
          <a:noFill/>
          <a:ln cap="flat" cmpd="sng" w="76200">
            <a:solidFill>
              <a:srgbClr val="FFD7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2" name="Google Shape;362;p45"/>
          <p:cNvSpPr/>
          <p:nvPr/>
        </p:nvSpPr>
        <p:spPr>
          <a:xfrm>
            <a:off x="551278" y="1653700"/>
            <a:ext cx="1613700" cy="421500"/>
          </a:xfrm>
          <a:prstGeom prst="chevron">
            <a:avLst>
              <a:gd fmla="val 50000" name="adj"/>
            </a:avLst>
          </a:prstGeom>
          <a:solidFill>
            <a:srgbClr val="FFD745"/>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3" name="Google Shape;363;p45"/>
          <p:cNvSpPr txBox="1"/>
          <p:nvPr/>
        </p:nvSpPr>
        <p:spPr>
          <a:xfrm>
            <a:off x="949983" y="1600400"/>
            <a:ext cx="816300" cy="390300"/>
          </a:xfrm>
          <a:prstGeom prst="rect">
            <a:avLst/>
          </a:prstGeom>
          <a:noFill/>
          <a:ln>
            <a:noFill/>
          </a:ln>
        </p:spPr>
        <p:txBody>
          <a:bodyPr anchorCtr="0" anchor="t" bIns="45700" lIns="91425" spcFirstLastPara="1" rIns="91425" wrap="square" tIns="45700">
            <a:noAutofit/>
          </a:bodyPr>
          <a:lstStyle/>
          <a:p>
            <a:pPr indent="0" lvl="0" marL="0" marR="0" rtl="0" algn="ctr">
              <a:lnSpc>
                <a:spcPct val="107142"/>
              </a:lnSpc>
              <a:spcBef>
                <a:spcPts val="0"/>
              </a:spcBef>
              <a:spcAft>
                <a:spcPts val="0"/>
              </a:spcAft>
              <a:buNone/>
            </a:pPr>
            <a:r>
              <a:rPr lang="ru" sz="2800">
                <a:solidFill>
                  <a:schemeClr val="dk1"/>
                </a:solidFill>
                <a:latin typeface="Roboto Medium"/>
                <a:ea typeface="Roboto Medium"/>
                <a:cs typeface="Roboto Medium"/>
                <a:sym typeface="Roboto Medium"/>
              </a:rPr>
              <a:t>1</a:t>
            </a:r>
            <a:endParaRPr sz="1800">
              <a:solidFill>
                <a:schemeClr val="dk1"/>
              </a:solidFill>
              <a:latin typeface="Roboto Medium"/>
              <a:ea typeface="Roboto Medium"/>
              <a:cs typeface="Roboto Medium"/>
              <a:sym typeface="Roboto Medium"/>
            </a:endParaRPr>
          </a:p>
        </p:txBody>
      </p:sp>
      <p:sp>
        <p:nvSpPr>
          <p:cNvPr id="364" name="Google Shape;364;p45"/>
          <p:cNvSpPr/>
          <p:nvPr/>
        </p:nvSpPr>
        <p:spPr>
          <a:xfrm>
            <a:off x="551278" y="2312475"/>
            <a:ext cx="1613700" cy="421500"/>
          </a:xfrm>
          <a:prstGeom prst="chevron">
            <a:avLst>
              <a:gd fmla="val 50000" name="adj"/>
            </a:avLst>
          </a:prstGeom>
          <a:solidFill>
            <a:srgbClr val="FFD745"/>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5" name="Google Shape;365;p45"/>
          <p:cNvSpPr txBox="1"/>
          <p:nvPr/>
        </p:nvSpPr>
        <p:spPr>
          <a:xfrm>
            <a:off x="788287" y="2254063"/>
            <a:ext cx="1139700" cy="390300"/>
          </a:xfrm>
          <a:prstGeom prst="rect">
            <a:avLst/>
          </a:prstGeom>
          <a:noFill/>
          <a:ln>
            <a:noFill/>
          </a:ln>
        </p:spPr>
        <p:txBody>
          <a:bodyPr anchorCtr="0" anchor="t" bIns="45700" lIns="91425" spcFirstLastPara="1" rIns="91425" wrap="square" tIns="45700">
            <a:noAutofit/>
          </a:bodyPr>
          <a:lstStyle/>
          <a:p>
            <a:pPr indent="0" lvl="0" marL="0" marR="0" rtl="0" algn="ctr">
              <a:lnSpc>
                <a:spcPct val="107142"/>
              </a:lnSpc>
              <a:spcBef>
                <a:spcPts val="0"/>
              </a:spcBef>
              <a:spcAft>
                <a:spcPts val="0"/>
              </a:spcAft>
              <a:buNone/>
            </a:pPr>
            <a:r>
              <a:rPr lang="ru" sz="2800">
                <a:solidFill>
                  <a:schemeClr val="dk1"/>
                </a:solidFill>
                <a:latin typeface="Roboto Medium"/>
                <a:ea typeface="Roboto Medium"/>
                <a:cs typeface="Roboto Medium"/>
                <a:sym typeface="Roboto Medium"/>
              </a:rPr>
              <a:t>2</a:t>
            </a:r>
            <a:endParaRPr sz="1800">
              <a:solidFill>
                <a:schemeClr val="dk1"/>
              </a:solidFill>
              <a:latin typeface="Roboto Medium"/>
              <a:ea typeface="Roboto Medium"/>
              <a:cs typeface="Roboto Medium"/>
              <a:sym typeface="Roboto Medium"/>
            </a:endParaRPr>
          </a:p>
        </p:txBody>
      </p:sp>
      <p:sp>
        <p:nvSpPr>
          <p:cNvPr id="366" name="Google Shape;366;p45"/>
          <p:cNvSpPr/>
          <p:nvPr/>
        </p:nvSpPr>
        <p:spPr>
          <a:xfrm>
            <a:off x="551278" y="2971250"/>
            <a:ext cx="1613700" cy="421500"/>
          </a:xfrm>
          <a:prstGeom prst="chevron">
            <a:avLst>
              <a:gd fmla="val 50000" name="adj"/>
            </a:avLst>
          </a:prstGeom>
          <a:solidFill>
            <a:srgbClr val="FFD745"/>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7" name="Google Shape;367;p45"/>
          <p:cNvSpPr txBox="1"/>
          <p:nvPr/>
        </p:nvSpPr>
        <p:spPr>
          <a:xfrm>
            <a:off x="788275" y="2907738"/>
            <a:ext cx="1139700" cy="390300"/>
          </a:xfrm>
          <a:prstGeom prst="rect">
            <a:avLst/>
          </a:prstGeom>
          <a:noFill/>
          <a:ln>
            <a:noFill/>
          </a:ln>
        </p:spPr>
        <p:txBody>
          <a:bodyPr anchorCtr="0" anchor="t" bIns="45700" lIns="91425" spcFirstLastPara="1" rIns="91425" wrap="square" tIns="45700">
            <a:noAutofit/>
          </a:bodyPr>
          <a:lstStyle/>
          <a:p>
            <a:pPr indent="0" lvl="0" marL="0" marR="0" rtl="0" algn="ctr">
              <a:lnSpc>
                <a:spcPct val="107142"/>
              </a:lnSpc>
              <a:spcBef>
                <a:spcPts val="0"/>
              </a:spcBef>
              <a:spcAft>
                <a:spcPts val="0"/>
              </a:spcAft>
              <a:buNone/>
            </a:pPr>
            <a:r>
              <a:rPr lang="ru" sz="2800">
                <a:solidFill>
                  <a:schemeClr val="dk1"/>
                </a:solidFill>
                <a:latin typeface="Roboto Medium"/>
                <a:ea typeface="Roboto Medium"/>
                <a:cs typeface="Roboto Medium"/>
                <a:sym typeface="Roboto Medium"/>
              </a:rPr>
              <a:t>3</a:t>
            </a:r>
            <a:endParaRPr sz="1800">
              <a:solidFill>
                <a:schemeClr val="dk1"/>
              </a:solidFill>
              <a:latin typeface="Roboto Medium"/>
              <a:ea typeface="Roboto Medium"/>
              <a:cs typeface="Roboto Medium"/>
              <a:sym typeface="Roboto Medium"/>
            </a:endParaRPr>
          </a:p>
        </p:txBody>
      </p:sp>
      <p:sp>
        <p:nvSpPr>
          <p:cNvPr id="368" name="Google Shape;368;p45"/>
          <p:cNvSpPr txBox="1"/>
          <p:nvPr/>
        </p:nvSpPr>
        <p:spPr>
          <a:xfrm>
            <a:off x="551275" y="996925"/>
            <a:ext cx="8447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500"/>
              <a:t>Некоторые выводы о данных/результатах работы, к которым нам удалось прийти:</a:t>
            </a:r>
            <a:endParaRPr sz="1500"/>
          </a:p>
        </p:txBody>
      </p:sp>
      <p:sp>
        <p:nvSpPr>
          <p:cNvPr id="369" name="Google Shape;369;p45"/>
          <p:cNvSpPr txBox="1"/>
          <p:nvPr>
            <p:ph idx="12" type="sldNum"/>
          </p:nvPr>
        </p:nvSpPr>
        <p:spPr>
          <a:xfrm>
            <a:off x="8472458" y="4663217"/>
            <a:ext cx="548700" cy="393600"/>
          </a:xfrm>
          <a:prstGeom prst="rect">
            <a:avLst/>
          </a:prstGeom>
        </p:spPr>
        <p:txBody>
          <a:bodyPr anchorCtr="0" anchor="ctr" bIns="68575" lIns="68575" spcFirstLastPara="1" rIns="68575" wrap="square" tIns="68575">
            <a:noAutofit/>
          </a:bodyPr>
          <a:lstStyle/>
          <a:p>
            <a:pPr indent="0" lvl="0" marL="0" rtl="0" algn="r">
              <a:spcBef>
                <a:spcPts val="0"/>
              </a:spcBef>
              <a:spcAft>
                <a:spcPts val="0"/>
              </a:spcAft>
              <a:buClr>
                <a:srgbClr val="888888"/>
              </a:buClr>
              <a:buSzPts val="900"/>
              <a:buFont typeface="Calibri"/>
              <a:buNone/>
            </a:pPr>
            <a:fld id="{00000000-1234-1234-1234-123412341234}" type="slidenum">
              <a:rPr lang="ru"/>
              <a:t>‹#›</a:t>
            </a:fld>
            <a:endParaRPr/>
          </a:p>
        </p:txBody>
      </p:sp>
      <p:sp>
        <p:nvSpPr>
          <p:cNvPr id="370" name="Google Shape;370;p45"/>
          <p:cNvSpPr/>
          <p:nvPr/>
        </p:nvSpPr>
        <p:spPr>
          <a:xfrm>
            <a:off x="551278" y="3630025"/>
            <a:ext cx="1613700" cy="421500"/>
          </a:xfrm>
          <a:prstGeom prst="chevron">
            <a:avLst>
              <a:gd fmla="val 50000" name="adj"/>
            </a:avLst>
          </a:prstGeom>
          <a:solidFill>
            <a:srgbClr val="FFD745"/>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1" name="Google Shape;371;p45"/>
          <p:cNvSpPr txBox="1"/>
          <p:nvPr/>
        </p:nvSpPr>
        <p:spPr>
          <a:xfrm>
            <a:off x="788275" y="3561425"/>
            <a:ext cx="1139700" cy="390300"/>
          </a:xfrm>
          <a:prstGeom prst="rect">
            <a:avLst/>
          </a:prstGeom>
          <a:noFill/>
          <a:ln>
            <a:noFill/>
          </a:ln>
        </p:spPr>
        <p:txBody>
          <a:bodyPr anchorCtr="0" anchor="t" bIns="45700" lIns="91425" spcFirstLastPara="1" rIns="91425" wrap="square" tIns="45700">
            <a:noAutofit/>
          </a:bodyPr>
          <a:lstStyle/>
          <a:p>
            <a:pPr indent="0" lvl="0" marL="0" marR="0" rtl="0" algn="ctr">
              <a:lnSpc>
                <a:spcPct val="107142"/>
              </a:lnSpc>
              <a:spcBef>
                <a:spcPts val="0"/>
              </a:spcBef>
              <a:spcAft>
                <a:spcPts val="0"/>
              </a:spcAft>
              <a:buNone/>
            </a:pPr>
            <a:r>
              <a:rPr lang="ru" sz="2800">
                <a:solidFill>
                  <a:schemeClr val="dk1"/>
                </a:solidFill>
                <a:latin typeface="Roboto Medium"/>
                <a:ea typeface="Roboto Medium"/>
                <a:cs typeface="Roboto Medium"/>
                <a:sym typeface="Roboto Medium"/>
              </a:rPr>
              <a:t>4</a:t>
            </a:r>
            <a:endParaRPr sz="1800">
              <a:solidFill>
                <a:schemeClr val="dk1"/>
              </a:solidFill>
              <a:latin typeface="Roboto Medium"/>
              <a:ea typeface="Roboto Medium"/>
              <a:cs typeface="Roboto Medium"/>
              <a:sym typeface="Roboto Medium"/>
            </a:endParaRPr>
          </a:p>
        </p:txBody>
      </p:sp>
      <p:sp>
        <p:nvSpPr>
          <p:cNvPr id="372" name="Google Shape;372;p45"/>
          <p:cNvSpPr txBox="1"/>
          <p:nvPr/>
        </p:nvSpPr>
        <p:spPr>
          <a:xfrm>
            <a:off x="2303076" y="3608850"/>
            <a:ext cx="6695400" cy="295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ru" sz="1500">
                <a:solidFill>
                  <a:schemeClr val="dk1"/>
                </a:solidFill>
              </a:rPr>
              <a:t>Округление и сильное желание побить бенчмарк в большинстве случаев </a:t>
            </a:r>
            <a:r>
              <a:rPr lang="ru" sz="1500">
                <a:solidFill>
                  <a:srgbClr val="202124"/>
                </a:solidFill>
                <a:highlight>
                  <a:srgbClr val="FFFFFF"/>
                </a:highlight>
              </a:rPr>
              <a:t>“съедает” предсказания моделей</a:t>
            </a:r>
            <a:endParaRPr sz="1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46"/>
          <p:cNvPicPr preferRelativeResize="0"/>
          <p:nvPr/>
        </p:nvPicPr>
        <p:blipFill rotWithShape="1">
          <a:blip r:embed="rId3">
            <a:alphaModFix/>
          </a:blip>
          <a:srcRect b="0" l="0" r="0" t="0"/>
          <a:stretch/>
        </p:blipFill>
        <p:spPr>
          <a:xfrm>
            <a:off x="0" y="-946804"/>
            <a:ext cx="9144000" cy="6852305"/>
          </a:xfrm>
          <a:prstGeom prst="rect">
            <a:avLst/>
          </a:prstGeom>
          <a:noFill/>
          <a:ln>
            <a:noFill/>
          </a:ln>
        </p:spPr>
      </p:pic>
      <p:pic>
        <p:nvPicPr>
          <p:cNvPr id="378" name="Google Shape;378;p46"/>
          <p:cNvPicPr preferRelativeResize="0"/>
          <p:nvPr/>
        </p:nvPicPr>
        <p:blipFill rotWithShape="1">
          <a:blip r:embed="rId4">
            <a:alphaModFix/>
          </a:blip>
          <a:srcRect b="0" l="0" r="0" t="0"/>
          <a:stretch/>
        </p:blipFill>
        <p:spPr>
          <a:xfrm>
            <a:off x="3775363" y="1885490"/>
            <a:ext cx="1593275" cy="1187714"/>
          </a:xfrm>
          <a:prstGeom prst="rect">
            <a:avLst/>
          </a:prstGeom>
          <a:noFill/>
          <a:ln>
            <a:noFill/>
          </a:ln>
        </p:spPr>
      </p:pic>
      <p:sp>
        <p:nvSpPr>
          <p:cNvPr id="379" name="Google Shape;379;p46"/>
          <p:cNvSpPr txBox="1"/>
          <p:nvPr/>
        </p:nvSpPr>
        <p:spPr>
          <a:xfrm>
            <a:off x="819338" y="1986975"/>
            <a:ext cx="7505323" cy="53091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ru" sz="3000">
                <a:solidFill>
                  <a:schemeClr val="dk1"/>
                </a:solidFill>
                <a:latin typeface="Times New Roman"/>
                <a:ea typeface="Times New Roman"/>
                <a:cs typeface="Times New Roman"/>
                <a:sym typeface="Times New Roman"/>
              </a:rPr>
              <a:t>Спасибо за внимание!</a:t>
            </a:r>
            <a:endParaRPr sz="1100"/>
          </a:p>
        </p:txBody>
      </p:sp>
      <p:sp>
        <p:nvSpPr>
          <p:cNvPr id="380" name="Google Shape;380;p46"/>
          <p:cNvSpPr txBox="1"/>
          <p:nvPr>
            <p:ph idx="12" type="sldNum"/>
          </p:nvPr>
        </p:nvSpPr>
        <p:spPr>
          <a:xfrm>
            <a:off x="8472458" y="4663217"/>
            <a:ext cx="548700" cy="393600"/>
          </a:xfrm>
          <a:prstGeom prst="rect">
            <a:avLst/>
          </a:prstGeom>
        </p:spPr>
        <p:txBody>
          <a:bodyPr anchorCtr="0" anchor="ctr" bIns="68575" lIns="68575" spcFirstLastPara="1" rIns="68575" wrap="square" tIns="68575">
            <a:noAutofit/>
          </a:bodyPr>
          <a:lstStyle/>
          <a:p>
            <a:pPr indent="0" lvl="0" marL="0" rtl="0" algn="r">
              <a:spcBef>
                <a:spcPts val="0"/>
              </a:spcBef>
              <a:spcAft>
                <a:spcPts val="0"/>
              </a:spcAft>
              <a:buClr>
                <a:srgbClr val="888888"/>
              </a:buClr>
              <a:buSzPts val="900"/>
              <a:buFont typeface="Calibri"/>
              <a:buNone/>
            </a:pPr>
            <a:fld id="{00000000-1234-1234-1234-123412341234}" type="slidenum">
              <a:rPr lang="ru"/>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nvSpPr>
        <p:spPr>
          <a:xfrm>
            <a:off x="551266" y="110650"/>
            <a:ext cx="6753300" cy="36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 sz="3000">
                <a:solidFill>
                  <a:schemeClr val="dk1"/>
                </a:solidFill>
                <a:latin typeface="Times New Roman"/>
                <a:ea typeface="Times New Roman"/>
                <a:cs typeface="Times New Roman"/>
                <a:sym typeface="Times New Roman"/>
              </a:rPr>
              <a:t>Данные</a:t>
            </a:r>
            <a:endParaRPr b="1" sz="3000">
              <a:solidFill>
                <a:schemeClr val="dk1"/>
              </a:solidFill>
              <a:latin typeface="Times New Roman"/>
              <a:ea typeface="Times New Roman"/>
              <a:cs typeface="Times New Roman"/>
              <a:sym typeface="Times New Roman"/>
            </a:endParaRPr>
          </a:p>
        </p:txBody>
      </p:sp>
      <p:pic>
        <p:nvPicPr>
          <p:cNvPr id="154" name="Google Shape;154;p28"/>
          <p:cNvPicPr preferRelativeResize="0"/>
          <p:nvPr/>
        </p:nvPicPr>
        <p:blipFill rotWithShape="1">
          <a:blip r:embed="rId3">
            <a:alphaModFix/>
          </a:blip>
          <a:srcRect b="0" l="0" r="0" t="0"/>
          <a:stretch/>
        </p:blipFill>
        <p:spPr>
          <a:xfrm>
            <a:off x="6985238" y="4570718"/>
            <a:ext cx="2013299" cy="572783"/>
          </a:xfrm>
          <a:prstGeom prst="rect">
            <a:avLst/>
          </a:prstGeom>
          <a:noFill/>
          <a:ln>
            <a:noFill/>
          </a:ln>
        </p:spPr>
      </p:pic>
      <p:cxnSp>
        <p:nvCxnSpPr>
          <p:cNvPr id="155" name="Google Shape;155;p28"/>
          <p:cNvCxnSpPr>
            <a:endCxn id="156" idx="2"/>
          </p:cNvCxnSpPr>
          <p:nvPr/>
        </p:nvCxnSpPr>
        <p:spPr>
          <a:xfrm>
            <a:off x="-24090" y="693999"/>
            <a:ext cx="6909900" cy="0"/>
          </a:xfrm>
          <a:prstGeom prst="straightConnector1">
            <a:avLst/>
          </a:prstGeom>
          <a:noFill/>
          <a:ln cap="flat" cmpd="sng" w="76200">
            <a:solidFill>
              <a:srgbClr val="FFD745"/>
            </a:solidFill>
            <a:prstDash val="solid"/>
            <a:round/>
            <a:headEnd len="sm" w="sm" type="none"/>
            <a:tailEnd len="sm" w="sm" type="none"/>
          </a:ln>
        </p:spPr>
      </p:cxnSp>
      <p:sp>
        <p:nvSpPr>
          <p:cNvPr id="156" name="Google Shape;156;p28"/>
          <p:cNvSpPr/>
          <p:nvPr/>
        </p:nvSpPr>
        <p:spPr>
          <a:xfrm>
            <a:off x="6885810" y="557049"/>
            <a:ext cx="273900" cy="273900"/>
          </a:xfrm>
          <a:prstGeom prst="ellipse">
            <a:avLst/>
          </a:prstGeom>
          <a:noFill/>
          <a:ln cap="flat" cmpd="sng" w="76200">
            <a:solidFill>
              <a:srgbClr val="FFD7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28"/>
          <p:cNvSpPr txBox="1"/>
          <p:nvPr/>
        </p:nvSpPr>
        <p:spPr>
          <a:xfrm>
            <a:off x="567300" y="894115"/>
            <a:ext cx="8009400" cy="7854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ru" sz="1500">
                <a:solidFill>
                  <a:schemeClr val="dk1"/>
                </a:solidFill>
              </a:rPr>
              <a:t>После очистки и преобразования данных, а также добавления дополнительных сведений о </a:t>
            </a:r>
            <a:r>
              <a:rPr lang="ru" sz="1500">
                <a:solidFill>
                  <a:schemeClr val="dk1"/>
                </a:solidFill>
              </a:rPr>
              <a:t>местонахождении магазинов и категориях товаров получаем следующую витрину для обучения:</a:t>
            </a:r>
            <a:endParaRPr sz="1500">
              <a:solidFill>
                <a:schemeClr val="dk1"/>
              </a:solidFill>
            </a:endParaRPr>
          </a:p>
          <a:p>
            <a:pPr indent="0" lvl="0" marL="0" marR="0" rtl="0" algn="l">
              <a:spcBef>
                <a:spcPts val="0"/>
              </a:spcBef>
              <a:spcAft>
                <a:spcPts val="0"/>
              </a:spcAft>
              <a:buNone/>
            </a:pPr>
            <a:r>
              <a:t/>
            </a:r>
            <a:endParaRPr sz="1500">
              <a:solidFill>
                <a:schemeClr val="dk1"/>
              </a:solidFill>
            </a:endParaRPr>
          </a:p>
          <a:p>
            <a:pPr indent="0" lvl="0" marL="0" marR="0" rtl="0" algn="l">
              <a:spcBef>
                <a:spcPts val="0"/>
              </a:spcBef>
              <a:spcAft>
                <a:spcPts val="0"/>
              </a:spcAft>
              <a:buNone/>
            </a:pPr>
            <a:r>
              <a:t/>
            </a:r>
            <a:endParaRPr sz="1500">
              <a:solidFill>
                <a:schemeClr val="dk1"/>
              </a:solidFill>
            </a:endParaRPr>
          </a:p>
        </p:txBody>
      </p:sp>
      <p:sp>
        <p:nvSpPr>
          <p:cNvPr id="158" name="Google Shape;158;p28"/>
          <p:cNvSpPr txBox="1"/>
          <p:nvPr>
            <p:ph idx="12" type="sldNum"/>
          </p:nvPr>
        </p:nvSpPr>
        <p:spPr>
          <a:xfrm>
            <a:off x="8472458" y="4663217"/>
            <a:ext cx="548700" cy="393600"/>
          </a:xfrm>
          <a:prstGeom prst="rect">
            <a:avLst/>
          </a:prstGeom>
        </p:spPr>
        <p:txBody>
          <a:bodyPr anchorCtr="0" anchor="ctr" bIns="68575" lIns="68575" spcFirstLastPara="1" rIns="68575" wrap="square" tIns="68575">
            <a:noAutofit/>
          </a:bodyPr>
          <a:lstStyle/>
          <a:p>
            <a:pPr indent="0" lvl="0" marL="0" rtl="0" algn="r">
              <a:spcBef>
                <a:spcPts val="0"/>
              </a:spcBef>
              <a:spcAft>
                <a:spcPts val="0"/>
              </a:spcAft>
              <a:buClr>
                <a:srgbClr val="888888"/>
              </a:buClr>
              <a:buSzPts val="900"/>
              <a:buFont typeface="Calibri"/>
              <a:buNone/>
            </a:pPr>
            <a:fld id="{00000000-1234-1234-1234-123412341234}" type="slidenum">
              <a:rPr lang="ru"/>
              <a:t>‹#›</a:t>
            </a:fld>
            <a:endParaRPr/>
          </a:p>
        </p:txBody>
      </p:sp>
      <p:pic>
        <p:nvPicPr>
          <p:cNvPr id="159" name="Google Shape;159;p28"/>
          <p:cNvPicPr preferRelativeResize="0"/>
          <p:nvPr/>
        </p:nvPicPr>
        <p:blipFill>
          <a:blip r:embed="rId4">
            <a:alphaModFix/>
          </a:blip>
          <a:stretch>
            <a:fillRect/>
          </a:stretch>
        </p:blipFill>
        <p:spPr>
          <a:xfrm>
            <a:off x="240350" y="1917400"/>
            <a:ext cx="8663301" cy="24154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nvSpPr>
        <p:spPr>
          <a:xfrm>
            <a:off x="551266" y="110650"/>
            <a:ext cx="6753300" cy="36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 sz="3000">
                <a:solidFill>
                  <a:schemeClr val="dk1"/>
                </a:solidFill>
                <a:latin typeface="Times New Roman"/>
                <a:ea typeface="Times New Roman"/>
                <a:cs typeface="Times New Roman"/>
                <a:sym typeface="Times New Roman"/>
              </a:rPr>
              <a:t>Анализ данных</a:t>
            </a:r>
            <a:endParaRPr b="1" sz="3000">
              <a:solidFill>
                <a:schemeClr val="dk1"/>
              </a:solidFill>
              <a:latin typeface="Times New Roman"/>
              <a:ea typeface="Times New Roman"/>
              <a:cs typeface="Times New Roman"/>
              <a:sym typeface="Times New Roman"/>
            </a:endParaRPr>
          </a:p>
        </p:txBody>
      </p:sp>
      <p:pic>
        <p:nvPicPr>
          <p:cNvPr id="165" name="Google Shape;165;p29"/>
          <p:cNvPicPr preferRelativeResize="0"/>
          <p:nvPr/>
        </p:nvPicPr>
        <p:blipFill rotWithShape="1">
          <a:blip r:embed="rId4">
            <a:alphaModFix/>
          </a:blip>
          <a:srcRect b="0" l="0" r="0" t="0"/>
          <a:stretch/>
        </p:blipFill>
        <p:spPr>
          <a:xfrm>
            <a:off x="6985238" y="4570718"/>
            <a:ext cx="2013299" cy="572783"/>
          </a:xfrm>
          <a:prstGeom prst="rect">
            <a:avLst/>
          </a:prstGeom>
          <a:noFill/>
          <a:ln>
            <a:noFill/>
          </a:ln>
        </p:spPr>
      </p:pic>
      <p:cxnSp>
        <p:nvCxnSpPr>
          <p:cNvPr id="166" name="Google Shape;166;p29"/>
          <p:cNvCxnSpPr>
            <a:endCxn id="167" idx="2"/>
          </p:cNvCxnSpPr>
          <p:nvPr/>
        </p:nvCxnSpPr>
        <p:spPr>
          <a:xfrm>
            <a:off x="-24090" y="693999"/>
            <a:ext cx="6909900" cy="0"/>
          </a:xfrm>
          <a:prstGeom prst="straightConnector1">
            <a:avLst/>
          </a:prstGeom>
          <a:noFill/>
          <a:ln cap="flat" cmpd="sng" w="76200">
            <a:solidFill>
              <a:srgbClr val="FFD745"/>
            </a:solidFill>
            <a:prstDash val="solid"/>
            <a:round/>
            <a:headEnd len="sm" w="sm" type="none"/>
            <a:tailEnd len="sm" w="sm" type="none"/>
          </a:ln>
        </p:spPr>
      </p:cxnSp>
      <p:sp>
        <p:nvSpPr>
          <p:cNvPr id="167" name="Google Shape;167;p29"/>
          <p:cNvSpPr/>
          <p:nvPr/>
        </p:nvSpPr>
        <p:spPr>
          <a:xfrm>
            <a:off x="6885810" y="557049"/>
            <a:ext cx="273900" cy="273900"/>
          </a:xfrm>
          <a:prstGeom prst="ellipse">
            <a:avLst/>
          </a:prstGeom>
          <a:noFill/>
          <a:ln cap="flat" cmpd="sng" w="76200">
            <a:solidFill>
              <a:srgbClr val="FFD7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29"/>
          <p:cNvSpPr txBox="1"/>
          <p:nvPr>
            <p:ph idx="12" type="sldNum"/>
          </p:nvPr>
        </p:nvSpPr>
        <p:spPr>
          <a:xfrm>
            <a:off x="8472458" y="4663217"/>
            <a:ext cx="548700" cy="393600"/>
          </a:xfrm>
          <a:prstGeom prst="rect">
            <a:avLst/>
          </a:prstGeom>
        </p:spPr>
        <p:txBody>
          <a:bodyPr anchorCtr="0" anchor="ctr" bIns="68575" lIns="68575" spcFirstLastPara="1" rIns="68575" wrap="square" tIns="68575">
            <a:noAutofit/>
          </a:bodyPr>
          <a:lstStyle/>
          <a:p>
            <a:pPr indent="0" lvl="0" marL="0" rtl="0" algn="r">
              <a:spcBef>
                <a:spcPts val="0"/>
              </a:spcBef>
              <a:spcAft>
                <a:spcPts val="0"/>
              </a:spcAft>
              <a:buClr>
                <a:srgbClr val="888888"/>
              </a:buClr>
              <a:buSzPts val="900"/>
              <a:buFont typeface="Calibri"/>
              <a:buNone/>
            </a:pPr>
            <a:fld id="{00000000-1234-1234-1234-123412341234}" type="slidenum">
              <a:rPr lang="ru"/>
              <a:t>‹#›</a:t>
            </a:fld>
            <a:endParaRPr/>
          </a:p>
        </p:txBody>
      </p:sp>
      <p:pic>
        <p:nvPicPr>
          <p:cNvPr id="169" name="Google Shape;169;p29"/>
          <p:cNvPicPr preferRelativeResize="0"/>
          <p:nvPr/>
        </p:nvPicPr>
        <p:blipFill>
          <a:blip r:embed="rId5">
            <a:alphaModFix/>
          </a:blip>
          <a:stretch>
            <a:fillRect/>
          </a:stretch>
        </p:blipFill>
        <p:spPr>
          <a:xfrm>
            <a:off x="1195350" y="957300"/>
            <a:ext cx="6753300" cy="3544821"/>
          </a:xfrm>
          <a:prstGeom prst="rect">
            <a:avLst/>
          </a:prstGeom>
          <a:noFill/>
          <a:ln>
            <a:noFill/>
          </a:ln>
        </p:spPr>
      </p:pic>
      <p:sp>
        <p:nvSpPr>
          <p:cNvPr id="170" name="Google Shape;170;p29"/>
          <p:cNvSpPr txBox="1"/>
          <p:nvPr/>
        </p:nvSpPr>
        <p:spPr>
          <a:xfrm>
            <a:off x="2038500" y="4502125"/>
            <a:ext cx="506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1200"/>
              <a:t>Распределение таргета на тренировочной выборке без выбросов</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nvSpPr>
        <p:spPr>
          <a:xfrm>
            <a:off x="551266" y="110650"/>
            <a:ext cx="6753300" cy="36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 sz="3000">
                <a:solidFill>
                  <a:schemeClr val="dk1"/>
                </a:solidFill>
                <a:latin typeface="Times New Roman"/>
                <a:ea typeface="Times New Roman"/>
                <a:cs typeface="Times New Roman"/>
                <a:sym typeface="Times New Roman"/>
              </a:rPr>
              <a:t>Анализ данных</a:t>
            </a:r>
            <a:endParaRPr b="1" sz="3000">
              <a:solidFill>
                <a:schemeClr val="dk1"/>
              </a:solidFill>
              <a:latin typeface="Times New Roman"/>
              <a:ea typeface="Times New Roman"/>
              <a:cs typeface="Times New Roman"/>
              <a:sym typeface="Times New Roman"/>
            </a:endParaRPr>
          </a:p>
        </p:txBody>
      </p:sp>
      <p:pic>
        <p:nvPicPr>
          <p:cNvPr id="176" name="Google Shape;176;p30"/>
          <p:cNvPicPr preferRelativeResize="0"/>
          <p:nvPr/>
        </p:nvPicPr>
        <p:blipFill rotWithShape="1">
          <a:blip r:embed="rId3">
            <a:alphaModFix/>
          </a:blip>
          <a:srcRect b="0" l="0" r="0" t="0"/>
          <a:stretch/>
        </p:blipFill>
        <p:spPr>
          <a:xfrm>
            <a:off x="6985238" y="4570718"/>
            <a:ext cx="2013299" cy="572783"/>
          </a:xfrm>
          <a:prstGeom prst="rect">
            <a:avLst/>
          </a:prstGeom>
          <a:noFill/>
          <a:ln>
            <a:noFill/>
          </a:ln>
        </p:spPr>
      </p:pic>
      <p:cxnSp>
        <p:nvCxnSpPr>
          <p:cNvPr id="177" name="Google Shape;177;p30"/>
          <p:cNvCxnSpPr>
            <a:endCxn id="178" idx="2"/>
          </p:cNvCxnSpPr>
          <p:nvPr/>
        </p:nvCxnSpPr>
        <p:spPr>
          <a:xfrm>
            <a:off x="-24090" y="693999"/>
            <a:ext cx="6909900" cy="0"/>
          </a:xfrm>
          <a:prstGeom prst="straightConnector1">
            <a:avLst/>
          </a:prstGeom>
          <a:noFill/>
          <a:ln cap="flat" cmpd="sng" w="76200">
            <a:solidFill>
              <a:srgbClr val="FFD745"/>
            </a:solidFill>
            <a:prstDash val="solid"/>
            <a:round/>
            <a:headEnd len="sm" w="sm" type="none"/>
            <a:tailEnd len="sm" w="sm" type="none"/>
          </a:ln>
        </p:spPr>
      </p:cxnSp>
      <p:sp>
        <p:nvSpPr>
          <p:cNvPr id="178" name="Google Shape;178;p30"/>
          <p:cNvSpPr/>
          <p:nvPr/>
        </p:nvSpPr>
        <p:spPr>
          <a:xfrm>
            <a:off x="6885810" y="557049"/>
            <a:ext cx="273900" cy="273900"/>
          </a:xfrm>
          <a:prstGeom prst="ellipse">
            <a:avLst/>
          </a:prstGeom>
          <a:noFill/>
          <a:ln cap="flat" cmpd="sng" w="76200">
            <a:solidFill>
              <a:srgbClr val="FFD7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30"/>
          <p:cNvSpPr txBox="1"/>
          <p:nvPr>
            <p:ph idx="12" type="sldNum"/>
          </p:nvPr>
        </p:nvSpPr>
        <p:spPr>
          <a:xfrm>
            <a:off x="8472458" y="4663217"/>
            <a:ext cx="548700" cy="393600"/>
          </a:xfrm>
          <a:prstGeom prst="rect">
            <a:avLst/>
          </a:prstGeom>
        </p:spPr>
        <p:txBody>
          <a:bodyPr anchorCtr="0" anchor="ctr" bIns="68575" lIns="68575" spcFirstLastPara="1" rIns="68575" wrap="square" tIns="68575">
            <a:noAutofit/>
          </a:bodyPr>
          <a:lstStyle/>
          <a:p>
            <a:pPr indent="0" lvl="0" marL="0" rtl="0" algn="r">
              <a:spcBef>
                <a:spcPts val="0"/>
              </a:spcBef>
              <a:spcAft>
                <a:spcPts val="0"/>
              </a:spcAft>
              <a:buClr>
                <a:srgbClr val="888888"/>
              </a:buClr>
              <a:buSzPts val="900"/>
              <a:buFont typeface="Calibri"/>
              <a:buNone/>
            </a:pPr>
            <a:fld id="{00000000-1234-1234-1234-123412341234}" type="slidenum">
              <a:rPr lang="ru"/>
              <a:t>‹#›</a:t>
            </a:fld>
            <a:endParaRPr/>
          </a:p>
        </p:txBody>
      </p:sp>
      <p:sp>
        <p:nvSpPr>
          <p:cNvPr id="180" name="Google Shape;180;p30"/>
          <p:cNvSpPr txBox="1"/>
          <p:nvPr/>
        </p:nvSpPr>
        <p:spPr>
          <a:xfrm>
            <a:off x="2038500" y="4502125"/>
            <a:ext cx="506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1200"/>
              <a:t>Среднее значение спроса по дням</a:t>
            </a:r>
            <a:endParaRPr sz="1200"/>
          </a:p>
        </p:txBody>
      </p:sp>
      <p:pic>
        <p:nvPicPr>
          <p:cNvPr id="181" name="Google Shape;181;p30"/>
          <p:cNvPicPr preferRelativeResize="0"/>
          <p:nvPr/>
        </p:nvPicPr>
        <p:blipFill>
          <a:blip r:embed="rId4">
            <a:alphaModFix/>
          </a:blip>
          <a:stretch>
            <a:fillRect/>
          </a:stretch>
        </p:blipFill>
        <p:spPr>
          <a:xfrm>
            <a:off x="1281500" y="946325"/>
            <a:ext cx="6581012" cy="35090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nvSpPr>
        <p:spPr>
          <a:xfrm>
            <a:off x="551266" y="110650"/>
            <a:ext cx="6753300" cy="36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 sz="3000">
                <a:solidFill>
                  <a:schemeClr val="dk1"/>
                </a:solidFill>
                <a:latin typeface="Times New Roman"/>
                <a:ea typeface="Times New Roman"/>
                <a:cs typeface="Times New Roman"/>
                <a:sym typeface="Times New Roman"/>
              </a:rPr>
              <a:t>Анализ данных</a:t>
            </a:r>
            <a:endParaRPr b="1" sz="3000">
              <a:solidFill>
                <a:schemeClr val="dk1"/>
              </a:solidFill>
              <a:latin typeface="Times New Roman"/>
              <a:ea typeface="Times New Roman"/>
              <a:cs typeface="Times New Roman"/>
              <a:sym typeface="Times New Roman"/>
            </a:endParaRPr>
          </a:p>
        </p:txBody>
      </p:sp>
      <p:pic>
        <p:nvPicPr>
          <p:cNvPr id="187" name="Google Shape;187;p31"/>
          <p:cNvPicPr preferRelativeResize="0"/>
          <p:nvPr/>
        </p:nvPicPr>
        <p:blipFill rotWithShape="1">
          <a:blip r:embed="rId3">
            <a:alphaModFix/>
          </a:blip>
          <a:srcRect b="0" l="0" r="0" t="0"/>
          <a:stretch/>
        </p:blipFill>
        <p:spPr>
          <a:xfrm>
            <a:off x="6985238" y="4570718"/>
            <a:ext cx="2013299" cy="572783"/>
          </a:xfrm>
          <a:prstGeom prst="rect">
            <a:avLst/>
          </a:prstGeom>
          <a:noFill/>
          <a:ln>
            <a:noFill/>
          </a:ln>
        </p:spPr>
      </p:pic>
      <p:cxnSp>
        <p:nvCxnSpPr>
          <p:cNvPr id="188" name="Google Shape;188;p31"/>
          <p:cNvCxnSpPr>
            <a:endCxn id="189" idx="2"/>
          </p:cNvCxnSpPr>
          <p:nvPr/>
        </p:nvCxnSpPr>
        <p:spPr>
          <a:xfrm>
            <a:off x="-24090" y="693999"/>
            <a:ext cx="6909900" cy="0"/>
          </a:xfrm>
          <a:prstGeom prst="straightConnector1">
            <a:avLst/>
          </a:prstGeom>
          <a:noFill/>
          <a:ln cap="flat" cmpd="sng" w="76200">
            <a:solidFill>
              <a:srgbClr val="FFD745"/>
            </a:solidFill>
            <a:prstDash val="solid"/>
            <a:round/>
            <a:headEnd len="sm" w="sm" type="none"/>
            <a:tailEnd len="sm" w="sm" type="none"/>
          </a:ln>
        </p:spPr>
      </p:cxnSp>
      <p:sp>
        <p:nvSpPr>
          <p:cNvPr id="189" name="Google Shape;189;p31"/>
          <p:cNvSpPr/>
          <p:nvPr/>
        </p:nvSpPr>
        <p:spPr>
          <a:xfrm>
            <a:off x="6885810" y="557049"/>
            <a:ext cx="273900" cy="273900"/>
          </a:xfrm>
          <a:prstGeom prst="ellipse">
            <a:avLst/>
          </a:prstGeom>
          <a:noFill/>
          <a:ln cap="flat" cmpd="sng" w="76200">
            <a:solidFill>
              <a:srgbClr val="FFD7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31"/>
          <p:cNvSpPr txBox="1"/>
          <p:nvPr>
            <p:ph idx="12" type="sldNum"/>
          </p:nvPr>
        </p:nvSpPr>
        <p:spPr>
          <a:xfrm>
            <a:off x="8472458" y="4663217"/>
            <a:ext cx="548700" cy="393600"/>
          </a:xfrm>
          <a:prstGeom prst="rect">
            <a:avLst/>
          </a:prstGeom>
        </p:spPr>
        <p:txBody>
          <a:bodyPr anchorCtr="0" anchor="ctr" bIns="68575" lIns="68575" spcFirstLastPara="1" rIns="68575" wrap="square" tIns="68575">
            <a:noAutofit/>
          </a:bodyPr>
          <a:lstStyle/>
          <a:p>
            <a:pPr indent="0" lvl="0" marL="0" rtl="0" algn="r">
              <a:spcBef>
                <a:spcPts val="0"/>
              </a:spcBef>
              <a:spcAft>
                <a:spcPts val="0"/>
              </a:spcAft>
              <a:buClr>
                <a:srgbClr val="888888"/>
              </a:buClr>
              <a:buSzPts val="900"/>
              <a:buFont typeface="Calibri"/>
              <a:buNone/>
            </a:pPr>
            <a:fld id="{00000000-1234-1234-1234-123412341234}" type="slidenum">
              <a:rPr lang="ru"/>
              <a:t>‹#›</a:t>
            </a:fld>
            <a:endParaRPr/>
          </a:p>
        </p:txBody>
      </p:sp>
      <p:sp>
        <p:nvSpPr>
          <p:cNvPr id="191" name="Google Shape;191;p31"/>
          <p:cNvSpPr txBox="1"/>
          <p:nvPr/>
        </p:nvSpPr>
        <p:spPr>
          <a:xfrm>
            <a:off x="2038500" y="4502125"/>
            <a:ext cx="506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1200"/>
              <a:t>Среднее значение спроса по магазинам</a:t>
            </a:r>
            <a:endParaRPr sz="1200"/>
          </a:p>
        </p:txBody>
      </p:sp>
      <p:pic>
        <p:nvPicPr>
          <p:cNvPr id="192" name="Google Shape;192;p31"/>
          <p:cNvPicPr preferRelativeResize="0"/>
          <p:nvPr/>
        </p:nvPicPr>
        <p:blipFill>
          <a:blip r:embed="rId4">
            <a:alphaModFix/>
          </a:blip>
          <a:stretch>
            <a:fillRect/>
          </a:stretch>
        </p:blipFill>
        <p:spPr>
          <a:xfrm>
            <a:off x="1355125" y="911750"/>
            <a:ext cx="6433751" cy="35781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nvSpPr>
        <p:spPr>
          <a:xfrm>
            <a:off x="551266" y="110650"/>
            <a:ext cx="6753300" cy="36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 sz="3000">
                <a:solidFill>
                  <a:schemeClr val="dk1"/>
                </a:solidFill>
                <a:latin typeface="Times New Roman"/>
                <a:ea typeface="Times New Roman"/>
                <a:cs typeface="Times New Roman"/>
                <a:sym typeface="Times New Roman"/>
              </a:rPr>
              <a:t>Анализ данных</a:t>
            </a:r>
            <a:endParaRPr b="1" sz="3000">
              <a:solidFill>
                <a:schemeClr val="dk1"/>
              </a:solidFill>
              <a:latin typeface="Times New Roman"/>
              <a:ea typeface="Times New Roman"/>
              <a:cs typeface="Times New Roman"/>
              <a:sym typeface="Times New Roman"/>
            </a:endParaRPr>
          </a:p>
        </p:txBody>
      </p:sp>
      <p:pic>
        <p:nvPicPr>
          <p:cNvPr id="198" name="Google Shape;198;p32"/>
          <p:cNvPicPr preferRelativeResize="0"/>
          <p:nvPr/>
        </p:nvPicPr>
        <p:blipFill rotWithShape="1">
          <a:blip r:embed="rId3">
            <a:alphaModFix/>
          </a:blip>
          <a:srcRect b="0" l="0" r="0" t="0"/>
          <a:stretch/>
        </p:blipFill>
        <p:spPr>
          <a:xfrm>
            <a:off x="6985238" y="4570718"/>
            <a:ext cx="2013299" cy="572783"/>
          </a:xfrm>
          <a:prstGeom prst="rect">
            <a:avLst/>
          </a:prstGeom>
          <a:noFill/>
          <a:ln>
            <a:noFill/>
          </a:ln>
        </p:spPr>
      </p:pic>
      <p:cxnSp>
        <p:nvCxnSpPr>
          <p:cNvPr id="199" name="Google Shape;199;p32"/>
          <p:cNvCxnSpPr>
            <a:endCxn id="200" idx="2"/>
          </p:cNvCxnSpPr>
          <p:nvPr/>
        </p:nvCxnSpPr>
        <p:spPr>
          <a:xfrm>
            <a:off x="-24090" y="693999"/>
            <a:ext cx="6909900" cy="0"/>
          </a:xfrm>
          <a:prstGeom prst="straightConnector1">
            <a:avLst/>
          </a:prstGeom>
          <a:noFill/>
          <a:ln cap="flat" cmpd="sng" w="76200">
            <a:solidFill>
              <a:srgbClr val="FFD745"/>
            </a:solidFill>
            <a:prstDash val="solid"/>
            <a:round/>
            <a:headEnd len="sm" w="sm" type="none"/>
            <a:tailEnd len="sm" w="sm" type="none"/>
          </a:ln>
        </p:spPr>
      </p:cxnSp>
      <p:sp>
        <p:nvSpPr>
          <p:cNvPr id="200" name="Google Shape;200;p32"/>
          <p:cNvSpPr/>
          <p:nvPr/>
        </p:nvSpPr>
        <p:spPr>
          <a:xfrm>
            <a:off x="6885810" y="557049"/>
            <a:ext cx="273900" cy="273900"/>
          </a:xfrm>
          <a:prstGeom prst="ellipse">
            <a:avLst/>
          </a:prstGeom>
          <a:noFill/>
          <a:ln cap="flat" cmpd="sng" w="76200">
            <a:solidFill>
              <a:srgbClr val="FFD7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32"/>
          <p:cNvSpPr txBox="1"/>
          <p:nvPr>
            <p:ph idx="12" type="sldNum"/>
          </p:nvPr>
        </p:nvSpPr>
        <p:spPr>
          <a:xfrm>
            <a:off x="8472458" y="4663217"/>
            <a:ext cx="548700" cy="393600"/>
          </a:xfrm>
          <a:prstGeom prst="rect">
            <a:avLst/>
          </a:prstGeom>
        </p:spPr>
        <p:txBody>
          <a:bodyPr anchorCtr="0" anchor="ctr" bIns="68575" lIns="68575" spcFirstLastPara="1" rIns="68575" wrap="square" tIns="68575">
            <a:noAutofit/>
          </a:bodyPr>
          <a:lstStyle/>
          <a:p>
            <a:pPr indent="0" lvl="0" marL="0" rtl="0" algn="r">
              <a:spcBef>
                <a:spcPts val="0"/>
              </a:spcBef>
              <a:spcAft>
                <a:spcPts val="0"/>
              </a:spcAft>
              <a:buClr>
                <a:srgbClr val="888888"/>
              </a:buClr>
              <a:buSzPts val="900"/>
              <a:buFont typeface="Calibri"/>
              <a:buNone/>
            </a:pPr>
            <a:fld id="{00000000-1234-1234-1234-123412341234}" type="slidenum">
              <a:rPr lang="ru"/>
              <a:t>‹#›</a:t>
            </a:fld>
            <a:endParaRPr/>
          </a:p>
        </p:txBody>
      </p:sp>
      <p:sp>
        <p:nvSpPr>
          <p:cNvPr id="202" name="Google Shape;202;p32"/>
          <p:cNvSpPr txBox="1"/>
          <p:nvPr/>
        </p:nvSpPr>
        <p:spPr>
          <a:xfrm>
            <a:off x="2038500" y="4502125"/>
            <a:ext cx="506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1200"/>
              <a:t>Среднее значение спроса по категориям продуктов</a:t>
            </a:r>
            <a:endParaRPr sz="1200"/>
          </a:p>
        </p:txBody>
      </p:sp>
      <p:pic>
        <p:nvPicPr>
          <p:cNvPr id="203" name="Google Shape;203;p32"/>
          <p:cNvPicPr preferRelativeResize="0"/>
          <p:nvPr/>
        </p:nvPicPr>
        <p:blipFill>
          <a:blip r:embed="rId4">
            <a:alphaModFix/>
          </a:blip>
          <a:stretch>
            <a:fillRect/>
          </a:stretch>
        </p:blipFill>
        <p:spPr>
          <a:xfrm>
            <a:off x="1380275" y="927325"/>
            <a:ext cx="6383452" cy="35470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nvSpPr>
        <p:spPr>
          <a:xfrm>
            <a:off x="327403" y="2758887"/>
            <a:ext cx="406800" cy="688800"/>
          </a:xfrm>
          <a:prstGeom prst="rect">
            <a:avLst/>
          </a:prstGeom>
          <a:noFill/>
          <a:ln>
            <a:noFill/>
          </a:ln>
        </p:spPr>
        <p:txBody>
          <a:bodyPr anchorCtr="0" anchor="t" bIns="45700" lIns="91425" spcFirstLastPara="1" rIns="91425" wrap="square" tIns="45700">
            <a:noAutofit/>
          </a:bodyPr>
          <a:lstStyle/>
          <a:p>
            <a:pPr indent="0" lvl="0" marL="0" marR="0" rtl="0" algn="l">
              <a:lnSpc>
                <a:spcPct val="68181"/>
              </a:lnSpc>
              <a:spcBef>
                <a:spcPts val="0"/>
              </a:spcBef>
              <a:spcAft>
                <a:spcPts val="0"/>
              </a:spcAft>
              <a:buNone/>
            </a:pPr>
            <a:r>
              <a:rPr b="1" lang="ru" sz="4400">
                <a:solidFill>
                  <a:srgbClr val="000000"/>
                </a:solidFill>
                <a:latin typeface="Helvetica Neue"/>
                <a:ea typeface="Helvetica Neue"/>
                <a:cs typeface="Helvetica Neue"/>
                <a:sym typeface="Helvetica Neue"/>
              </a:rPr>
              <a:t>		</a:t>
            </a:r>
            <a:endParaRPr b="1" sz="4400">
              <a:solidFill>
                <a:srgbClr val="000000"/>
              </a:solidFill>
              <a:latin typeface="Helvetica Neue"/>
              <a:ea typeface="Helvetica Neue"/>
              <a:cs typeface="Helvetica Neue"/>
              <a:sym typeface="Helvetica Neue"/>
            </a:endParaRPr>
          </a:p>
        </p:txBody>
      </p:sp>
      <p:sp>
        <p:nvSpPr>
          <p:cNvPr id="209" name="Google Shape;209;p33"/>
          <p:cNvSpPr txBox="1"/>
          <p:nvPr/>
        </p:nvSpPr>
        <p:spPr>
          <a:xfrm>
            <a:off x="551275" y="110650"/>
            <a:ext cx="6753300" cy="572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 sz="3000">
                <a:solidFill>
                  <a:schemeClr val="dk1"/>
                </a:solidFill>
                <a:latin typeface="Times New Roman"/>
                <a:ea typeface="Times New Roman"/>
                <a:cs typeface="Times New Roman"/>
                <a:sym typeface="Times New Roman"/>
              </a:rPr>
              <a:t>Модели</a:t>
            </a:r>
            <a:endParaRPr b="1" sz="3000">
              <a:solidFill>
                <a:schemeClr val="dk1"/>
              </a:solidFill>
              <a:latin typeface="Times New Roman"/>
              <a:ea typeface="Times New Roman"/>
              <a:cs typeface="Times New Roman"/>
              <a:sym typeface="Times New Roman"/>
            </a:endParaRPr>
          </a:p>
        </p:txBody>
      </p:sp>
      <p:sp>
        <p:nvSpPr>
          <p:cNvPr id="210" name="Google Shape;210;p33"/>
          <p:cNvSpPr txBox="1"/>
          <p:nvPr/>
        </p:nvSpPr>
        <p:spPr>
          <a:xfrm>
            <a:off x="2164987" y="1667488"/>
            <a:ext cx="5957400" cy="295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 sz="1500">
                <a:solidFill>
                  <a:schemeClr val="dk1"/>
                </a:solidFill>
              </a:rPr>
              <a:t>Среднее трехнедельное значение спроса</a:t>
            </a:r>
            <a:endParaRPr sz="1100"/>
          </a:p>
        </p:txBody>
      </p:sp>
      <p:sp>
        <p:nvSpPr>
          <p:cNvPr id="211" name="Google Shape;211;p33"/>
          <p:cNvSpPr txBox="1"/>
          <p:nvPr/>
        </p:nvSpPr>
        <p:spPr>
          <a:xfrm>
            <a:off x="2228676" y="2307325"/>
            <a:ext cx="6844200" cy="295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ru" sz="1500">
                <a:solidFill>
                  <a:schemeClr val="dk1"/>
                </a:solidFill>
              </a:rPr>
              <a:t>SARIMA (общая)</a:t>
            </a:r>
            <a:endParaRPr sz="1100"/>
          </a:p>
        </p:txBody>
      </p:sp>
      <p:sp>
        <p:nvSpPr>
          <p:cNvPr id="212" name="Google Shape;212;p33"/>
          <p:cNvSpPr txBox="1"/>
          <p:nvPr/>
        </p:nvSpPr>
        <p:spPr>
          <a:xfrm>
            <a:off x="2197025" y="2947138"/>
            <a:ext cx="7056300" cy="295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 sz="1500">
                <a:solidFill>
                  <a:schemeClr val="dk1"/>
                </a:solidFill>
              </a:rPr>
              <a:t>SARIMA для каждой зоны расположения магазинов и категории продуктов</a:t>
            </a:r>
            <a:endParaRPr sz="1100"/>
          </a:p>
        </p:txBody>
      </p:sp>
      <p:sp>
        <p:nvSpPr>
          <p:cNvPr id="213" name="Google Shape;213;p33"/>
          <p:cNvSpPr txBox="1"/>
          <p:nvPr/>
        </p:nvSpPr>
        <p:spPr>
          <a:xfrm>
            <a:off x="2228676" y="3586975"/>
            <a:ext cx="6695400" cy="295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 sz="1500">
                <a:solidFill>
                  <a:schemeClr val="dk1"/>
                </a:solidFill>
              </a:rPr>
              <a:t>CatBoostRegressor</a:t>
            </a:r>
            <a:endParaRPr sz="1100"/>
          </a:p>
        </p:txBody>
      </p:sp>
      <p:pic>
        <p:nvPicPr>
          <p:cNvPr id="214" name="Google Shape;214;p33"/>
          <p:cNvPicPr preferRelativeResize="0"/>
          <p:nvPr/>
        </p:nvPicPr>
        <p:blipFill rotWithShape="1">
          <a:blip r:embed="rId3">
            <a:alphaModFix/>
          </a:blip>
          <a:srcRect b="0" l="0" r="0" t="0"/>
          <a:stretch/>
        </p:blipFill>
        <p:spPr>
          <a:xfrm>
            <a:off x="6985238" y="4586093"/>
            <a:ext cx="2013299" cy="572783"/>
          </a:xfrm>
          <a:prstGeom prst="rect">
            <a:avLst/>
          </a:prstGeom>
          <a:noFill/>
          <a:ln>
            <a:noFill/>
          </a:ln>
        </p:spPr>
      </p:pic>
      <p:cxnSp>
        <p:nvCxnSpPr>
          <p:cNvPr id="215" name="Google Shape;215;p33"/>
          <p:cNvCxnSpPr>
            <a:endCxn id="216" idx="2"/>
          </p:cNvCxnSpPr>
          <p:nvPr/>
        </p:nvCxnSpPr>
        <p:spPr>
          <a:xfrm>
            <a:off x="-24090" y="693999"/>
            <a:ext cx="6909900" cy="0"/>
          </a:xfrm>
          <a:prstGeom prst="straightConnector1">
            <a:avLst/>
          </a:prstGeom>
          <a:noFill/>
          <a:ln cap="flat" cmpd="sng" w="76200">
            <a:solidFill>
              <a:srgbClr val="FFD745"/>
            </a:solidFill>
            <a:prstDash val="solid"/>
            <a:round/>
            <a:headEnd len="sm" w="sm" type="none"/>
            <a:tailEnd len="sm" w="sm" type="none"/>
          </a:ln>
        </p:spPr>
      </p:cxnSp>
      <p:sp>
        <p:nvSpPr>
          <p:cNvPr id="216" name="Google Shape;216;p33"/>
          <p:cNvSpPr/>
          <p:nvPr/>
        </p:nvSpPr>
        <p:spPr>
          <a:xfrm>
            <a:off x="6885810" y="557049"/>
            <a:ext cx="273900" cy="273900"/>
          </a:xfrm>
          <a:prstGeom prst="ellipse">
            <a:avLst/>
          </a:prstGeom>
          <a:noFill/>
          <a:ln cap="flat" cmpd="sng" w="76200">
            <a:solidFill>
              <a:srgbClr val="FFD7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p33"/>
          <p:cNvSpPr/>
          <p:nvPr/>
        </p:nvSpPr>
        <p:spPr>
          <a:xfrm>
            <a:off x="551278" y="1653700"/>
            <a:ext cx="1613700" cy="421500"/>
          </a:xfrm>
          <a:prstGeom prst="chevron">
            <a:avLst>
              <a:gd fmla="val 50000" name="adj"/>
            </a:avLst>
          </a:prstGeom>
          <a:solidFill>
            <a:srgbClr val="FFD745"/>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 name="Google Shape;218;p33"/>
          <p:cNvSpPr txBox="1"/>
          <p:nvPr/>
        </p:nvSpPr>
        <p:spPr>
          <a:xfrm>
            <a:off x="949983" y="1600400"/>
            <a:ext cx="816300" cy="390300"/>
          </a:xfrm>
          <a:prstGeom prst="rect">
            <a:avLst/>
          </a:prstGeom>
          <a:noFill/>
          <a:ln>
            <a:noFill/>
          </a:ln>
        </p:spPr>
        <p:txBody>
          <a:bodyPr anchorCtr="0" anchor="t" bIns="45700" lIns="91425" spcFirstLastPara="1" rIns="91425" wrap="square" tIns="45700">
            <a:noAutofit/>
          </a:bodyPr>
          <a:lstStyle/>
          <a:p>
            <a:pPr indent="0" lvl="0" marL="0" marR="0" rtl="0" algn="ctr">
              <a:lnSpc>
                <a:spcPct val="107142"/>
              </a:lnSpc>
              <a:spcBef>
                <a:spcPts val="0"/>
              </a:spcBef>
              <a:spcAft>
                <a:spcPts val="0"/>
              </a:spcAft>
              <a:buNone/>
            </a:pPr>
            <a:r>
              <a:rPr lang="ru" sz="2800">
                <a:solidFill>
                  <a:schemeClr val="dk1"/>
                </a:solidFill>
                <a:latin typeface="Roboto Medium"/>
                <a:ea typeface="Roboto Medium"/>
                <a:cs typeface="Roboto Medium"/>
                <a:sym typeface="Roboto Medium"/>
              </a:rPr>
              <a:t>1</a:t>
            </a:r>
            <a:endParaRPr sz="1800">
              <a:solidFill>
                <a:schemeClr val="dk1"/>
              </a:solidFill>
              <a:latin typeface="Roboto Medium"/>
              <a:ea typeface="Roboto Medium"/>
              <a:cs typeface="Roboto Medium"/>
              <a:sym typeface="Roboto Medium"/>
            </a:endParaRPr>
          </a:p>
        </p:txBody>
      </p:sp>
      <p:sp>
        <p:nvSpPr>
          <p:cNvPr id="219" name="Google Shape;219;p33"/>
          <p:cNvSpPr/>
          <p:nvPr/>
        </p:nvSpPr>
        <p:spPr>
          <a:xfrm>
            <a:off x="551278" y="2312475"/>
            <a:ext cx="1613700" cy="421500"/>
          </a:xfrm>
          <a:prstGeom prst="chevron">
            <a:avLst>
              <a:gd fmla="val 50000" name="adj"/>
            </a:avLst>
          </a:prstGeom>
          <a:solidFill>
            <a:srgbClr val="FFD745"/>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33"/>
          <p:cNvSpPr txBox="1"/>
          <p:nvPr/>
        </p:nvSpPr>
        <p:spPr>
          <a:xfrm>
            <a:off x="788287" y="2254063"/>
            <a:ext cx="1139700" cy="390300"/>
          </a:xfrm>
          <a:prstGeom prst="rect">
            <a:avLst/>
          </a:prstGeom>
          <a:noFill/>
          <a:ln>
            <a:noFill/>
          </a:ln>
        </p:spPr>
        <p:txBody>
          <a:bodyPr anchorCtr="0" anchor="t" bIns="45700" lIns="91425" spcFirstLastPara="1" rIns="91425" wrap="square" tIns="45700">
            <a:noAutofit/>
          </a:bodyPr>
          <a:lstStyle/>
          <a:p>
            <a:pPr indent="0" lvl="0" marL="0" marR="0" rtl="0" algn="ctr">
              <a:lnSpc>
                <a:spcPct val="107142"/>
              </a:lnSpc>
              <a:spcBef>
                <a:spcPts val="0"/>
              </a:spcBef>
              <a:spcAft>
                <a:spcPts val="0"/>
              </a:spcAft>
              <a:buNone/>
            </a:pPr>
            <a:r>
              <a:rPr lang="ru" sz="2800">
                <a:solidFill>
                  <a:schemeClr val="dk1"/>
                </a:solidFill>
                <a:latin typeface="Roboto Medium"/>
                <a:ea typeface="Roboto Medium"/>
                <a:cs typeface="Roboto Medium"/>
                <a:sym typeface="Roboto Medium"/>
              </a:rPr>
              <a:t>2</a:t>
            </a:r>
            <a:endParaRPr sz="1800">
              <a:solidFill>
                <a:schemeClr val="dk1"/>
              </a:solidFill>
              <a:latin typeface="Roboto Medium"/>
              <a:ea typeface="Roboto Medium"/>
              <a:cs typeface="Roboto Medium"/>
              <a:sym typeface="Roboto Medium"/>
            </a:endParaRPr>
          </a:p>
        </p:txBody>
      </p:sp>
      <p:sp>
        <p:nvSpPr>
          <p:cNvPr id="221" name="Google Shape;221;p33"/>
          <p:cNvSpPr/>
          <p:nvPr/>
        </p:nvSpPr>
        <p:spPr>
          <a:xfrm>
            <a:off x="551278" y="2971250"/>
            <a:ext cx="1613700" cy="421500"/>
          </a:xfrm>
          <a:prstGeom prst="chevron">
            <a:avLst>
              <a:gd fmla="val 50000" name="adj"/>
            </a:avLst>
          </a:prstGeom>
          <a:solidFill>
            <a:srgbClr val="FFD745"/>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 name="Google Shape;222;p33"/>
          <p:cNvSpPr txBox="1"/>
          <p:nvPr/>
        </p:nvSpPr>
        <p:spPr>
          <a:xfrm>
            <a:off x="788275" y="2907738"/>
            <a:ext cx="1139700" cy="390300"/>
          </a:xfrm>
          <a:prstGeom prst="rect">
            <a:avLst/>
          </a:prstGeom>
          <a:noFill/>
          <a:ln>
            <a:noFill/>
          </a:ln>
        </p:spPr>
        <p:txBody>
          <a:bodyPr anchorCtr="0" anchor="t" bIns="45700" lIns="91425" spcFirstLastPara="1" rIns="91425" wrap="square" tIns="45700">
            <a:noAutofit/>
          </a:bodyPr>
          <a:lstStyle/>
          <a:p>
            <a:pPr indent="0" lvl="0" marL="0" marR="0" rtl="0" algn="ctr">
              <a:lnSpc>
                <a:spcPct val="107142"/>
              </a:lnSpc>
              <a:spcBef>
                <a:spcPts val="0"/>
              </a:spcBef>
              <a:spcAft>
                <a:spcPts val="0"/>
              </a:spcAft>
              <a:buNone/>
            </a:pPr>
            <a:r>
              <a:rPr lang="ru" sz="2800">
                <a:solidFill>
                  <a:schemeClr val="dk1"/>
                </a:solidFill>
                <a:latin typeface="Roboto Medium"/>
                <a:ea typeface="Roboto Medium"/>
                <a:cs typeface="Roboto Medium"/>
                <a:sym typeface="Roboto Medium"/>
              </a:rPr>
              <a:t>3</a:t>
            </a:r>
            <a:endParaRPr sz="1800">
              <a:solidFill>
                <a:schemeClr val="dk1"/>
              </a:solidFill>
              <a:latin typeface="Roboto Medium"/>
              <a:ea typeface="Roboto Medium"/>
              <a:cs typeface="Roboto Medium"/>
              <a:sym typeface="Roboto Medium"/>
            </a:endParaRPr>
          </a:p>
        </p:txBody>
      </p:sp>
      <p:sp>
        <p:nvSpPr>
          <p:cNvPr id="223" name="Google Shape;223;p33"/>
          <p:cNvSpPr/>
          <p:nvPr/>
        </p:nvSpPr>
        <p:spPr>
          <a:xfrm>
            <a:off x="551278" y="3630025"/>
            <a:ext cx="1613700" cy="421500"/>
          </a:xfrm>
          <a:prstGeom prst="chevron">
            <a:avLst>
              <a:gd fmla="val 50000" name="adj"/>
            </a:avLst>
          </a:prstGeom>
          <a:solidFill>
            <a:srgbClr val="FFD745"/>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 name="Google Shape;224;p33"/>
          <p:cNvSpPr txBox="1"/>
          <p:nvPr/>
        </p:nvSpPr>
        <p:spPr>
          <a:xfrm>
            <a:off x="788275" y="3561425"/>
            <a:ext cx="1139700" cy="390300"/>
          </a:xfrm>
          <a:prstGeom prst="rect">
            <a:avLst/>
          </a:prstGeom>
          <a:noFill/>
          <a:ln>
            <a:noFill/>
          </a:ln>
        </p:spPr>
        <p:txBody>
          <a:bodyPr anchorCtr="0" anchor="t" bIns="45700" lIns="91425" spcFirstLastPara="1" rIns="91425" wrap="square" tIns="45700">
            <a:noAutofit/>
          </a:bodyPr>
          <a:lstStyle/>
          <a:p>
            <a:pPr indent="0" lvl="0" marL="0" marR="0" rtl="0" algn="ctr">
              <a:lnSpc>
                <a:spcPct val="107142"/>
              </a:lnSpc>
              <a:spcBef>
                <a:spcPts val="0"/>
              </a:spcBef>
              <a:spcAft>
                <a:spcPts val="0"/>
              </a:spcAft>
              <a:buNone/>
            </a:pPr>
            <a:r>
              <a:rPr lang="ru" sz="2800">
                <a:solidFill>
                  <a:schemeClr val="dk1"/>
                </a:solidFill>
                <a:latin typeface="Roboto Medium"/>
                <a:ea typeface="Roboto Medium"/>
                <a:cs typeface="Roboto Medium"/>
                <a:sym typeface="Roboto Medium"/>
              </a:rPr>
              <a:t>4</a:t>
            </a:r>
            <a:endParaRPr sz="1800">
              <a:solidFill>
                <a:schemeClr val="dk1"/>
              </a:solidFill>
              <a:latin typeface="Roboto Medium"/>
              <a:ea typeface="Roboto Medium"/>
              <a:cs typeface="Roboto Medium"/>
              <a:sym typeface="Roboto Medium"/>
            </a:endParaRPr>
          </a:p>
        </p:txBody>
      </p:sp>
      <p:sp>
        <p:nvSpPr>
          <p:cNvPr id="225" name="Google Shape;225;p33"/>
          <p:cNvSpPr txBox="1"/>
          <p:nvPr/>
        </p:nvSpPr>
        <p:spPr>
          <a:xfrm>
            <a:off x="551275" y="996925"/>
            <a:ext cx="819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500"/>
              <a:t>Мы обучили и протестировали 4 основные модели для предсказания значений спроса:</a:t>
            </a:r>
            <a:endParaRPr sz="1500"/>
          </a:p>
        </p:txBody>
      </p:sp>
      <p:sp>
        <p:nvSpPr>
          <p:cNvPr id="226" name="Google Shape;226;p33"/>
          <p:cNvSpPr txBox="1"/>
          <p:nvPr>
            <p:ph idx="12" type="sldNum"/>
          </p:nvPr>
        </p:nvSpPr>
        <p:spPr>
          <a:xfrm>
            <a:off x="8472458" y="4663217"/>
            <a:ext cx="548700" cy="393600"/>
          </a:xfrm>
          <a:prstGeom prst="rect">
            <a:avLst/>
          </a:prstGeom>
        </p:spPr>
        <p:txBody>
          <a:bodyPr anchorCtr="0" anchor="ctr" bIns="68575" lIns="68575" spcFirstLastPara="1" rIns="68575" wrap="square" tIns="68575">
            <a:noAutofit/>
          </a:bodyPr>
          <a:lstStyle/>
          <a:p>
            <a:pPr indent="0" lvl="0" marL="0" rtl="0" algn="r">
              <a:spcBef>
                <a:spcPts val="0"/>
              </a:spcBef>
              <a:spcAft>
                <a:spcPts val="0"/>
              </a:spcAft>
              <a:buClr>
                <a:srgbClr val="888888"/>
              </a:buClr>
              <a:buSzPts val="900"/>
              <a:buFont typeface="Calibri"/>
              <a:buNone/>
            </a:pPr>
            <a:fld id="{00000000-1234-1234-1234-123412341234}" type="slidenum">
              <a:rPr lang="ru"/>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txBox="1"/>
          <p:nvPr/>
        </p:nvSpPr>
        <p:spPr>
          <a:xfrm>
            <a:off x="551266" y="110650"/>
            <a:ext cx="6753300" cy="36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 sz="3000">
                <a:solidFill>
                  <a:schemeClr val="dk1"/>
                </a:solidFill>
                <a:latin typeface="Times New Roman"/>
                <a:ea typeface="Times New Roman"/>
                <a:cs typeface="Times New Roman"/>
                <a:sym typeface="Times New Roman"/>
              </a:rPr>
              <a:t>Среднее трехнедельное значение</a:t>
            </a:r>
            <a:endParaRPr b="1" sz="3000">
              <a:solidFill>
                <a:schemeClr val="dk1"/>
              </a:solidFill>
              <a:latin typeface="Times New Roman"/>
              <a:ea typeface="Times New Roman"/>
              <a:cs typeface="Times New Roman"/>
              <a:sym typeface="Times New Roman"/>
            </a:endParaRPr>
          </a:p>
        </p:txBody>
      </p:sp>
      <p:pic>
        <p:nvPicPr>
          <p:cNvPr id="232" name="Google Shape;232;p34"/>
          <p:cNvPicPr preferRelativeResize="0"/>
          <p:nvPr/>
        </p:nvPicPr>
        <p:blipFill rotWithShape="1">
          <a:blip r:embed="rId4">
            <a:alphaModFix/>
          </a:blip>
          <a:srcRect b="0" l="0" r="0" t="0"/>
          <a:stretch/>
        </p:blipFill>
        <p:spPr>
          <a:xfrm>
            <a:off x="6985238" y="4570718"/>
            <a:ext cx="2013299" cy="572783"/>
          </a:xfrm>
          <a:prstGeom prst="rect">
            <a:avLst/>
          </a:prstGeom>
          <a:noFill/>
          <a:ln>
            <a:noFill/>
          </a:ln>
        </p:spPr>
      </p:pic>
      <p:cxnSp>
        <p:nvCxnSpPr>
          <p:cNvPr id="233" name="Google Shape;233;p34"/>
          <p:cNvCxnSpPr>
            <a:endCxn id="234" idx="2"/>
          </p:cNvCxnSpPr>
          <p:nvPr/>
        </p:nvCxnSpPr>
        <p:spPr>
          <a:xfrm>
            <a:off x="-24090" y="693999"/>
            <a:ext cx="6909900" cy="0"/>
          </a:xfrm>
          <a:prstGeom prst="straightConnector1">
            <a:avLst/>
          </a:prstGeom>
          <a:noFill/>
          <a:ln cap="flat" cmpd="sng" w="76200">
            <a:solidFill>
              <a:srgbClr val="FFD745"/>
            </a:solidFill>
            <a:prstDash val="solid"/>
            <a:round/>
            <a:headEnd len="sm" w="sm" type="none"/>
            <a:tailEnd len="sm" w="sm" type="none"/>
          </a:ln>
        </p:spPr>
      </p:cxnSp>
      <p:sp>
        <p:nvSpPr>
          <p:cNvPr id="234" name="Google Shape;234;p34"/>
          <p:cNvSpPr/>
          <p:nvPr/>
        </p:nvSpPr>
        <p:spPr>
          <a:xfrm>
            <a:off x="6885810" y="557049"/>
            <a:ext cx="273900" cy="273900"/>
          </a:xfrm>
          <a:prstGeom prst="ellipse">
            <a:avLst/>
          </a:prstGeom>
          <a:noFill/>
          <a:ln cap="flat" cmpd="sng" w="76200">
            <a:solidFill>
              <a:srgbClr val="FFD7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 name="Google Shape;235;p34"/>
          <p:cNvSpPr txBox="1"/>
          <p:nvPr>
            <p:ph idx="12" type="sldNum"/>
          </p:nvPr>
        </p:nvSpPr>
        <p:spPr>
          <a:xfrm>
            <a:off x="8472458" y="4663217"/>
            <a:ext cx="548700" cy="393600"/>
          </a:xfrm>
          <a:prstGeom prst="rect">
            <a:avLst/>
          </a:prstGeom>
        </p:spPr>
        <p:txBody>
          <a:bodyPr anchorCtr="0" anchor="ctr" bIns="68575" lIns="68575" spcFirstLastPara="1" rIns="68575" wrap="square" tIns="68575">
            <a:noAutofit/>
          </a:bodyPr>
          <a:lstStyle/>
          <a:p>
            <a:pPr indent="0" lvl="0" marL="0" rtl="0" algn="r">
              <a:spcBef>
                <a:spcPts val="0"/>
              </a:spcBef>
              <a:spcAft>
                <a:spcPts val="0"/>
              </a:spcAft>
              <a:buClr>
                <a:srgbClr val="888888"/>
              </a:buClr>
              <a:buSzPts val="900"/>
              <a:buFont typeface="Calibri"/>
              <a:buNone/>
            </a:pPr>
            <a:fld id="{00000000-1234-1234-1234-123412341234}" type="slidenum">
              <a:rPr lang="ru"/>
              <a:t>‹#›</a:t>
            </a:fld>
            <a:endParaRPr/>
          </a:p>
        </p:txBody>
      </p:sp>
      <p:sp>
        <p:nvSpPr>
          <p:cNvPr id="236" name="Google Shape;236;p34"/>
          <p:cNvSpPr txBox="1"/>
          <p:nvPr/>
        </p:nvSpPr>
        <p:spPr>
          <a:xfrm>
            <a:off x="1881150" y="4444975"/>
            <a:ext cx="5381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1200"/>
              <a:t>Среднее значение спроса по дням (до округления)</a:t>
            </a:r>
            <a:endParaRPr sz="1200"/>
          </a:p>
        </p:txBody>
      </p:sp>
      <p:pic>
        <p:nvPicPr>
          <p:cNvPr id="237" name="Google Shape;237;p34"/>
          <p:cNvPicPr preferRelativeResize="0"/>
          <p:nvPr/>
        </p:nvPicPr>
        <p:blipFill>
          <a:blip r:embed="rId5">
            <a:alphaModFix/>
          </a:blip>
          <a:stretch>
            <a:fillRect/>
          </a:stretch>
        </p:blipFill>
        <p:spPr>
          <a:xfrm>
            <a:off x="1281500" y="954362"/>
            <a:ext cx="6581012" cy="34929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