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2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2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92660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单击此处编辑母版副标题样式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7324725" y="6270625"/>
            <a:ext cx="154940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2012 IBM Corporation</a:t>
            </a:r>
          </a:p>
        </p:txBody>
      </p:sp>
      <p:sp>
        <p:nvSpPr>
          <p:cNvPr id="111" name="Shape 111"/>
          <p:cNvSpPr/>
          <p:nvPr/>
        </p:nvSpPr>
        <p:spPr>
          <a:xfrm>
            <a:off x="2057400" y="6330950"/>
            <a:ext cx="16859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 b="1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IBM Confidential</a:t>
            </a: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1143000" y="3019425"/>
            <a:ext cx="6702425" cy="515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t>Sub - title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单击此处编辑母版副标题样式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单击此处编辑母版标题样式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192" name="Shape 19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单击此处编辑母版文本样式</a:t>
            </a:r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单击此处编辑母版标题样式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单击此处编辑母版文本样式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单击此处编辑母版文本样式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单击此处编辑母版标题样式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单击此处编辑母版文本样式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burness/ppd_code" TargetMode="External"/><Relationship Id="rId3" Type="http://schemas.openxmlformats.org/officeDocument/2006/relationships/hyperlink" Target="http://hacker.duanshishi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2325569"/>
            <a:ext cx="8858250" cy="1785938"/>
          </a:xfrm>
          <a:prstGeom prst="roundRect">
            <a:avLst>
              <a:gd name="adj" fmla="val 12033"/>
            </a:avLst>
          </a:prstGeom>
          <a:solidFill>
            <a:srgbClr val="FFFFFF"/>
          </a:solidFill>
          <a:ln w="12700">
            <a:miter lim="400000"/>
          </a:ln>
          <a:effectLst>
            <a:outerShdw blurRad="76200" dir="2700000" rotWithShape="0">
              <a:srgbClr val="000000">
                <a:alpha val="27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93674" y="2389069"/>
            <a:ext cx="610766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精准化团队分享</a:t>
            </a:r>
          </a:p>
        </p:txBody>
      </p:sp>
      <p:pic>
        <p:nvPicPr>
          <p:cNvPr id="22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1850" y="2468444"/>
            <a:ext cx="733425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7188" y="2468444"/>
            <a:ext cx="714376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57937" y="3225681"/>
            <a:ext cx="762001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91375" y="3233619"/>
            <a:ext cx="735013" cy="735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77188" y="3540006"/>
            <a:ext cx="428626" cy="42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05813" y="3233619"/>
            <a:ext cx="285751" cy="28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29362" y="2439869"/>
            <a:ext cx="785813" cy="735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7.png" descr="C:\Users\wenshitao\Desktop\1号店 LOGO\1STORE logo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367462" y="2458919"/>
            <a:ext cx="717551" cy="677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8.png" descr="C:\Users\wenshitao\Desktop\1STORE log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571875" y="357188"/>
            <a:ext cx="1931989" cy="1643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786807" y="132825"/>
            <a:ext cx="66666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Maybe将来</a:t>
            </a:r>
          </a:p>
        </p:txBody>
      </p:sp>
      <p:sp>
        <p:nvSpPr>
          <p:cNvPr id="283" name="Shape 283"/>
          <p:cNvSpPr/>
          <p:nvPr/>
        </p:nvSpPr>
        <p:spPr>
          <a:xfrm>
            <a:off x="824230" y="5466080"/>
            <a:ext cx="4169195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r>
              <a:t>1，Deep Content-based music recommendation</a:t>
            </a:r>
          </a:p>
        </p:txBody>
      </p:sp>
      <p:sp>
        <p:nvSpPr>
          <p:cNvPr id="284" name="Shape 284"/>
          <p:cNvSpPr/>
          <p:nvPr/>
        </p:nvSpPr>
        <p:spPr>
          <a:xfrm>
            <a:off x="6061075" y="3329136"/>
            <a:ext cx="1270000" cy="631528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1689627" y="3044189"/>
            <a:ext cx="1270001" cy="1235712"/>
          </a:xfrm>
          <a:prstGeom prst="rect">
            <a:avLst/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3670300" y="2623184"/>
            <a:ext cx="348616" cy="348616"/>
          </a:xfrm>
          <a:prstGeom prst="ellipse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3670300" y="3254692"/>
            <a:ext cx="348616" cy="348616"/>
          </a:xfrm>
          <a:prstGeom prst="ellipse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3670300" y="4362767"/>
            <a:ext cx="348616" cy="348616"/>
          </a:xfrm>
          <a:prstGeom prst="ellipse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4177030" y="3205480"/>
            <a:ext cx="34220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. . .</a:t>
            </a:r>
          </a:p>
        </p:txBody>
      </p:sp>
      <p:sp>
        <p:nvSpPr>
          <p:cNvPr id="290" name="Shape 290"/>
          <p:cNvSpPr/>
          <p:nvPr/>
        </p:nvSpPr>
        <p:spPr>
          <a:xfrm>
            <a:off x="3745845" y="3716019"/>
            <a:ext cx="19752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.</a:t>
            </a:r>
          </a:p>
          <a:p>
            <a:r>
              <a:t>.</a:t>
            </a:r>
          </a:p>
          <a:p>
            <a:r>
              <a:t>.</a:t>
            </a:r>
          </a:p>
        </p:txBody>
      </p:sp>
      <p:sp>
        <p:nvSpPr>
          <p:cNvPr id="291" name="Shape 291"/>
          <p:cNvSpPr/>
          <p:nvPr/>
        </p:nvSpPr>
        <p:spPr>
          <a:xfrm>
            <a:off x="4677347" y="2880415"/>
            <a:ext cx="348616" cy="348616"/>
          </a:xfrm>
          <a:prstGeom prst="ellipse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677347" y="3487737"/>
            <a:ext cx="348616" cy="348616"/>
          </a:xfrm>
          <a:prstGeom prst="ellipse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4677347" y="4089399"/>
            <a:ext cx="348616" cy="348617"/>
          </a:xfrm>
          <a:prstGeom prst="ellipse">
            <a:avLst/>
          </a:prstGeom>
          <a:gradFill>
            <a:gsLst>
              <a:gs pos="0">
                <a:srgbClr val="C96D20"/>
              </a:gs>
              <a:gs pos="80000">
                <a:srgbClr val="FF9034"/>
              </a:gs>
              <a:gs pos="100000">
                <a:srgbClr val="FF9035"/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8" name="Group 298"/>
          <p:cNvGrpSpPr/>
          <p:nvPr/>
        </p:nvGrpSpPr>
        <p:grpSpPr>
          <a:xfrm>
            <a:off x="1908175" y="754380"/>
            <a:ext cx="5321300" cy="1511514"/>
            <a:chOff x="0" y="0"/>
            <a:chExt cx="5321300" cy="1511513"/>
          </a:xfrm>
        </p:grpSpPr>
        <p:sp>
          <p:nvSpPr>
            <p:cNvPr id="294" name="Shape 294"/>
            <p:cNvSpPr/>
            <p:nvPr/>
          </p:nvSpPr>
          <p:spPr>
            <a:xfrm>
              <a:off x="0" y="241513"/>
              <a:ext cx="1270000" cy="1270001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94000" y="241513"/>
              <a:ext cx="653604" cy="1270001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051300" y="560750"/>
              <a:ext cx="1270000" cy="631528"/>
            </a:xfrm>
            <a:prstGeom prst="rect">
              <a:avLst/>
            </a:prstGeom>
            <a:solidFill>
              <a:schemeClr val="accent3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1370618" y="0"/>
              <a:ext cx="1322764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chemeClr val="accent1">
                      <a:satOff val="-4409"/>
                      <a:lumOff val="-10509"/>
                    </a:schemeClr>
                  </a:solidFill>
                </a:defRPr>
              </a:lvl1pPr>
            </a:lstStyle>
            <a:p>
              <a:r>
                <a:t>MatrixFactorization</a:t>
              </a:r>
            </a:p>
          </p:txBody>
        </p:sp>
      </p:grpSp>
      <p:sp>
        <p:nvSpPr>
          <p:cNvPr id="299" name="Shape 299"/>
          <p:cNvSpPr/>
          <p:nvPr/>
        </p:nvSpPr>
        <p:spPr>
          <a:xfrm>
            <a:off x="5079398" y="3487668"/>
            <a:ext cx="913955" cy="348754"/>
          </a:xfrm>
          <a:prstGeom prst="rightArrow">
            <a:avLst>
              <a:gd name="adj1" fmla="val 32000"/>
              <a:gd name="adj2" fmla="val 131368"/>
            </a:avLst>
          </a:prstGeom>
          <a:gradFill>
            <a:gsLst>
              <a:gs pos="0">
                <a:srgbClr val="2A869F"/>
              </a:gs>
              <a:gs pos="80000">
                <a:srgbClr val="37B1D1"/>
              </a:gs>
              <a:gs pos="100000">
                <a:srgbClr val="34B3D5"/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425450" y="3307080"/>
            <a:ext cx="122174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商品信息</a:t>
            </a:r>
          </a:p>
          <a:p>
            <a:r>
              <a:t>如音乐的编码数据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786807" y="159495"/>
            <a:ext cx="6666618" cy="457201"/>
          </a:xfrm>
          <a:prstGeom prst="rect">
            <a:avLst/>
          </a:prstGeom>
        </p:spPr>
        <p:txBody>
          <a:bodyPr/>
          <a:lstStyle>
            <a:lvl1pPr algn="l" defTabSz="804672">
              <a:defRPr sz="211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拍拍贷”魔镜杯”比赛介绍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xfrm>
            <a:off x="457200" y="898422"/>
            <a:ext cx="8229600" cy="1273325"/>
          </a:xfrm>
          <a:prstGeom prst="rect">
            <a:avLst/>
          </a:prstGeom>
        </p:spPr>
        <p:txBody>
          <a:bodyPr/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拍拍贷“魔镜风控系统”从平均400个数据维度评估用户当前的信用状态，给每个借款人打出当前状态的信用分，在此基础上，再结合新发标的信息，打出对于每个标的6个月内逾期率的预测，为投资人提供了关键的决策依据，促进健康高效的互联网金融。拍拍贷首次开放丰富而真实的历史数据，邀你PK“魔镜风控系统”，通过机器学习技术，你能设计出更具预测准确率和计算性能的违约预测算法吗？</a:t>
            </a:r>
          </a:p>
        </p:txBody>
      </p:sp>
      <p:sp>
        <p:nvSpPr>
          <p:cNvPr id="304" name="Shape 304"/>
          <p:cNvSpPr/>
          <p:nvPr/>
        </p:nvSpPr>
        <p:spPr>
          <a:xfrm>
            <a:off x="2810745" y="3408680"/>
            <a:ext cx="2898141" cy="47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r>
              <a:t>哪些用户更容易违约？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492603" y="832713"/>
            <a:ext cx="7410982" cy="2627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400" b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Master</a:t>
            </a:r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每一行代表一个样本（一笔成功成交借款），每个样本包含200多个各类字段。</a:t>
            </a:r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i="1"/>
              <a:t>idx</a:t>
            </a:r>
            <a:r>
              <a:t>：每一笔贷款的unique key，可以与另外2个文件里的</a:t>
            </a:r>
            <a:r>
              <a:rPr i="1"/>
              <a:t>idx</a:t>
            </a:r>
            <a:r>
              <a:t>相匹配。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UserInfo_*</a:t>
            </a:r>
            <a:r>
              <a:rPr i="0"/>
              <a:t>：借款人特征字段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WeblogInfo_*</a:t>
            </a:r>
            <a:r>
              <a:rPr i="0"/>
              <a:t>：Info网络行为字段</a:t>
            </a:r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Education_Info*：学历学籍字段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ThirdParty_Info_PeriodN</a:t>
            </a:r>
            <a:r>
              <a:rPr i="0"/>
              <a:t>_*：第三方数据时间段N字段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SocialNetwork_*</a:t>
            </a:r>
            <a:r>
              <a:rPr i="0"/>
              <a:t>：社交网络字段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LinstingInfo</a:t>
            </a:r>
            <a:r>
              <a:rPr i="0"/>
              <a:t>：借款成交时间</a:t>
            </a:r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i="1"/>
              <a:t>Target</a:t>
            </a:r>
            <a:r>
              <a:t>：违约标签（1 = 贷款违约，0 = 正常还款）。测试集里不包含</a:t>
            </a:r>
            <a:r>
              <a:rPr i="1"/>
              <a:t>target</a:t>
            </a:r>
            <a:r>
              <a:t>字段。</a:t>
            </a:r>
          </a:p>
        </p:txBody>
      </p:sp>
      <p:sp>
        <p:nvSpPr>
          <p:cNvPr id="307" name="Shape 307"/>
          <p:cNvSpPr/>
          <p:nvPr/>
        </p:nvSpPr>
        <p:spPr>
          <a:xfrm>
            <a:off x="509185" y="3739946"/>
            <a:ext cx="2436030" cy="1841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 defTabSz="457200">
              <a:tabLst>
                <a:tab pos="139700" algn="l"/>
                <a:tab pos="457200" algn="l"/>
              </a:tabLst>
              <a:defRPr sz="1400" b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Log_Info</a:t>
            </a:r>
            <a:endParaRPr b="0"/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借款人的登陆信息。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ListingInfo</a:t>
            </a:r>
            <a:r>
              <a:rPr i="0"/>
              <a:t>：借款成交时间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LogInfo1</a:t>
            </a:r>
            <a:r>
              <a:rPr i="0"/>
              <a:t>：操作代码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LogInfo2</a:t>
            </a:r>
            <a:r>
              <a:rPr i="0"/>
              <a:t>：操作类别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LogInfo3</a:t>
            </a:r>
            <a:r>
              <a:rPr i="0"/>
              <a:t>：登陆时间</a:t>
            </a:r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i="1"/>
              <a:t>idx</a:t>
            </a:r>
            <a:r>
              <a:t>：每一笔贷款的unique key</a:t>
            </a:r>
          </a:p>
        </p:txBody>
      </p:sp>
      <p:sp>
        <p:nvSpPr>
          <p:cNvPr id="308" name="Shape 308"/>
          <p:cNvSpPr/>
          <p:nvPr/>
        </p:nvSpPr>
        <p:spPr>
          <a:xfrm>
            <a:off x="4573185" y="3768255"/>
            <a:ext cx="2436030" cy="158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400" b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Userupdate_info</a:t>
            </a:r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借款人修改信息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ListingInfo1</a:t>
            </a:r>
            <a:r>
              <a:rPr i="0"/>
              <a:t>：借款成交时间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UserupdateInfo1</a:t>
            </a:r>
            <a:r>
              <a:rPr i="0"/>
              <a:t>：修改内容</a:t>
            </a:r>
          </a:p>
          <a:p>
            <a:pPr defTabSz="457200">
              <a:defRPr sz="1400" i="1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UserupdateInfo2</a:t>
            </a:r>
            <a:r>
              <a:rPr i="0"/>
              <a:t>：修改时间</a:t>
            </a:r>
          </a:p>
          <a:p>
            <a:pPr defTabSz="457200">
              <a:defRPr sz="1400">
                <a:solidFill>
                  <a:srgbClr val="323333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i="1"/>
              <a:t>idx</a:t>
            </a:r>
            <a:r>
              <a:t>：每一笔贷款的unique key</a:t>
            </a:r>
          </a:p>
        </p:txBody>
      </p:sp>
      <p:sp>
        <p:nvSpPr>
          <p:cNvPr id="309" name="Shape 309"/>
          <p:cNvSpPr>
            <a:spLocks noGrp="1"/>
          </p:cNvSpPr>
          <p:nvPr>
            <p:ph type="title" idx="4294967295"/>
          </p:nvPr>
        </p:nvSpPr>
        <p:spPr>
          <a:xfrm>
            <a:off x="786807" y="159495"/>
            <a:ext cx="6666618" cy="457201"/>
          </a:xfrm>
          <a:prstGeom prst="rect">
            <a:avLst/>
          </a:prstGeom>
        </p:spPr>
        <p:txBody>
          <a:bodyPr/>
          <a:lstStyle>
            <a:lvl1pPr algn="l" defTabSz="804672">
              <a:defRPr sz="211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比赛数据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32353" y="1490980"/>
            <a:ext cx="8959478" cy="48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Baskerville"/>
                <a:ea typeface="Baskerville"/>
                <a:cs typeface="Baskerville"/>
                <a:sym typeface="Baskerville"/>
              </a:rPr>
              <a:t>clean_data.py </a:t>
            </a:r>
            <a:r>
              <a:t>:</a:t>
            </a:r>
          </a:p>
          <a:p>
            <a:pPr defTabSz="457200">
              <a:spcBef>
                <a:spcPts val="1200"/>
              </a:spcBef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Baskerville"/>
                <a:ea typeface="Baskerville"/>
                <a:cs typeface="Baskerville"/>
                <a:sym typeface="Baskerville"/>
              </a:rPr>
              <a:t>1</a:t>
            </a:r>
            <a:r>
              <a:t>,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category</a:t>
            </a:r>
            <a:r>
              <a:t>变量除了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UserInfo_2,UserInfo_4</a:t>
            </a:r>
            <a:r>
              <a:t>直接做 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factorize</a:t>
            </a:r>
            <a:r>
              <a:t>,因为在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tree</a:t>
            </a:r>
            <a:r>
              <a:t>类的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model</a:t>
            </a:r>
            <a:r>
              <a:t>,不需要做 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dummies</a:t>
            </a:r>
            <a:r>
              <a:t>处理; </a:t>
            </a:r>
          </a:p>
          <a:p>
            <a:pPr defTabSz="457200">
              <a:spcBef>
                <a:spcPts val="1200"/>
              </a:spcBef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Baskerville"/>
                <a:ea typeface="Baskerville"/>
                <a:cs typeface="Baskerville"/>
                <a:sym typeface="Baskerville"/>
              </a:rPr>
              <a:t>2</a:t>
            </a:r>
            <a:r>
              <a:t>,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UserInfo_2,UserInfo_4</a:t>
            </a:r>
            <a:r>
              <a:t>是城市信息,不用 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factorize</a:t>
            </a:r>
            <a:r>
              <a:t>处理,取两列城市并集,然后做映射; </a:t>
            </a:r>
          </a:p>
          <a:p>
            <a:pPr defTabSz="457200">
              <a:spcBef>
                <a:spcPts val="1200"/>
              </a:spcBef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Baskerville"/>
                <a:ea typeface="Baskerville"/>
                <a:cs typeface="Baskerville"/>
                <a:sym typeface="Baskerville"/>
              </a:rPr>
              <a:t>3</a:t>
            </a:r>
            <a:r>
              <a:t>,从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baidu</a:t>
            </a:r>
            <a:r>
              <a:t>上拉出城市的经纬度信息,这样可以找 出对应城市的经纬度信息,能够解决一些在经纬 度上相关联的数据问题; </a:t>
            </a:r>
          </a:p>
          <a:p>
            <a:pPr defTabSz="457200">
              <a:spcBef>
                <a:spcPts val="1200"/>
              </a:spcBef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Baskerville"/>
                <a:ea typeface="Baskerville"/>
                <a:cs typeface="Baskerville"/>
                <a:sym typeface="Baskerville"/>
              </a:rPr>
              <a:t>4</a:t>
            </a:r>
            <a:r>
              <a:t>,增加字段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UserInfo_2_4_01</a:t>
            </a:r>
            <a:r>
              <a:t>,为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0</a:t>
            </a:r>
            <a:r>
              <a:t>表示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UserInfo_2 </a:t>
            </a:r>
            <a:r>
              <a:t>与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UserInfo_4</a:t>
            </a:r>
            <a:r>
              <a:t>相等,反之,为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1</a:t>
            </a:r>
            <a:r>
              <a:t>; </a:t>
            </a:r>
          </a:p>
          <a:p>
            <a:pPr defTabSz="457200">
              <a:spcBef>
                <a:spcPts val="1200"/>
              </a:spcBef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Baskerville"/>
                <a:ea typeface="Baskerville"/>
                <a:cs typeface="Baskerville"/>
                <a:sym typeface="Baskerville"/>
              </a:rPr>
              <a:t>5</a:t>
            </a:r>
            <a:r>
              <a:t>,使用从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city_ratio.py</a:t>
            </a:r>
            <a:r>
              <a:t>生产个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UserInfo_2</a:t>
            </a:r>
            <a:r>
              <a:t>的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target</a:t>
            </a:r>
            <a:r>
              <a:t>为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0 </a:t>
            </a:r>
            <a:r>
              <a:t>的数量以及占比和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UserInfo_4</a:t>
            </a:r>
            <a:r>
              <a:t>中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target</a:t>
            </a:r>
            <a:r>
              <a:t>为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0</a:t>
            </a:r>
            <a:r>
              <a:t>的数量与 占比;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Shape 312"/>
          <p:cNvSpPr>
            <a:spLocks noGrp="1"/>
          </p:cNvSpPr>
          <p:nvPr>
            <p:ph type="title" idx="4294967295"/>
          </p:nvPr>
        </p:nvSpPr>
        <p:spPr>
          <a:xfrm>
            <a:off x="786807" y="159495"/>
            <a:ext cx="6666618" cy="457201"/>
          </a:xfrm>
          <a:prstGeom prst="rect">
            <a:avLst/>
          </a:prstGeom>
        </p:spPr>
        <p:txBody>
          <a:bodyPr/>
          <a:lstStyle>
            <a:lvl1pPr algn="l" defTabSz="804672">
              <a:defRPr sz="211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特征处理一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36830" y="1948179"/>
            <a:ext cx="8829800" cy="29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sz="2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create_features.py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增加</a:t>
            </a:r>
            <a:r>
              <a:t>log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和</a:t>
            </a:r>
            <a:r>
              <a:t>user update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数据: </a:t>
            </a:r>
          </a:p>
          <a:p>
            <a:pPr defTabSz="457200">
              <a:spcBef>
                <a:spcPts val="1200"/>
              </a:spcBef>
              <a:defRPr sz="2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1,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登录的次数、频率、时间区间；</a:t>
            </a:r>
          </a:p>
          <a:p>
            <a:pPr defTabSz="457200">
              <a:spcBef>
                <a:spcPts val="1200"/>
              </a:spcBef>
              <a:defRPr sz="2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2,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用户更改信息的次数；</a:t>
            </a:r>
          </a:p>
          <a:p>
            <a:pPr defTabSz="457200">
              <a:spcBef>
                <a:spcPts val="1200"/>
              </a:spcBef>
              <a:defRPr sz="2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 </a:t>
            </a:r>
            <a:r>
              <a:t>3,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增加用户修改信息如修改</a:t>
            </a:r>
            <a:r>
              <a:t>qq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或者是否有车,则在 对应位置置</a:t>
            </a:r>
            <a:r>
              <a:t>1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,增加约</a:t>
            </a:r>
            <a:r>
              <a:t>55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维二值变量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5" name="Shape 315"/>
          <p:cNvSpPr>
            <a:spLocks noGrp="1"/>
          </p:cNvSpPr>
          <p:nvPr>
            <p:ph type="title" idx="4294967295"/>
          </p:nvPr>
        </p:nvSpPr>
        <p:spPr>
          <a:xfrm>
            <a:off x="786807" y="159495"/>
            <a:ext cx="6666618" cy="457201"/>
          </a:xfrm>
          <a:prstGeom prst="rect">
            <a:avLst/>
          </a:prstGeom>
        </p:spPr>
        <p:txBody>
          <a:bodyPr/>
          <a:lstStyle>
            <a:lvl1pPr algn="l" defTabSz="804672">
              <a:defRPr sz="211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特征处理二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161923" y="576580"/>
            <a:ext cx="9098943" cy="5019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>
                <a:solidFill>
                  <a:srgbClr val="5C5C5C"/>
                </a:solidFill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t>模型选择 </a:t>
            </a:r>
            <a:endParaRPr b="1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457200">
              <a:defRPr sz="2000">
                <a:solidFill>
                  <a:srgbClr val="5C5C5C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1,lr_model.py:Logistic Regression模型来预测,效果不好,放弃;</a:t>
            </a:r>
          </a:p>
          <a:p>
            <a:pPr defTabSz="457200">
              <a:defRPr sz="2000">
                <a:solidFill>
                  <a:srgbClr val="5C5C5C"/>
                </a:solidFill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2,network.py: 用keras封装的神经网络模型,机器太差调参跑不了,放弃;</a:t>
            </a:r>
            <a:br/>
            <a:r>
              <a:t>3,XgboostClassifier.py: 将xgboost封装为sklearn pipeline支持的类,方便调参,且时间成本相对nn较低, 效果在初赛也比较好,故选择Xgboost作为model。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457200"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代码基本解释: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457200">
              <a:defRPr sz="20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>
                <a:latin typeface="Baskerville"/>
                <a:ea typeface="Baskerville"/>
                <a:cs typeface="Baskerville"/>
                <a:sym typeface="Baskerville"/>
              </a:rPr>
              <a:t>1</a:t>
            </a:r>
            <a:r>
              <a:t>,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xgb_model.py</a:t>
            </a:r>
            <a:r>
              <a:t>: 查看对应的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cv</a:t>
            </a:r>
            <a:r>
              <a:t>分数,初步判断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num_boost</a:t>
            </a:r>
            <a:r>
              <a:t>为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eta</a:t>
            </a:r>
            <a:r>
              <a:t>的一些初步取值范围; 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2</a:t>
            </a:r>
            <a:r>
              <a:t>,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xgb_feature_selection.py</a:t>
            </a:r>
            <a:r>
              <a:t>: 通过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xgboost</a:t>
            </a:r>
            <a:r>
              <a:t>的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feature importance</a:t>
            </a:r>
            <a:r>
              <a:t>观察那些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feature</a:t>
            </a:r>
            <a:r>
              <a:t>的重要性更高,然后对 那一类特征做基本的特征组合处理(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feature_ensemble.py</a:t>
            </a:r>
            <a:r>
              <a:t>);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3</a:t>
            </a:r>
            <a:r>
              <a:t>,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xgb1_20_2.py RandomSearch </a:t>
            </a:r>
            <a:r>
              <a:t>寻找</a:t>
            </a:r>
            <a:r>
              <a:rPr>
                <a:latin typeface="Baskerville"/>
                <a:ea typeface="Baskerville"/>
                <a:cs typeface="Baskerville"/>
                <a:sym typeface="Baskerville"/>
              </a:rPr>
              <a:t>xgboost</a:t>
            </a:r>
            <a:r>
              <a:t>最优参数 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defTabSz="457200">
              <a:defRPr sz="20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4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,</a:t>
            </a:r>
            <a:r>
              <a:t>xgb1_20_2_pos_weight.py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与</a:t>
            </a:r>
            <a:r>
              <a:t>xgb1_20_2.py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效果一样,考虑不平衡样本数量,多了</a:t>
            </a:r>
            <a:r>
              <a:t>scale_pos_weight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, 但是发现效果一般</a:t>
            </a:r>
            <a:r>
              <a:t>5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,</a:t>
            </a:r>
            <a:r>
              <a:t>feature_ensemble.py 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从</a:t>
            </a:r>
            <a:r>
              <a:t>xgb_feature_selection.py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中选择一批</a:t>
            </a:r>
            <a:r>
              <a:t>importance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比较高的特征值,然后做组合 特征计算。 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 idx="4294967295"/>
          </p:nvPr>
        </p:nvSpPr>
        <p:spPr>
          <a:xfrm>
            <a:off x="786807" y="159495"/>
            <a:ext cx="6666618" cy="457201"/>
          </a:xfrm>
          <a:prstGeom prst="rect">
            <a:avLst/>
          </a:prstGeom>
        </p:spPr>
        <p:txBody>
          <a:bodyPr/>
          <a:lstStyle>
            <a:lvl1pPr algn="l" defTabSz="804672">
              <a:defRPr sz="211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模型训练基本流程</a:t>
            </a:r>
          </a:p>
        </p:txBody>
      </p:sp>
      <p:pic>
        <p:nvPicPr>
          <p:cNvPr id="3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4939" y="831324"/>
            <a:ext cx="8298261" cy="5813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27597" y="855980"/>
            <a:ext cx="13453361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1</a:t>
            </a:r>
            <a:r>
              <a:rPr dirty="0"/>
              <a:t>,不喜欢做特征工程,机器不给力,很多方案没有有效验证; </a:t>
            </a:r>
          </a:p>
          <a:p>
            <a:pPr defTabSz="457200">
              <a:defRPr sz="2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2</a:t>
            </a:r>
            <a:r>
              <a:rPr dirty="0"/>
              <a:t>,模型调参应该先根据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xgb.cv</a:t>
            </a:r>
            <a:r>
              <a:rPr dirty="0"/>
              <a:t>进行粗调,盲目调参太费时间; </a:t>
            </a:r>
          </a:p>
          <a:p>
            <a:pPr defTabSz="457200">
              <a:defRPr sz="2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3</a:t>
            </a:r>
            <a:r>
              <a:rPr dirty="0"/>
              <a:t>,特征选择策略对最终结果影响很大,这里耗费时间太多太多,单机每次尝试太费时间; </a:t>
            </a:r>
            <a:endParaRPr dirty="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defRPr sz="2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4</a:t>
            </a:r>
            <a:r>
              <a:rPr dirty="0"/>
              <a:t>,使用多模型做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ensemble</a:t>
            </a:r>
            <a:r>
              <a:rPr dirty="0"/>
              <a:t>处理能够有效防止单模型的带来的随机性问题,一般都能提高 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AUC；</a:t>
            </a:r>
          </a:p>
          <a:p>
            <a:pPr defTabSz="457200">
              <a:defRPr sz="2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5</a:t>
            </a:r>
            <a:r>
              <a:rPr dirty="0"/>
              <a:t>,以为是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24</a:t>
            </a:r>
            <a:r>
              <a:rPr dirty="0"/>
              <a:t>号完成数据提交即可,前面只是一直在测试数据方案,</a:t>
            </a:r>
            <a:r>
              <a:rPr dirty="0" smtClean="0"/>
              <a:t>最终数据提交没有等数</a:t>
            </a:r>
            <a:endParaRPr lang="zh-CN" altLang="en-US" dirty="0" smtClean="0"/>
          </a:p>
          <a:p>
            <a:pPr defTabSz="457200">
              <a:defRPr sz="220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rPr dirty="0" smtClean="0"/>
              <a:t>据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cv</a:t>
            </a:r>
            <a:r>
              <a:rPr dirty="0"/>
              <a:t>跑出来后做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ensemble</a:t>
            </a:r>
            <a:r>
              <a:rPr dirty="0"/>
              <a:t>,人工定的几个结果做的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ensemble</a:t>
            </a:r>
            <a:r>
              <a:rPr dirty="0"/>
              <a:t>,且没有考虑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local CV</a:t>
            </a:r>
            <a:r>
              <a:rPr dirty="0"/>
              <a:t>的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score</a:t>
            </a:r>
            <a:r>
              <a:rPr dirty="0"/>
              <a:t>来做 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ensemble</a:t>
            </a:r>
            <a:r>
              <a:rPr dirty="0"/>
              <a:t>的</a:t>
            </a:r>
            <a:r>
              <a:rPr dirty="0">
                <a:latin typeface="Baskerville"/>
                <a:ea typeface="Baskerville"/>
                <a:cs typeface="Baskerville"/>
                <a:sym typeface="Baskerville"/>
              </a:rPr>
              <a:t>weight</a:t>
            </a:r>
            <a:r>
              <a:rPr dirty="0"/>
              <a:t>。 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380230" y="3281680"/>
            <a:ext cx="383540" cy="2946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title" idx="4294967295"/>
          </p:nvPr>
        </p:nvSpPr>
        <p:spPr>
          <a:xfrm>
            <a:off x="786807" y="159495"/>
            <a:ext cx="6666618" cy="457201"/>
          </a:xfrm>
          <a:prstGeom prst="rect">
            <a:avLst/>
          </a:prstGeom>
        </p:spPr>
        <p:txBody>
          <a:bodyPr/>
          <a:lstStyle>
            <a:lvl1pPr algn="l" defTabSz="804672">
              <a:defRPr sz="211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总结</a:t>
            </a:r>
          </a:p>
        </p:txBody>
      </p:sp>
      <p:sp>
        <p:nvSpPr>
          <p:cNvPr id="325" name="Shape 325"/>
          <p:cNvSpPr/>
          <p:nvPr/>
        </p:nvSpPr>
        <p:spPr>
          <a:xfrm>
            <a:off x="1302004" y="5276105"/>
            <a:ext cx="558542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/>
            </a:pPr>
            <a:r>
              <a:t>代码：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https://github.com/burness/ppd_code</a:t>
            </a:r>
          </a:p>
        </p:txBody>
      </p:sp>
      <p:sp>
        <p:nvSpPr>
          <p:cNvPr id="326" name="Shape 326"/>
          <p:cNvSpPr/>
          <p:nvPr/>
        </p:nvSpPr>
        <p:spPr>
          <a:xfrm>
            <a:off x="1302004" y="5834905"/>
            <a:ext cx="72506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100"/>
            </a:pPr>
            <a:r>
              <a:t>相关文章，请关注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http://hacker.duanshishi.com</a:t>
            </a:r>
            <a:r>
              <a:t>,之后会更新</a:t>
            </a:r>
          </a:p>
        </p:txBody>
      </p:sp>
      <p:sp>
        <p:nvSpPr>
          <p:cNvPr id="327" name="Shape 327"/>
          <p:cNvSpPr/>
          <p:nvPr/>
        </p:nvSpPr>
        <p:spPr>
          <a:xfrm>
            <a:off x="1052830" y="4717305"/>
            <a:ext cx="68144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100"/>
            </a:lvl1pPr>
          </a:lstStyle>
          <a:p>
            <a:r>
              <a:t>最终成绩：23th/485， AUC：0.774199，Best：0.791164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2298063" y="1257300"/>
            <a:ext cx="2502537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7200" b="1">
                <a:ln w="899">
                  <a:solidFill>
                    <a:srgbClr val="467A58"/>
                  </a:solidFill>
                </a:ln>
                <a:solidFill>
                  <a:srgbClr val="467A58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谢谢</a:t>
            </a:r>
          </a:p>
          <a:p>
            <a:pPr algn="ctr">
              <a:defRPr sz="7200" b="1">
                <a:ln w="899">
                  <a:solidFill>
                    <a:srgbClr val="467A58"/>
                  </a:solidFill>
                </a:ln>
                <a:solidFill>
                  <a:srgbClr val="467A58"/>
                </a:solidFill>
                <a:latin typeface="+mn-lt"/>
                <a:ea typeface="+mn-ea"/>
                <a:cs typeface="+mn-cs"/>
                <a:sym typeface="Arial"/>
              </a:defRPr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algn="ctr">
              <a:defRPr sz="7200" b="1">
                <a:ln w="899">
                  <a:solidFill>
                    <a:srgbClr val="467A58"/>
                  </a:solidFill>
                </a:ln>
                <a:solidFill>
                  <a:srgbClr val="467A58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    </a:t>
            </a:r>
            <a:r>
              <a:t>QA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2411411" y="951043"/>
            <a:ext cx="6243640" cy="396001"/>
          </a:xfrm>
          <a:prstGeom prst="rect">
            <a:avLst/>
          </a:prstGeom>
          <a:solidFill>
            <a:srgbClr val="DDD9C3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xfrm>
            <a:off x="414668" y="136418"/>
            <a:ext cx="8314660" cy="427107"/>
          </a:xfrm>
          <a:prstGeom prst="rect">
            <a:avLst/>
          </a:prstGeom>
        </p:spPr>
        <p:txBody>
          <a:bodyPr/>
          <a:lstStyle>
            <a:lvl1pPr defTabSz="630936">
              <a:defRPr sz="193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  <p:sp>
        <p:nvSpPr>
          <p:cNvPr id="235" name="Shape 235"/>
          <p:cNvSpPr/>
          <p:nvPr/>
        </p:nvSpPr>
        <p:spPr>
          <a:xfrm>
            <a:off x="2655888" y="951042"/>
            <a:ext cx="5999163" cy="4036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ea1JpnKorPeriod"/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MF属性相似品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1,项目背景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2,算法流程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600" b="1">
                <a:solidFill>
                  <a:srgbClr val="558ED5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3,数据融合与业务规则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Clr>
                <a:srgbClr val="000000"/>
              </a:buClr>
              <a:buSzPct val="100000"/>
              <a:buAutoNum type="ea1JpnKorPeriod"/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拍拍贷比赛分享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1,比赛介绍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2,数据处理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3,算法流程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6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4,结果评估</a:t>
            </a:r>
          </a:p>
        </p:txBody>
      </p:sp>
      <p:sp>
        <p:nvSpPr>
          <p:cNvPr id="236" name="Shape 236"/>
          <p:cNvSpPr/>
          <p:nvPr/>
        </p:nvSpPr>
        <p:spPr>
          <a:xfrm>
            <a:off x="468312" y="956517"/>
            <a:ext cx="1981201" cy="5354639"/>
          </a:xfrm>
          <a:prstGeom prst="rect">
            <a:avLst/>
          </a:prstGeom>
          <a:solidFill>
            <a:srgbClr val="7889FB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37" name="image9.jpg" descr="00013206_md_thumb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4" y="4349005"/>
            <a:ext cx="1168855" cy="1754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1765006" y="42532"/>
            <a:ext cx="4880345" cy="62732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项目背景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1,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构建有效的商品相似品库；</a:t>
            </a:r>
          </a:p>
          <a:p>
            <a:pPr marL="0" indent="0">
              <a:buSzTx/>
              <a:buNone/>
            </a:pPr>
            <a:r>
              <a:t>2,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提高商品推荐时的召回率；</a:t>
            </a:r>
          </a:p>
          <a:p>
            <a:pPr marL="0" indent="0">
              <a:buSzTx/>
              <a:buNone/>
            </a:pPr>
            <a:r>
              <a:t>3,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利用相关、相似商品取代热销；</a:t>
            </a:r>
          </a:p>
          <a:p>
            <a:pPr marL="0" indent="0">
              <a:buSzTx/>
              <a:buNone/>
            </a:pPr>
            <a:r>
              <a:t>4,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超神说</a:t>
            </a:r>
            <a:r>
              <a:t>MF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效果很好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38" y="1285573"/>
            <a:ext cx="7372362" cy="276750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6856730" y="2418080"/>
            <a:ext cx="259461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V1</a:t>
            </a:r>
          </a:p>
        </p:txBody>
      </p:sp>
      <p:sp>
        <p:nvSpPr>
          <p:cNvPr id="244" name="Shape 244"/>
          <p:cNvSpPr/>
          <p:nvPr/>
        </p:nvSpPr>
        <p:spPr>
          <a:xfrm>
            <a:off x="7275830" y="2418080"/>
            <a:ext cx="259461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V2</a:t>
            </a:r>
          </a:p>
        </p:txBody>
      </p:sp>
      <p:sp>
        <p:nvSpPr>
          <p:cNvPr id="245" name="Shape 245"/>
          <p:cNvSpPr/>
          <p:nvPr/>
        </p:nvSpPr>
        <p:spPr>
          <a:xfrm>
            <a:off x="1103630" y="4526280"/>
            <a:ext cx="3563278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/>
            </a:lvl1pPr>
          </a:lstStyle>
          <a:p>
            <a:r>
              <a:t>商品之间相似性：sim=func(v1,v2)</a:t>
            </a:r>
          </a:p>
        </p:txBody>
      </p:sp>
      <p:sp>
        <p:nvSpPr>
          <p:cNvPr id="246" name="Shape 246"/>
          <p:cNvSpPr>
            <a:spLocks noGrp="1"/>
          </p:cNvSpPr>
          <p:nvPr>
            <p:ph type="title" idx="4294967295"/>
          </p:nvPr>
        </p:nvSpPr>
        <p:spPr>
          <a:xfrm>
            <a:off x="1765006" y="42532"/>
            <a:ext cx="4880344" cy="62732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传统MF逻辑解释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 idx="4294967295"/>
          </p:nvPr>
        </p:nvSpPr>
        <p:spPr>
          <a:xfrm>
            <a:off x="1765006" y="42532"/>
            <a:ext cx="4880344" cy="62732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传统MF劣势及我们的改进</a:t>
            </a:r>
          </a:p>
        </p:txBody>
      </p:sp>
      <p:grpSp>
        <p:nvGrpSpPr>
          <p:cNvPr id="251" name="Group 251"/>
          <p:cNvGrpSpPr/>
          <p:nvPr/>
        </p:nvGrpSpPr>
        <p:grpSpPr>
          <a:xfrm>
            <a:off x="39205" y="700498"/>
            <a:ext cx="8922628" cy="2104204"/>
            <a:chOff x="0" y="0"/>
            <a:chExt cx="8922627" cy="2104203"/>
          </a:xfrm>
        </p:grpSpPr>
        <p:sp>
          <p:nvSpPr>
            <p:cNvPr id="250" name="Shape 250"/>
            <p:cNvSpPr/>
            <p:nvPr/>
          </p:nvSpPr>
          <p:spPr>
            <a:xfrm>
              <a:off x="53881" y="53881"/>
              <a:ext cx="8814865" cy="1996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700"/>
              </a:pPr>
              <a:r>
                <a:t>1，电商网站中，用户数量和商品数量都极大，用户在设定滤除规则之后都有1000w+，商品数量1000w+(有效商品数量可能只有20w-30w)，维护一个这么大的稀疏矩阵，计算成本极高。</a:t>
              </a:r>
            </a:p>
            <a:p>
              <a:pPr>
                <a:defRPr sz="1700"/>
              </a:pPr>
              <a:r>
                <a:t>2，传统MF中，数据仅考虑了共现的商品，未考虑商品的信息。因此，传统的MF更仅仅只像CF的一种升级版，其商品向量的相似是基于”共现”；</a:t>
              </a:r>
            </a:p>
            <a:p>
              <a:pPr>
                <a:defRPr sz="1700"/>
              </a:pPr>
              <a:r>
                <a:t>3，和CF一样，依然无法解决长尾商品更难被推出来的尴尬。</a:t>
              </a:r>
            </a:p>
          </p:txBody>
        </p:sp>
        <p:pic>
          <p:nvPicPr>
            <p:cNvPr id="249" name="图片 248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8922629" cy="2104205"/>
            </a:xfrm>
            <a:prstGeom prst="rect">
              <a:avLst/>
            </a:prstGeom>
            <a:effectLst/>
          </p:spPr>
        </p:pic>
      </p:grpSp>
      <p:grpSp>
        <p:nvGrpSpPr>
          <p:cNvPr id="259" name="Group 259"/>
          <p:cNvGrpSpPr/>
          <p:nvPr/>
        </p:nvGrpSpPr>
        <p:grpSpPr>
          <a:xfrm>
            <a:off x="1496384" y="2835348"/>
            <a:ext cx="5417588" cy="2464342"/>
            <a:chOff x="0" y="0"/>
            <a:chExt cx="5417586" cy="2464341"/>
          </a:xfrm>
        </p:grpSpPr>
        <p:sp>
          <p:nvSpPr>
            <p:cNvPr id="252" name="Shape 252"/>
            <p:cNvSpPr/>
            <p:nvPr/>
          </p:nvSpPr>
          <p:spPr>
            <a:xfrm>
              <a:off x="335280" y="337820"/>
              <a:ext cx="2072829" cy="2078804"/>
            </a:xfrm>
            <a:prstGeom prst="rect">
              <a:avLst/>
            </a:prstGeom>
            <a:gradFill flip="none" rotWithShape="1">
              <a:gsLst>
                <a:gs pos="0">
                  <a:srgbClr val="2A869F"/>
                </a:gs>
                <a:gs pos="80000">
                  <a:srgbClr val="37B1D1"/>
                </a:gs>
                <a:gs pos="100000">
                  <a:srgbClr val="34B3D5"/>
                </a:gs>
              </a:gsLst>
              <a:lin ang="16200000" scaled="0"/>
            </a:gradFill>
            <a:ln w="9525" cap="flat">
              <a:solidFill>
                <a:srgbClr val="46AAC4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01065" y="385538"/>
              <a:ext cx="1216522" cy="2078804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 rot="16200000">
              <a:off x="-44450" y="1140460"/>
              <a:ext cx="383540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用户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1179924" y="0"/>
              <a:ext cx="383541" cy="294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商品</a:t>
              </a:r>
            </a:p>
          </p:txBody>
        </p:sp>
        <p:sp>
          <p:nvSpPr>
            <p:cNvPr id="256" name="Shape 256"/>
            <p:cNvSpPr/>
            <p:nvPr/>
          </p:nvSpPr>
          <p:spPr>
            <a:xfrm rot="16200000">
              <a:off x="3765550" y="1213578"/>
              <a:ext cx="38354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用户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4617556" y="47718"/>
              <a:ext cx="383541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属性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2857614" y="1155700"/>
              <a:ext cx="855961" cy="410397"/>
            </a:xfrm>
            <a:prstGeom prst="rightArrow">
              <a:avLst>
                <a:gd name="adj1" fmla="val 32000"/>
                <a:gd name="adj2" fmla="val 133484"/>
              </a:avLst>
            </a:prstGeom>
            <a:solidFill>
              <a:schemeClr val="accent3"/>
            </a:solidFill>
            <a:ln w="25400" cap="flat">
              <a:solidFill>
                <a:srgbClr val="71884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60" name="Shape 260"/>
          <p:cNvSpPr/>
          <p:nvPr/>
        </p:nvSpPr>
        <p:spPr>
          <a:xfrm>
            <a:off x="293161" y="5573468"/>
            <a:ext cx="822747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/>
            </a:pPr>
            <a:r>
              <a:t>每一行向量由1000w+变成大概9w不到的向量，数据由稀疏变成相对dense，数据</a:t>
            </a:r>
          </a:p>
          <a:p>
            <a:pPr>
              <a:defRPr sz="1800"/>
            </a:pPr>
            <a:r>
              <a:t>变得比较好计算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446566" y="-1"/>
            <a:ext cx="7963787" cy="606058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MF基本流程</a:t>
            </a:r>
          </a:p>
        </p:txBody>
      </p:sp>
      <p:pic>
        <p:nvPicPr>
          <p:cNvPr id="263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13" y="1703064"/>
            <a:ext cx="8765894" cy="390706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1399592" y="2553218"/>
            <a:ext cx="970384" cy="587829"/>
          </a:xfrm>
          <a:prstGeom prst="ellipse">
            <a:avLst/>
          </a:prstGeom>
          <a:solidFill>
            <a:srgbClr val="FFFFFF">
              <a:alpha val="37000"/>
            </a:srgbClr>
          </a:solidFill>
          <a:ln w="254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265" name="图片 264"/>
          <p:cNvPicPr>
            <a:picLocks/>
          </p:cNvPicPr>
          <p:nvPr/>
        </p:nvPicPr>
        <p:blipFill>
          <a:blip r:embed="rId3">
            <a:alphaModFix amt="10710"/>
            <a:extLst/>
          </a:blip>
          <a:stretch>
            <a:fillRect/>
          </a:stretch>
        </p:blipFill>
        <p:spPr>
          <a:xfrm>
            <a:off x="1198983" y="3683000"/>
            <a:ext cx="7717633" cy="1994694"/>
          </a:xfrm>
          <a:prstGeom prst="rect">
            <a:avLst/>
          </a:prstGeom>
          <a:effectLst>
            <a:outerShdw blurRad="38100" dist="23000" dir="5400000" rotWithShape="0">
              <a:srgbClr val="586797">
                <a:alpha val="0"/>
              </a:srgbClr>
            </a:outerShdw>
          </a:effec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786807" y="159495"/>
            <a:ext cx="6666618" cy="457201"/>
          </a:xfrm>
          <a:prstGeom prst="rect">
            <a:avLst/>
          </a:prstGeom>
        </p:spPr>
        <p:txBody>
          <a:bodyPr/>
          <a:lstStyle/>
          <a:p>
            <a:pPr algn="l" defTabSz="804672">
              <a:defRPr sz="2112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MF产品相似度计算</a:t>
            </a:r>
          </a:p>
        </p:txBody>
      </p:sp>
      <p:pic>
        <p:nvPicPr>
          <p:cNvPr id="268" name="mmexport146129361932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793" y="652084"/>
            <a:ext cx="5435614" cy="5503032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363172" y="6241304"/>
            <a:ext cx="8417656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https://docs.google.com/presentation/d/19QDuPmxB9RzQWKXp_t3yqxCvMBSMaOQk19KNZqUUgYQ/edit#slide=id.g11a4ba0c5c_0_56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786807" y="132824"/>
            <a:ext cx="66666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4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MF核心代码</a:t>
            </a:r>
          </a:p>
        </p:txBody>
      </p:sp>
      <p:sp>
        <p:nvSpPr>
          <p:cNvPr id="272" name="Shape 272"/>
          <p:cNvSpPr/>
          <p:nvPr/>
        </p:nvSpPr>
        <p:spPr>
          <a:xfrm>
            <a:off x="195942" y="1274560"/>
            <a:ext cx="4931543" cy="1920241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val inputPath = args(0)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val outputPath = args(1)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val sc = new SparkContext(conf)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val data = sc.textFile(inputPath,100)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val ratings = data.map(_.split('\t') match {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  case Array(user, item, rate) if(scala.util.Try(user.toInt).isSuccess) =&gt;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    Rating(user.toInt, item.toInt, rate.toDouble)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  case _=&gt;Rating(0, 0, 0.0)</a:t>
            </a:r>
            <a:endParaRPr>
              <a:latin typeface="+mn-lt"/>
              <a:ea typeface="+mn-ea"/>
              <a:cs typeface="+mn-cs"/>
              <a:sym typeface="Arial"/>
            </a:endParaRPr>
          </a:p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}).filter(_.product&gt;0)</a:t>
            </a:r>
          </a:p>
        </p:txBody>
      </p:sp>
      <p:sp>
        <p:nvSpPr>
          <p:cNvPr id="273" name="Shape 273"/>
          <p:cNvSpPr/>
          <p:nvPr/>
        </p:nvSpPr>
        <p:spPr>
          <a:xfrm>
            <a:off x="335901" y="4637313"/>
            <a:ext cx="6335488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1.MATRIX FACTORIZATION TECHNIQUES FOR RECOMMENDER SYSTEMS</a:t>
            </a:r>
          </a:p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t>2.Collaborative Filtering for Implicit Feedback Datasets</a:t>
            </a:r>
          </a:p>
        </p:txBody>
      </p:sp>
      <p:sp>
        <p:nvSpPr>
          <p:cNvPr id="274" name="Shape 274"/>
          <p:cNvSpPr/>
          <p:nvPr/>
        </p:nvSpPr>
        <p:spPr>
          <a:xfrm>
            <a:off x="335901" y="4303057"/>
            <a:ext cx="4196096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http://spark.apache.org/docs/latest/mllib-collaborative-filtering.html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786807" y="132824"/>
            <a:ext cx="666661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相似品聚类核心代码</a:t>
            </a:r>
          </a:p>
        </p:txBody>
      </p:sp>
      <p:sp>
        <p:nvSpPr>
          <p:cNvPr id="277" name="Shape 277"/>
          <p:cNvSpPr/>
          <p:nvPr/>
        </p:nvSpPr>
        <p:spPr>
          <a:xfrm>
            <a:off x="95639" y="601980"/>
            <a:ext cx="6187930" cy="5831841"/>
          </a:xfrm>
          <a:prstGeom prst="rect">
            <a:avLst/>
          </a:prstGeom>
          <a:solidFill>
            <a:srgbClr val="2B2B2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1300">
                <a:solidFill>
                  <a:srgbClr val="CC7832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    val </a:t>
            </a:r>
            <a:r>
              <a:rPr>
                <a:solidFill>
                  <a:srgbClr val="A9B7C6"/>
                </a:solidFill>
              </a:rPr>
              <a:t>conf = </a:t>
            </a:r>
            <a:r>
              <a:t>new </a:t>
            </a:r>
            <a:r>
              <a:rPr>
                <a:solidFill>
                  <a:srgbClr val="A9B7C6"/>
                </a:solidFill>
              </a:rPr>
              <a:t>SparkConf()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sc = </a:t>
            </a:r>
            <a:r>
              <a:t>new </a:t>
            </a:r>
            <a:r>
              <a:rPr>
                <a:solidFill>
                  <a:srgbClr val="A9B7C6"/>
                </a:solidFill>
              </a:rPr>
              <a:t>SparkContext(conf)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model = MatrixFactorizationModel.load(sc</a:t>
            </a:r>
            <a:r>
              <a:t>, </a:t>
            </a:r>
            <a:r>
              <a:rPr>
                <a:solidFill>
                  <a:srgbClr val="A9B7C6"/>
                </a:solidFill>
              </a:rPr>
              <a:t>model_path)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808080"/>
                </a:solidFill>
              </a:rPr>
              <a:t>// 这里的usertFeatures其实是指的product</a:t>
            </a:r>
            <a:br>
              <a:rPr>
                <a:solidFill>
                  <a:srgbClr val="808080"/>
                </a:solidFill>
              </a:rPr>
            </a:br>
            <a:r>
              <a:rPr>
                <a:solidFill>
                  <a:srgbClr val="808080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idx_products = model.userFeatures.map { </a:t>
            </a:r>
            <a:r>
              <a:t>case </a:t>
            </a:r>
            <a:r>
              <a:rPr>
                <a:solidFill>
                  <a:srgbClr val="A9B7C6"/>
                </a:solidFill>
              </a:rPr>
              <a:t>(product_id</a:t>
            </a:r>
            <a:r>
              <a:t>, </a:t>
            </a:r>
            <a:r>
              <a:rPr>
                <a:solidFill>
                  <a:srgbClr val="A9B7C6"/>
                </a:solidFill>
              </a:rPr>
              <a:t>factor) =&gt; product_id}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.zipWithIndex().map { </a:t>
            </a:r>
            <a:r>
              <a:t>case </a:t>
            </a:r>
            <a:r>
              <a:rPr>
                <a:solidFill>
                  <a:srgbClr val="A9B7C6"/>
                </a:solidFill>
              </a:rPr>
              <a:t>(product_id</a:t>
            </a:r>
            <a:r>
              <a:t>, </a:t>
            </a:r>
            <a:r>
              <a:rPr>
                <a:solidFill>
                  <a:srgbClr val="A9B7C6"/>
                </a:solidFill>
              </a:rPr>
              <a:t>idx) =&gt; (idx</a:t>
            </a:r>
            <a:r>
              <a:t>, </a:t>
            </a:r>
            <a:r>
              <a:rPr>
                <a:solidFill>
                  <a:srgbClr val="A9B7C6"/>
                </a:solidFill>
              </a:rPr>
              <a:t>product_id)}.collectAsMap()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808080"/>
                </a:solidFill>
              </a:rPr>
              <a:t>// product_id 和index对应的map</a:t>
            </a:r>
            <a:br>
              <a:rPr>
                <a:solidFill>
                  <a:srgbClr val="808080"/>
                </a:solidFill>
              </a:rPr>
            </a:br>
            <a:r>
              <a:rPr>
                <a:solidFill>
                  <a:srgbClr val="808080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idx_products_bc = sc.broadcast(idx_products)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products_factors = model.userFeatures.map{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</a:t>
            </a:r>
            <a:r>
              <a:t>case </a:t>
            </a:r>
            <a:r>
              <a:rPr>
                <a:solidFill>
                  <a:srgbClr val="A9B7C6"/>
                </a:solidFill>
              </a:rPr>
              <a:t>(id</a:t>
            </a:r>
            <a:r>
              <a:t>,</a:t>
            </a:r>
            <a:r>
              <a:rPr>
                <a:solidFill>
                  <a:srgbClr val="A9B7C6"/>
                </a:solidFill>
              </a:rPr>
              <a:t>factor) =&gt;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  (id</a:t>
            </a:r>
            <a:r>
              <a:t>, </a:t>
            </a:r>
            <a:r>
              <a:rPr>
                <a:solidFill>
                  <a:srgbClr val="A9B7C6"/>
                </a:solidFill>
              </a:rPr>
              <a:t>Vectors.dense(factor))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}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products_vec = products_factors.map{_._2}.cache()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/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808080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user_cluster_model = KMeans.train(products_vec</a:t>
            </a:r>
            <a:r>
              <a:t>, </a:t>
            </a:r>
            <a:r>
              <a:rPr>
                <a:solidFill>
                  <a:srgbClr val="A9B7C6"/>
                </a:solidFill>
              </a:rPr>
              <a:t>num_clusters</a:t>
            </a:r>
            <a:r>
              <a:t>, </a:t>
            </a:r>
            <a:r>
              <a:rPr>
                <a:solidFill>
                  <a:srgbClr val="A9B7C6"/>
                </a:solidFill>
              </a:rPr>
              <a:t>num_iter</a:t>
            </a:r>
            <a:r>
              <a:t>, </a:t>
            </a:r>
            <a:r>
              <a:rPr>
                <a:solidFill>
                  <a:srgbClr val="A9B7C6"/>
                </a:solidFill>
              </a:rPr>
              <a:t>num_run)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predictions = user_cluster_model.predict(products_vec).zipWithIndex().map{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</a:t>
            </a:r>
            <a:r>
              <a:t>case </a:t>
            </a:r>
            <a:r>
              <a:rPr>
                <a:solidFill>
                  <a:srgbClr val="A9B7C6"/>
                </a:solidFill>
              </a:rPr>
              <a:t>(cluster_id</a:t>
            </a:r>
            <a:r>
              <a:t>, </a:t>
            </a:r>
            <a:r>
              <a:rPr>
                <a:solidFill>
                  <a:srgbClr val="A9B7C6"/>
                </a:solidFill>
              </a:rPr>
              <a:t>index)=&gt;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  (index</a:t>
            </a:r>
            <a:r>
              <a:t>,</a:t>
            </a:r>
            <a:r>
              <a:rPr>
                <a:solidFill>
                  <a:srgbClr val="A9B7C6"/>
                </a:solidFill>
              </a:rPr>
              <a:t>cluster_id)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}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/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808080"/>
                </a:solidFill>
              </a:rPr>
              <a:t>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product_cluster = predictions.map{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</a:t>
            </a:r>
            <a:r>
              <a:t>case </a:t>
            </a:r>
            <a:r>
              <a:rPr>
                <a:solidFill>
                  <a:srgbClr val="A9B7C6"/>
                </a:solidFill>
              </a:rPr>
              <a:t>(index</a:t>
            </a:r>
            <a:r>
              <a:t>, </a:t>
            </a:r>
            <a:r>
              <a:rPr>
                <a:solidFill>
                  <a:srgbClr val="A9B7C6"/>
                </a:solidFill>
              </a:rPr>
              <a:t>cluster_id)=&gt;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  </a:t>
            </a:r>
            <a:r>
              <a:t>val </a:t>
            </a:r>
            <a:r>
              <a:rPr>
                <a:solidFill>
                  <a:srgbClr val="A9B7C6"/>
                </a:solidFill>
              </a:rPr>
              <a:t>product_id = idx_products_bc.value.get(index)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    (product_id</a:t>
            </a:r>
            <a:r>
              <a:t>, </a:t>
            </a:r>
            <a:r>
              <a:rPr>
                <a:solidFill>
                  <a:srgbClr val="A9B7C6"/>
                </a:solidFill>
              </a:rPr>
              <a:t>cluster_id)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}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product_cluster.saveAsTextFile(output_path)</a:t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/>
            </a:r>
            <a:br>
              <a:rPr>
                <a:solidFill>
                  <a:srgbClr val="A9B7C6"/>
                </a:solidFill>
              </a:rPr>
            </a:br>
            <a:r>
              <a:rPr>
                <a:solidFill>
                  <a:srgbClr val="A9B7C6"/>
                </a:solidFill>
              </a:rPr>
              <a:t>    sc.stop()</a:t>
            </a:r>
          </a:p>
        </p:txBody>
      </p:sp>
      <p:sp>
        <p:nvSpPr>
          <p:cNvPr id="278" name="Shape 278"/>
          <p:cNvSpPr/>
          <p:nvPr/>
        </p:nvSpPr>
        <p:spPr>
          <a:xfrm>
            <a:off x="6310630" y="3154679"/>
            <a:ext cx="274061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https://issues.apache.org/jira/browse/SPARK-3424</a:t>
            </a:r>
          </a:p>
        </p:txBody>
      </p:sp>
      <p:sp>
        <p:nvSpPr>
          <p:cNvPr id="279" name="Shape 279"/>
          <p:cNvSpPr/>
          <p:nvPr/>
        </p:nvSpPr>
        <p:spPr>
          <a:xfrm>
            <a:off x="6323329" y="2710179"/>
            <a:ext cx="271521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https://issues.apache.org/jira/browse/SPARK-3220</a:t>
            </a:r>
          </a:p>
        </p:txBody>
      </p:sp>
      <p:sp>
        <p:nvSpPr>
          <p:cNvPr id="280" name="Shape 280"/>
          <p:cNvSpPr/>
          <p:nvPr/>
        </p:nvSpPr>
        <p:spPr>
          <a:xfrm>
            <a:off x="6310630" y="1770379"/>
            <a:ext cx="2740612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Spark MLlib里面的kmeans太慢了，貌似是初始化的部分在driver node上做local kmeans++,改用derrickburns的版本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1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Macintosh PowerPoint</Application>
  <PresentationFormat>全屏显示(4:3)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Baskerville</vt:lpstr>
      <vt:lpstr>Calibri</vt:lpstr>
      <vt:lpstr>Helvetica</vt:lpstr>
      <vt:lpstr>Songti SC Bold</vt:lpstr>
      <vt:lpstr>Songti SC Regular</vt:lpstr>
      <vt:lpstr>Times</vt:lpstr>
      <vt:lpstr>宋体</vt:lpstr>
      <vt:lpstr>微软雅黑</vt:lpstr>
      <vt:lpstr>Arial</vt:lpstr>
      <vt:lpstr>1_Office 主题</vt:lpstr>
      <vt:lpstr>PowerPoint 演示文稿</vt:lpstr>
      <vt:lpstr>目录</vt:lpstr>
      <vt:lpstr>项目背景</vt:lpstr>
      <vt:lpstr>传统MF逻辑解释</vt:lpstr>
      <vt:lpstr>传统MF劣势及我们的改进</vt:lpstr>
      <vt:lpstr>MF基本流程</vt:lpstr>
      <vt:lpstr>MF产品相似度计算</vt:lpstr>
      <vt:lpstr>PowerPoint 演示文稿</vt:lpstr>
      <vt:lpstr>PowerPoint 演示文稿</vt:lpstr>
      <vt:lpstr>PowerPoint 演示文稿</vt:lpstr>
      <vt:lpstr>拍拍贷”魔镜杯”比赛介绍</vt:lpstr>
      <vt:lpstr>比赛数据</vt:lpstr>
      <vt:lpstr>特征处理一</vt:lpstr>
      <vt:lpstr>特征处理二</vt:lpstr>
      <vt:lpstr>PowerPoint 演示文稿</vt:lpstr>
      <vt:lpstr>模型训练基本流程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</cp:revision>
  <dcterms:modified xsi:type="dcterms:W3CDTF">2016-06-28T07:24:09Z</dcterms:modified>
</cp:coreProperties>
</file>