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277" autoAdjust="0"/>
  </p:normalViewPr>
  <p:slideViewPr>
    <p:cSldViewPr snapToGrid="0">
      <p:cViewPr varScale="1">
        <p:scale>
          <a:sx n="94" d="100"/>
          <a:sy n="94" d="100"/>
        </p:scale>
        <p:origin x="5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4ABB1-CA55-40C2-969A-FFA82260A403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D03C6-AD18-4DF9-AC11-DE88B2BEA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GPG </a:t>
            </a:r>
            <a:r>
              <a:rPr lang="zh-CN" altLang="en-US" dirty="0"/>
              <a:t>示例：</a:t>
            </a:r>
            <a:r>
              <a:rPr lang="en-US" altLang="zh-CN" dirty="0"/>
              <a:t>https://git.nju.edu.cn/graduate_web/web_back/-/commits/master</a:t>
            </a:r>
          </a:p>
          <a:p>
            <a:endParaRPr lang="en-US" altLang="zh-CN" dirty="0"/>
          </a:p>
          <a:p>
            <a:r>
              <a:rPr lang="zh-CN" altLang="en-US" dirty="0"/>
              <a:t>导入示例：</a:t>
            </a:r>
            <a:r>
              <a:rPr lang="en-US" altLang="zh-CN" dirty="0"/>
              <a:t>https://ghproxy.com/github.com/Anduin2017/HowToCook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结果示例：</a:t>
            </a:r>
            <a:r>
              <a:rPr lang="en-US" altLang="zh-CN" sz="1200" dirty="0"/>
              <a:t>https://git.nju.edu.cn/mfg/Kratos-Rebirth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D03C6-AD18-4DF9-AC11-DE88B2BEA6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5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D03C6-AD18-4DF9-AC11-DE88B2BEA6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7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参考链接：</a:t>
            </a:r>
            <a:r>
              <a:rPr lang="en-US" altLang="zh-CN" dirty="0"/>
              <a:t>https://www.ruanyifeng.com/blog/2015/12/git-workflow.html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D03C6-AD18-4DF9-AC11-DE88B2BEA6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8E407-0AED-41D9-B2B3-7323607B1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76D515-4F35-4BF1-A1E2-DDC8ABA98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64416-998A-42F8-AC7E-2014E6D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801-2108-4F30-A0C4-BB21E2EE4A0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E1B09-21B2-4DD1-B520-ABBDC5E3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19D09-AE98-4555-B645-B2FA2E99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325-62A4-47A6-B70E-80338CD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66EBF-9F2B-4C38-8B99-255D5602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2B8E2D-6A3B-4A17-8B39-6810989C0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D4FC9-CDDD-4284-9625-1D14E66F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801-2108-4F30-A0C4-BB21E2EE4A0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09F9E-1F71-4855-A1DA-F8190DA7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0FD08-BFF6-4AE3-B426-0791762E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325-62A4-47A6-B70E-80338CD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5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E53F6-488C-4778-8403-A6787E122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A6120-1985-4850-B513-12000C43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54E10-F13D-4012-9BD4-CC6D91FF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801-2108-4F30-A0C4-BB21E2EE4A0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13265-096F-4B69-8A5E-A399CDD7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B32CC-CC4E-4378-A93E-353E58CF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325-62A4-47A6-B70E-80338CD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B1A96-1990-4374-84D8-F0BB9D7D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ED6BD-EC71-4F75-BB01-6B025BD9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3BA76-4D19-4ABC-9FAE-57B186BA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801-2108-4F30-A0C4-BB21E2EE4A0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47F8F-BDD9-473A-9A1C-69E4C5D7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B81A1-4C97-4E98-9EF6-8A27641C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325-62A4-47A6-B70E-80338CD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9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778BA-9D25-4564-B0B3-989322A6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65327-E836-4AB9-8662-DF74958B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6DA01-5BED-4053-BEDE-D8B61D6E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801-2108-4F30-A0C4-BB21E2EE4A0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BA2F6-782D-4A3C-8A43-DE3F2822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A3D1A-D60C-417B-9BB5-DB5202E4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325-62A4-47A6-B70E-80338CD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9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363-3F62-40BF-AA90-49E5A2E4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AFF3D-F7EF-48A0-8F52-D9FB0863F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8FC62-75EC-4308-8B4A-65CEFA3B7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1B9F5-3EE4-46DE-AA1C-82A4FA35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801-2108-4F30-A0C4-BB21E2EE4A0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311C0-9E8A-4FB1-A2AD-C114D5E8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59A78C-BD81-4B7B-9177-579FA43F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325-62A4-47A6-B70E-80338CD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5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5A5BF-CD25-4D36-AF81-02BD4DBB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642F5-2A25-47B4-9F2C-C6932DAE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0090BF-3668-40D8-979A-1E9247C5D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7ECD7D-FDB1-4C2B-B088-A41EE0E57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80DE3-D93D-4D2D-9427-490C79C00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65EA39-BBDD-4AB5-AFCD-05BC4B10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801-2108-4F30-A0C4-BB21E2EE4A0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1B3CAD-4014-44A7-BF0B-555499B0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0694E3-D316-4470-AFB8-CC8B49EB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325-62A4-47A6-B70E-80338CD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3EEDF-F99F-4B60-A605-4C49E734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6E957-5415-4E6C-9C0F-3AD50421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801-2108-4F30-A0C4-BB21E2EE4A0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22B5AC-D015-4395-A3AD-EA0F5205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ABF940-6039-4DDF-A0E0-B195D78A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325-62A4-47A6-B70E-80338CD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1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26C20C-3EFD-4D1E-A3E4-95F11969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801-2108-4F30-A0C4-BB21E2EE4A0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921E0C-FA6A-45CC-9C80-B0B6C99C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410CC-E5B9-45F8-9EFE-C89B275C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325-62A4-47A6-B70E-80338CD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1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4F9F7-607F-424A-ACB8-7EB7D77E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F9FBA-B9E6-4946-BEC5-B00E4B30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CC156-4706-4212-B612-3193AA0E5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7C717-931F-497A-9F9B-325081C2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801-2108-4F30-A0C4-BB21E2EE4A0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45733-E888-4E4B-A645-EAC47992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37FDC-293B-40AF-8547-2E9D519F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325-62A4-47A6-B70E-80338CD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C4C29-CA6B-45A6-9F52-0784C57F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4806C6-3BAF-490D-9ADB-94E46E6DC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684F59-7069-4734-ABA4-C4FA754F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6B517-1C84-44BC-9EE3-37F5748F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801-2108-4F30-A0C4-BB21E2EE4A0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46CB3-032B-4892-BA9C-393D5A32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4C680-344E-4B2E-9F4B-60919B86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6325-62A4-47A6-B70E-80338CD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8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6C914F-8664-42E2-8095-CC823EEA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DC7386-284B-4CD4-BA07-17539555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5A553-3605-48EF-8E56-207593508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4801-2108-4F30-A0C4-BB21E2EE4A0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D14F3-5590-43BC-9DDB-2BF693EEF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78103-6AB0-423B-96AD-369283C6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6325-62A4-47A6-B70E-80338CD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nju.edu.cn/nju-itxia/makeitxiagreatagain_back/-/jobs/84642" TargetMode="External"/><Relationship Id="rId3" Type="http://schemas.openxmlformats.org/officeDocument/2006/relationships/hyperlink" Target="https://git.nju.edu.cn/graduate_web/web_back/-/commits/master" TargetMode="External"/><Relationship Id="rId7" Type="http://schemas.openxmlformats.org/officeDocument/2006/relationships/hyperlink" Target="https://git.nju.edu.cn/nju-itxia/makeitxiagreatagain_back/-/pipelines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.nju.edu.cn/nju-itxia/makeitxiagreatagain_back/-/blob/master/.gitlab-ci.yml" TargetMode="External"/><Relationship Id="rId11" Type="http://schemas.openxmlformats.org/officeDocument/2006/relationships/hyperlink" Target="https://git.nju.edu.cn/nju-itxia/rpc/-/hooks" TargetMode="External"/><Relationship Id="rId5" Type="http://schemas.openxmlformats.org/officeDocument/2006/relationships/hyperlink" Target="https://git.nju.edu.cn/projects/new#import_project" TargetMode="External"/><Relationship Id="rId10" Type="http://schemas.openxmlformats.org/officeDocument/2006/relationships/hyperlink" Target="https://git.nju.edu.cn/nju-itxia/rpc/-/settings/integrations/jenkins/edit" TargetMode="External"/><Relationship Id="rId4" Type="http://schemas.openxmlformats.org/officeDocument/2006/relationships/hyperlink" Target="https://git.nju.edu.cn/mfg/Kratos-Rebirth/-/settings/repository" TargetMode="External"/><Relationship Id="rId9" Type="http://schemas.openxmlformats.org/officeDocument/2006/relationships/hyperlink" Target="https://git.nju.edu.cn/nju-itxia/makeitxiagreatagain_back/-/settings/ci_c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nju.edu.cn/books/35f4a?shelf=1" TargetMode="External"/><Relationship Id="rId2" Type="http://schemas.openxmlformats.org/officeDocument/2006/relationships/hyperlink" Target="https://repo.nju.edu.c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E925-8A42-4B0B-8BE5-FA58F74C7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7857" y="2986242"/>
            <a:ext cx="5116286" cy="88551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工具说明与推荐</a:t>
            </a:r>
          </a:p>
        </p:txBody>
      </p:sp>
    </p:spTree>
    <p:extLst>
      <p:ext uri="{BB962C8B-B14F-4D97-AF65-F5344CB8AC3E}">
        <p14:creationId xmlns:p14="http://schemas.microsoft.com/office/powerpoint/2010/main" val="74257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C16DC-48A9-4008-A38F-26505011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36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Gitlab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E1628-D377-495D-97B2-98E69B7F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" y="1098127"/>
            <a:ext cx="10818707" cy="57598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u="sng" dirty="0"/>
              <a:t>SSH </a:t>
            </a:r>
            <a:r>
              <a:rPr lang="zh-CN" altLang="en-US" u="sng" dirty="0"/>
              <a:t>密钥</a:t>
            </a:r>
            <a:r>
              <a:rPr lang="zh-CN" altLang="en-US" dirty="0"/>
              <a:t> 与 </a:t>
            </a:r>
            <a:r>
              <a:rPr lang="en-US" altLang="zh-CN" u="sng" dirty="0"/>
              <a:t>GPG </a:t>
            </a:r>
            <a:r>
              <a:rPr lang="zh-CN" altLang="en-US" u="sng" dirty="0"/>
              <a:t>密钥</a:t>
            </a:r>
            <a:r>
              <a:rPr lang="zh-CN" altLang="en-US" dirty="0"/>
              <a:t>（证明你是你）</a:t>
            </a:r>
            <a:endParaRPr lang="en-US" altLang="zh-CN" dirty="0"/>
          </a:p>
          <a:p>
            <a:pPr lvl="1"/>
            <a:r>
              <a:rPr lang="en-US" altLang="zh-CN" dirty="0"/>
              <a:t>GPG </a:t>
            </a:r>
            <a:r>
              <a:rPr lang="zh-CN" altLang="en-US" dirty="0"/>
              <a:t>示例：</a:t>
            </a:r>
            <a:r>
              <a:rPr lang="en-US" altLang="zh-CN" sz="1700" dirty="0">
                <a:hlinkClick r:id="rId3"/>
              </a:rPr>
              <a:t>https://git.nju.edu.cn/graduate_web/web_back/-/commits/master</a:t>
            </a:r>
            <a:endParaRPr lang="en-US" altLang="zh-CN" sz="1700" dirty="0"/>
          </a:p>
          <a:p>
            <a:r>
              <a:rPr lang="zh-CN" altLang="en-US" dirty="0"/>
              <a:t>仓库镜像与仓库导入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镜像仓库：</a:t>
            </a:r>
            <a:r>
              <a:rPr lang="en-US" altLang="zh-CN" sz="1600" dirty="0"/>
              <a:t> </a:t>
            </a:r>
            <a:r>
              <a:rPr lang="en-US" altLang="zh-CN" sz="1600" dirty="0">
                <a:hlinkClick r:id="rId4"/>
              </a:rPr>
              <a:t>https://git.nju.edu.cn/mfg/Kratos-Rebirth/-/settings/repository</a:t>
            </a:r>
            <a:endParaRPr lang="en-US" altLang="zh-CN" sz="1600" dirty="0"/>
          </a:p>
          <a:p>
            <a:pPr lvl="1"/>
            <a:r>
              <a:rPr lang="zh-CN" altLang="en-US" dirty="0"/>
              <a:t>导入项目：</a:t>
            </a:r>
            <a:r>
              <a:rPr lang="en-US" altLang="zh-CN" sz="1600" dirty="0">
                <a:hlinkClick r:id="rId5"/>
              </a:rPr>
              <a:t>https://git.nju.edu.cn/projects/new#import_project</a:t>
            </a:r>
            <a:endParaRPr lang="en-US" altLang="zh-CN" sz="1600" dirty="0"/>
          </a:p>
          <a:p>
            <a:r>
              <a:rPr lang="en-US" altLang="zh-CN" dirty="0"/>
              <a:t>CICD</a:t>
            </a:r>
            <a:r>
              <a:rPr lang="zh-CN" altLang="en-US" dirty="0"/>
              <a:t>：</a:t>
            </a:r>
            <a:r>
              <a:rPr lang="en-US" altLang="zh-CN" dirty="0" err="1"/>
              <a:t>gitlab</a:t>
            </a:r>
            <a:r>
              <a:rPr lang="en-US" altLang="zh-CN" dirty="0"/>
              <a:t> runner</a:t>
            </a:r>
          </a:p>
          <a:p>
            <a:pPr lvl="1"/>
            <a:r>
              <a:rPr lang="zh-CN" altLang="en-US" dirty="0"/>
              <a:t>流水线配置文件：</a:t>
            </a:r>
            <a:r>
              <a:rPr lang="en-US" altLang="zh-CN" sz="1600" dirty="0">
                <a:hlinkClick r:id="rId6"/>
              </a:rPr>
              <a:t>https://git.nju.edu.cn/nju-itxia/makeitxiagreatagain_back/-/blob/master/.gitlab-ci.yml</a:t>
            </a:r>
            <a:endParaRPr lang="en-US" altLang="zh-CN" sz="1600" dirty="0"/>
          </a:p>
          <a:p>
            <a:pPr lvl="1"/>
            <a:r>
              <a:rPr lang="zh-CN" altLang="en-US" dirty="0"/>
              <a:t>构建结果：</a:t>
            </a:r>
            <a:r>
              <a:rPr lang="en-US" altLang="zh-CN" sz="1600" dirty="0">
                <a:hlinkClick r:id="rId7"/>
              </a:rPr>
              <a:t>https://git.nju.edu.cn/nju-itxia/makeitxiagreatagain_back/-/pipelines</a:t>
            </a:r>
            <a:endParaRPr lang="en-US" altLang="zh-CN" sz="1600" dirty="0"/>
          </a:p>
          <a:p>
            <a:pPr lvl="1"/>
            <a:r>
              <a:rPr lang="zh-CN" altLang="en-US" dirty="0"/>
              <a:t>产物：</a:t>
            </a:r>
            <a:r>
              <a:rPr lang="en-US" altLang="zh-CN" dirty="0"/>
              <a:t> </a:t>
            </a:r>
            <a:r>
              <a:rPr lang="en-US" altLang="zh-CN" sz="1600" dirty="0">
                <a:hlinkClick r:id="rId8"/>
              </a:rPr>
              <a:t>https://git.nju.edu.cn/nju-itxia/makeitxiagreatagain_back/-/jobs/84642</a:t>
            </a:r>
            <a:endParaRPr lang="en-US" altLang="zh-CN" sz="1600" dirty="0"/>
          </a:p>
          <a:p>
            <a:pPr lvl="1"/>
            <a:r>
              <a:rPr lang="en-US" altLang="zh-CN" dirty="0"/>
              <a:t>Runner</a:t>
            </a:r>
            <a:r>
              <a:rPr lang="zh-CN" altLang="en-US" dirty="0"/>
              <a:t>：</a:t>
            </a:r>
            <a:r>
              <a:rPr lang="en-US" altLang="zh-CN" sz="1600" dirty="0">
                <a:hlinkClick r:id="rId9"/>
              </a:rPr>
              <a:t>https://git.nju.edu.cn/nju-itxia/makeitxiagreatagain_back/-/settings/ci_cd</a:t>
            </a:r>
            <a:endParaRPr lang="en-US" altLang="zh-CN" sz="1600" dirty="0"/>
          </a:p>
          <a:p>
            <a:pPr lvl="1"/>
            <a:r>
              <a:rPr lang="zh-CN" altLang="en-US" dirty="0"/>
              <a:t>用途：构建自己的项目、为外部项目添加构建脚本、定时运行任务</a:t>
            </a:r>
            <a:endParaRPr lang="en-US" altLang="zh-CN" dirty="0"/>
          </a:p>
          <a:p>
            <a:r>
              <a:rPr lang="zh-CN" altLang="en-US" dirty="0"/>
              <a:t>访问令牌</a:t>
            </a:r>
            <a:r>
              <a:rPr lang="en-US" altLang="zh-CN" dirty="0"/>
              <a:t>(token)</a:t>
            </a:r>
            <a:r>
              <a:rPr lang="zh-CN" altLang="en-US" dirty="0"/>
              <a:t>与密码</a:t>
            </a:r>
            <a:endParaRPr lang="en-US" altLang="zh-CN" dirty="0"/>
          </a:p>
          <a:p>
            <a:r>
              <a:rPr lang="zh-CN" altLang="en-US" dirty="0"/>
              <a:t>集成与 </a:t>
            </a:r>
            <a:r>
              <a:rPr lang="en-US" altLang="zh-CN" dirty="0"/>
              <a:t>webhook</a:t>
            </a:r>
            <a:r>
              <a:rPr lang="zh-CN" altLang="en-US" dirty="0"/>
              <a:t>：</a:t>
            </a:r>
            <a:r>
              <a:rPr lang="zh-CN" altLang="en-US" dirty="0">
                <a:sym typeface="Wingdings" panose="05000000000000000000" pitchFamily="2" charset="2"/>
              </a:rPr>
              <a:t>（将链接换换为自己的项目）</a:t>
            </a:r>
            <a:endParaRPr lang="en-US" altLang="zh-CN" dirty="0"/>
          </a:p>
          <a:p>
            <a:pPr lvl="1"/>
            <a:r>
              <a:rPr lang="zh-CN" altLang="en-US" dirty="0"/>
              <a:t>集成：</a:t>
            </a:r>
            <a:r>
              <a:rPr lang="en-US" altLang="zh-CN" dirty="0">
                <a:hlinkClick r:id="rId10"/>
              </a:rPr>
              <a:t>https://git.nju.edu.cn/nju-itxia/rpc/-/settings/integrations/jenkins/edit</a:t>
            </a:r>
            <a:endParaRPr lang="en-US" altLang="zh-CN" dirty="0"/>
          </a:p>
          <a:p>
            <a:pPr lvl="1"/>
            <a:r>
              <a:rPr lang="en-US" altLang="zh-CN" dirty="0"/>
              <a:t>Webhook</a:t>
            </a:r>
            <a:r>
              <a:rPr lang="zh-CN" altLang="en-US" dirty="0"/>
              <a:t>：</a:t>
            </a:r>
            <a:r>
              <a:rPr lang="en-US" altLang="zh-CN" dirty="0">
                <a:hlinkClick r:id="rId11"/>
              </a:rPr>
              <a:t>https://git.nju.edu.cn/nju-itxia/rpc/-/hooks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EE6DE6-FCCB-4810-74B3-7EF792305B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7630" y="653310"/>
            <a:ext cx="2021597" cy="16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8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6174-09A4-4B1B-8B06-FEA7D162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557BE-BEB4-4262-8882-6DE3D4DE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clone</a:t>
            </a:r>
          </a:p>
          <a:p>
            <a:r>
              <a:rPr lang="en-US" altLang="zh-CN" dirty="0"/>
              <a:t>pull &amp; fetch</a:t>
            </a:r>
          </a:p>
          <a:p>
            <a:r>
              <a:rPr lang="en-US" altLang="zh-CN" dirty="0"/>
              <a:t>merge &amp; rebase</a:t>
            </a:r>
          </a:p>
          <a:p>
            <a:r>
              <a:rPr lang="en-US" altLang="zh-CN" dirty="0"/>
              <a:t>stashes</a:t>
            </a:r>
          </a:p>
          <a:p>
            <a:r>
              <a:rPr lang="en-US" altLang="zh-CN" dirty="0"/>
              <a:t>remotes</a:t>
            </a:r>
          </a:p>
          <a:p>
            <a:r>
              <a:rPr lang="en-US" altLang="zh-CN" dirty="0"/>
              <a:t>push</a:t>
            </a:r>
          </a:p>
          <a:p>
            <a:r>
              <a:rPr lang="en-US" altLang="zh-CN" dirty="0"/>
              <a:t>branch</a:t>
            </a:r>
          </a:p>
          <a:p>
            <a:r>
              <a:rPr lang="zh-CN" altLang="en-US" dirty="0"/>
              <a:t>命令行、</a:t>
            </a:r>
            <a:r>
              <a:rPr lang="en-US" altLang="zh-CN" dirty="0"/>
              <a:t>ide</a:t>
            </a:r>
            <a:r>
              <a:rPr lang="zh-CN" altLang="en-US" dirty="0"/>
              <a:t>、</a:t>
            </a:r>
            <a:r>
              <a:rPr lang="en-US" altLang="zh-CN" dirty="0"/>
              <a:t>SourceTree</a:t>
            </a:r>
            <a:r>
              <a:rPr lang="zh-CN" altLang="en-US" dirty="0"/>
              <a:t>、</a:t>
            </a:r>
            <a:r>
              <a:rPr lang="en-US" altLang="zh-CN" dirty="0"/>
              <a:t>Github Desktop</a:t>
            </a:r>
            <a:r>
              <a:rPr lang="zh-CN" altLang="en-US" dirty="0"/>
              <a:t>、</a:t>
            </a:r>
            <a:r>
              <a:rPr lang="en-US" altLang="zh-CN" dirty="0"/>
              <a:t>Fork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59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B06EC-C381-065C-68C2-BAC30959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Workflows(</a:t>
            </a:r>
            <a:r>
              <a:rPr lang="zh-CN" altLang="en-US" dirty="0"/>
              <a:t>协作方式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6AC6D-D0AF-71FD-63EB-DD5277CB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64733" cy="5073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Git flow</a:t>
            </a:r>
            <a:r>
              <a:rPr lang="zh-CN" altLang="en-US" dirty="0"/>
              <a:t>：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CD75BD-0EC0-33FF-E1F8-6E2389DC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2971"/>
            <a:ext cx="3003338" cy="452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10F986-F82B-F398-87EB-BE837228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826" y="2935066"/>
            <a:ext cx="3009174" cy="332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88A59A9-8989-8C51-F304-62172D67C404}"/>
              </a:ext>
            </a:extLst>
          </p:cNvPr>
          <p:cNvSpPr txBox="1">
            <a:spLocks/>
          </p:cNvSpPr>
          <p:nvPr/>
        </p:nvSpPr>
        <p:spPr>
          <a:xfrm>
            <a:off x="9695966" y="1825625"/>
            <a:ext cx="1982894" cy="50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Gitlab flow</a:t>
            </a:r>
            <a:r>
              <a:rPr lang="zh-CN" altLang="en-US" dirty="0"/>
              <a:t>：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F7785E8-40FE-1CA1-5145-DC50891A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065" y="3597141"/>
            <a:ext cx="6376035" cy="117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F3AE9D-4844-BCC3-345E-783ACEA5E9DD}"/>
              </a:ext>
            </a:extLst>
          </p:cNvPr>
          <p:cNvSpPr txBox="1">
            <a:spLocks/>
          </p:cNvSpPr>
          <p:nvPr/>
        </p:nvSpPr>
        <p:spPr>
          <a:xfrm>
            <a:off x="5008002" y="1825625"/>
            <a:ext cx="1982894" cy="50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Github flow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00979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40AA3-EDE3-4C1D-AB36-F910AED2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AF425-7D6F-40B2-BC94-D670EFD3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前端：</a:t>
            </a:r>
            <a:endParaRPr lang="en-US" altLang="zh-CN" dirty="0"/>
          </a:p>
          <a:p>
            <a:pPr lvl="1"/>
            <a:r>
              <a:rPr lang="en-US" altLang="zh-CN" dirty="0"/>
              <a:t>yarn</a:t>
            </a:r>
          </a:p>
          <a:p>
            <a:pPr lvl="1"/>
            <a:r>
              <a:rPr lang="en-US" altLang="zh-CN" dirty="0"/>
              <a:t>node</a:t>
            </a:r>
          </a:p>
          <a:p>
            <a:pPr lvl="1"/>
            <a:r>
              <a:rPr lang="en-US" altLang="zh-CN" dirty="0" err="1"/>
              <a:t>pnpm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后端：</a:t>
            </a:r>
            <a:endParaRPr lang="en-US" altLang="zh-CN" dirty="0"/>
          </a:p>
          <a:p>
            <a:pPr lvl="1"/>
            <a:r>
              <a:rPr lang="en-US" altLang="zh-CN" dirty="0"/>
              <a:t>maven</a:t>
            </a:r>
          </a:p>
          <a:p>
            <a:pPr lvl="1"/>
            <a:r>
              <a:rPr lang="en-US" altLang="zh-CN" dirty="0" err="1"/>
              <a:t>gradle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zh-CN" altLang="en-US" dirty="0"/>
              <a:t>依赖</a:t>
            </a:r>
            <a:r>
              <a:rPr lang="en-US" altLang="zh-CN" dirty="0"/>
              <a:t>”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https://repo.nju.edu.cn/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https://doc.nju.edu.cn/books/35f4a?shelf=1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276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43AE7-40E6-45BF-973B-9B9CE294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7790E-D9AD-4C77-8BEE-73DA5952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altLang="zh-CN" dirty="0"/>
              <a:t>debug</a:t>
            </a:r>
          </a:p>
          <a:p>
            <a:r>
              <a:rPr lang="zh-CN" altLang="en-US" dirty="0"/>
              <a:t>测试：</a:t>
            </a:r>
            <a:endParaRPr lang="en-US" altLang="zh-CN" dirty="0"/>
          </a:p>
          <a:p>
            <a:pPr lvl="1"/>
            <a:r>
              <a:rPr lang="en-US" altLang="zh-CN" dirty="0"/>
              <a:t>Junit 4/5</a:t>
            </a:r>
          </a:p>
          <a:p>
            <a:pPr lvl="1"/>
            <a:r>
              <a:rPr lang="en-US" altLang="zh-CN" dirty="0"/>
              <a:t>Mockito</a:t>
            </a:r>
          </a:p>
          <a:p>
            <a:r>
              <a:rPr lang="zh-CN" altLang="en-US" dirty="0"/>
              <a:t>测试报告：</a:t>
            </a:r>
            <a:endParaRPr lang="en-US" altLang="zh-CN" dirty="0"/>
          </a:p>
          <a:p>
            <a:pPr lvl="1"/>
            <a:r>
              <a:rPr lang="en-US" altLang="zh-CN" dirty="0" err="1"/>
              <a:t>jacoco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zh-CN" altLang="en-US" dirty="0"/>
              <a:t>网络：</a:t>
            </a:r>
            <a:r>
              <a:rPr lang="zh-CN" altLang="en-US" u="sng" dirty="0"/>
              <a:t>公网</a:t>
            </a:r>
            <a:r>
              <a:rPr lang="en-US" altLang="zh-CN" u="sng" dirty="0"/>
              <a:t>IP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zh-CN" altLang="en-US" u="sng" dirty="0"/>
              <a:t>内网保留</a:t>
            </a:r>
            <a:r>
              <a:rPr lang="en-US" altLang="zh-CN" u="sng" dirty="0"/>
              <a:t>IP</a:t>
            </a:r>
          </a:p>
          <a:p>
            <a:r>
              <a:rPr lang="zh-CN" altLang="en-US" u="sng" dirty="0"/>
              <a:t>持续</a:t>
            </a:r>
            <a:r>
              <a:rPr lang="zh-CN" altLang="en-US" dirty="0"/>
              <a:t>集成</a:t>
            </a:r>
            <a:endParaRPr lang="en-US" altLang="zh-CN" dirty="0"/>
          </a:p>
          <a:p>
            <a:r>
              <a:rPr lang="zh-CN" altLang="en-US" dirty="0"/>
              <a:t>开发工具</a:t>
            </a:r>
            <a:endParaRPr lang="en-US" altLang="zh-CN" dirty="0"/>
          </a:p>
          <a:p>
            <a:r>
              <a:rPr lang="en-US" altLang="zh-CN" dirty="0"/>
              <a:t>Windows </a:t>
            </a:r>
            <a:r>
              <a:rPr lang="zh-CN" altLang="en-US" dirty="0"/>
              <a:t>软件包管理工具：</a:t>
            </a:r>
            <a:r>
              <a:rPr lang="en-US" altLang="zh-CN" dirty="0"/>
              <a:t>Scoop chocolatey </a:t>
            </a:r>
            <a:r>
              <a:rPr lang="en-US" altLang="zh-CN" dirty="0" err="1"/>
              <a:t>winget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41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DFE74-0F2F-451D-BF94-CDB08634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87A74-E805-4870-A781-D32A00D2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/>
          <a:lstStyle/>
          <a:p>
            <a:r>
              <a:rPr lang="zh-CN" altLang="en-US" dirty="0"/>
              <a:t>连接服务器：</a:t>
            </a:r>
            <a:r>
              <a:rPr lang="en-US" altLang="zh-CN" dirty="0"/>
              <a:t>VNC</a:t>
            </a:r>
            <a:r>
              <a:rPr lang="zh-CN" altLang="en-US" dirty="0"/>
              <a:t>、</a:t>
            </a:r>
            <a:r>
              <a:rPr lang="en-US" altLang="zh-CN" dirty="0"/>
              <a:t>SSH</a:t>
            </a:r>
          </a:p>
          <a:p>
            <a:pPr lvl="1"/>
            <a:r>
              <a:rPr lang="zh-CN" altLang="en-US" dirty="0"/>
              <a:t>工具：</a:t>
            </a:r>
            <a:r>
              <a:rPr lang="en-US" altLang="zh-CN" dirty="0"/>
              <a:t>SSH </a:t>
            </a:r>
            <a:r>
              <a:rPr lang="zh-CN" altLang="en-US" dirty="0"/>
              <a:t>命令行、</a:t>
            </a:r>
            <a:r>
              <a:rPr lang="en-US" altLang="zh-CN" dirty="0"/>
              <a:t>Putty</a:t>
            </a:r>
            <a:r>
              <a:rPr lang="zh-CN" altLang="en-US" dirty="0"/>
              <a:t>、</a:t>
            </a:r>
            <a:r>
              <a:rPr lang="en-US" altLang="zh-CN" dirty="0" err="1"/>
              <a:t>finalshell</a:t>
            </a:r>
            <a:r>
              <a:rPr lang="zh-CN" altLang="en-US" dirty="0"/>
              <a:t>、</a:t>
            </a:r>
            <a:r>
              <a:rPr lang="en-US" altLang="zh-CN" dirty="0" err="1"/>
              <a:t>termius</a:t>
            </a:r>
            <a:endParaRPr lang="en-US" altLang="zh-CN" dirty="0"/>
          </a:p>
          <a:p>
            <a:pPr lvl="1"/>
            <a:r>
              <a:rPr lang="zh-CN" altLang="en-US" dirty="0"/>
              <a:t>安全：密码、密钥。</a:t>
            </a:r>
            <a:endParaRPr lang="en-US" altLang="zh-CN" dirty="0"/>
          </a:p>
          <a:p>
            <a:r>
              <a:rPr lang="zh-CN" altLang="en-US" dirty="0"/>
              <a:t>生成密钥与免密登陆。</a:t>
            </a:r>
            <a:endParaRPr lang="en-US" altLang="zh-CN" dirty="0"/>
          </a:p>
          <a:p>
            <a:r>
              <a:rPr lang="zh-CN" altLang="en-US" dirty="0"/>
              <a:t>工具：</a:t>
            </a:r>
            <a:endParaRPr lang="en-US" altLang="zh-CN" dirty="0"/>
          </a:p>
          <a:p>
            <a:pPr lvl="1"/>
            <a:r>
              <a:rPr lang="zh-CN" altLang="en-US" dirty="0"/>
              <a:t>编辑器：</a:t>
            </a:r>
            <a:r>
              <a:rPr lang="en-US" altLang="zh-CN" dirty="0"/>
              <a:t>vim</a:t>
            </a:r>
          </a:p>
          <a:p>
            <a:pPr lvl="1"/>
            <a:r>
              <a:rPr lang="en-US" altLang="zh-CN" dirty="0"/>
              <a:t>shell </a:t>
            </a:r>
            <a:r>
              <a:rPr lang="zh-CN" altLang="en-US" dirty="0"/>
              <a:t>脚本 与 </a:t>
            </a:r>
            <a:r>
              <a:rPr lang="en-US" altLang="zh-CN" dirty="0"/>
              <a:t>shell </a:t>
            </a:r>
            <a:r>
              <a:rPr lang="zh-CN" altLang="en-US" dirty="0"/>
              <a:t>解释器</a:t>
            </a:r>
            <a:endParaRPr lang="en-US" altLang="zh-CN" dirty="0"/>
          </a:p>
          <a:p>
            <a:pPr lvl="1"/>
            <a:r>
              <a:rPr lang="zh-CN" altLang="en-US" dirty="0"/>
              <a:t>网络：</a:t>
            </a:r>
            <a:r>
              <a:rPr lang="en-US" altLang="zh-CN" dirty="0"/>
              <a:t>ping &amp; </a:t>
            </a:r>
            <a:r>
              <a:rPr lang="en-US" altLang="zh-CN" dirty="0" err="1"/>
              <a:t>tracepath</a:t>
            </a:r>
            <a:endParaRPr lang="en-US" altLang="zh-CN" dirty="0"/>
          </a:p>
          <a:p>
            <a:pPr lvl="1"/>
            <a:r>
              <a:rPr lang="zh-CN" altLang="en-US" dirty="0"/>
              <a:t>网络诊断：</a:t>
            </a:r>
            <a:r>
              <a:rPr lang="en-US" altLang="zh-CN" dirty="0"/>
              <a:t>ss &amp; </a:t>
            </a:r>
            <a:r>
              <a:rPr lang="en-US" altLang="zh-CN" dirty="0" err="1"/>
              <a:t>ncat</a:t>
            </a:r>
            <a:r>
              <a:rPr lang="en-US" altLang="zh-CN" dirty="0"/>
              <a:t>/curl</a:t>
            </a:r>
            <a:r>
              <a:rPr lang="zh-CN" altLang="en-US" dirty="0"/>
              <a:t>、</a:t>
            </a:r>
            <a:r>
              <a:rPr lang="en-US" altLang="zh-CN" dirty="0" err="1"/>
              <a:t>tcpdump</a:t>
            </a:r>
            <a:r>
              <a:rPr lang="en-US" altLang="zh-CN" dirty="0"/>
              <a:t> –</a:t>
            </a:r>
            <a:r>
              <a:rPr lang="en-US" altLang="zh-CN" dirty="0" err="1"/>
              <a:t>i</a:t>
            </a:r>
            <a:r>
              <a:rPr lang="en-US" altLang="zh-CN" dirty="0"/>
              <a:t> ens5</a:t>
            </a:r>
          </a:p>
          <a:p>
            <a:pPr lvl="1"/>
            <a:r>
              <a:rPr lang="zh-CN" altLang="en-US" dirty="0"/>
              <a:t>网速：</a:t>
            </a:r>
            <a:r>
              <a:rPr lang="en-US" altLang="zh-CN" dirty="0" err="1"/>
              <a:t>bmon</a:t>
            </a:r>
            <a:endParaRPr lang="en-US" altLang="zh-CN" dirty="0"/>
          </a:p>
          <a:p>
            <a:pPr lvl="1"/>
            <a:r>
              <a:rPr lang="zh-CN" altLang="en-US" dirty="0"/>
              <a:t>防火墙：</a:t>
            </a:r>
            <a:r>
              <a:rPr lang="en-US" altLang="zh-CN" dirty="0"/>
              <a:t>iptables</a:t>
            </a:r>
          </a:p>
        </p:txBody>
      </p:sp>
    </p:spTree>
    <p:extLst>
      <p:ext uri="{BB962C8B-B14F-4D97-AF65-F5344CB8AC3E}">
        <p14:creationId xmlns:p14="http://schemas.microsoft.com/office/powerpoint/2010/main" val="101610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514</Words>
  <Application>Microsoft Office PowerPoint</Application>
  <PresentationFormat>宽屏</PresentationFormat>
  <Paragraphs>74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工具说明与推荐</vt:lpstr>
      <vt:lpstr>Gitlab</vt:lpstr>
      <vt:lpstr>Git</vt:lpstr>
      <vt:lpstr>Git Workflows(协作方式)</vt:lpstr>
      <vt:lpstr>构建</vt:lpstr>
      <vt:lpstr>其他相关</vt:lpstr>
      <vt:lpstr>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工具推荐</dc:title>
  <dc:creator>郝 晓冬</dc:creator>
  <cp:lastModifiedBy>郝 晓冬</cp:lastModifiedBy>
  <cp:revision>47</cp:revision>
  <dcterms:created xsi:type="dcterms:W3CDTF">2022-03-01T13:14:46Z</dcterms:created>
  <dcterms:modified xsi:type="dcterms:W3CDTF">2023-02-09T17:43:19Z</dcterms:modified>
</cp:coreProperties>
</file>