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0" r:id="rId4"/>
    <p:sldId id="265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85374"/>
  </p:normalViewPr>
  <p:slideViewPr>
    <p:cSldViewPr snapToGrid="0">
      <p:cViewPr varScale="1">
        <p:scale>
          <a:sx n="108" d="100"/>
          <a:sy n="108" d="100"/>
        </p:scale>
        <p:origin x="13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121C9-0FC3-2047-9BF4-E640F6DAE997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5D2FB-86C1-AC45-BFD1-7871CEDF6C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49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5D2FB-86C1-AC45-BFD1-7871CEDF6C1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74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5D2FB-86C1-AC45-BFD1-7871CEDF6C1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50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600" dirty="0"/>
              <a:t>该论文数据源已更新：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guxd.github.io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srminer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srminer.html</a:t>
            </a:r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5D2FB-86C1-AC45-BFD1-7871CEDF6C1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15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5D2FB-86C1-AC45-BFD1-7871CEDF6C1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10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AA4FA-D522-29C4-C849-DA52CC0C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AF7AEB-41DA-9747-D91D-407559498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A59E1-73B0-22C8-76CE-21EB5662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F4453-5D07-DBB2-16A5-0A5D5490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F5293-0AFF-E488-F1AF-A116D40B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2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BEE47-630D-372F-77A0-0E0AB2A2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1E2DDA-883A-1C2A-E437-F17A0256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16C87-B35C-E6DE-D682-E12BBE01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EED61-118A-D197-844B-E3C7DA1A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B5313-8796-1157-4E26-823341B7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51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8852A6-CE93-FED4-2AC2-996779BDC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2061A-2075-EEC4-EB6C-F8459C434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14C11-AE9A-4F01-2015-49F44FDA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E3B2-F871-A0CE-93E0-A513921F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90423-16A7-335B-6594-737B30DC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52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CB9C9-32FE-CA2E-84DC-9D4330B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71AF3-10E5-95AD-090A-191B931C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DC089-A23E-EF41-6B0A-9CFD19D4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56A69-3F89-4E5E-23D4-04A2E588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181BA-153E-3749-306A-16BEAAC6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6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70BE8-21B6-E998-FDC7-68C71C30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38CDA-768E-1FB1-0507-1791AD92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B3B08-9143-B699-387B-D2662D0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69B2A-0FEA-A389-EFBC-B082126A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64F4B-C4BA-FDD2-41BA-9B2FEDC2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2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52871-47E0-468B-B908-5AF7340A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03B43-4DEE-1CA0-3E68-99A197B44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268C9-E4BD-955E-1FBF-398580EF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A309B-E485-223B-FFF5-DCE849EF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997E8-78CE-D368-1784-F6CB453C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50393-A5AE-7B7F-6CE3-9B44C3AB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01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49DA-8869-0AAE-83FE-9B2CAE51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14E54-A807-2930-FD48-60EDE5F4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7EEF62-58FF-EAA1-9C4B-9C860F773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62C1BE-25F6-A981-8016-71D7B4C3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58E14-7589-4A2A-76A0-5BF2BAD39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2460B8-5B77-92B5-619D-BABA464F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4F6AEC-B93E-3E05-5977-366C4AB2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95F31-B082-B36A-915E-B3D9A2A7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58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96D3-9D28-AEDD-3524-B1C85943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ACEF4-7E8B-EF8B-1DD0-F3EA3AFA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069A2-E60B-2D6D-21A0-700B0C6C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5F2536-AACF-A28E-0F8F-F9EFBDCE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9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D874A3-BED4-EE4C-EDF8-FAA0E36F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D1BAFD-63E2-5001-8933-1B3DE215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CA7B8-7E87-AC73-F805-86CA309A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3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7DF8D-E426-9987-72B5-40F8ACBE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9129A-76E2-7C8A-DD9F-91B4BED7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0D5E2-D20A-CB2A-6F58-40EC1413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9987A-F403-81E5-AA03-2370EF3F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265D4-4A81-B43A-7240-2D403F96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43B69-7F6E-D015-A7F5-9A49990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7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9393D-7B04-A2DE-4299-6EC407A9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39997A-D78C-F8CA-371B-F932F3437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5603C-6E3F-229A-8FBF-E112D917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67300-8B9A-7127-8498-C9F0AB85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7863A-F85D-72A9-144E-4A65978A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B1135-48DF-E943-25E4-D39EC9A3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1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98B396-4696-86BA-B830-16428124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CB77A-0544-3198-33BB-F4E59143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D8BD0-CF18-2C85-7A6E-780F6C11C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3835-38C9-374C-972A-9965867F63B8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9D716-3F79-C205-49CB-424CC61A4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9CC7D-8629-F9A7-D359-825181D37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62F8-AF2B-2B47-8D8F-ACA38D200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3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esuli/SentiWordNet" TargetMode="External"/><Relationship Id="rId3" Type="http://schemas.openxmlformats.org/officeDocument/2006/relationships/hyperlink" Target="https://ieeexplore.ieee.org/document/9462971" TargetMode="External"/><Relationship Id="rId7" Type="http://schemas.openxmlformats.org/officeDocument/2006/relationships/hyperlink" Target="http://saifmohammad.com/WebPages/lexic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ifmohammad.com/WebPages/NRC-Emotion-Lexicon.htm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mpqa.cs.pitt.edu/lexicons/" TargetMode="External"/><Relationship Id="rId10" Type="http://schemas.openxmlformats.org/officeDocument/2006/relationships/hyperlink" Target="https://doi.org/10.1007/s11042-020-09030-1" TargetMode="External"/><Relationship Id="rId4" Type="http://schemas.openxmlformats.org/officeDocument/2006/relationships/hyperlink" Target="https://doi.org/10.1016/j.jss.2018.08.030" TargetMode="External"/><Relationship Id="rId9" Type="http://schemas.openxmlformats.org/officeDocument/2006/relationships/hyperlink" Target="https://wndomains.fbk.eu/downloa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125714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i.org/10.1145/3545258.354527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37206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uxd.github.io/srminer/srmin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37206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43F0D-1325-C0ED-B382-71C71D85E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143" y="916883"/>
            <a:ext cx="8537714" cy="23876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SentiStrength</a:t>
            </a:r>
            <a:r>
              <a:rPr lang="zh-CN" altLang="en-US" dirty="0"/>
              <a:t>迭代三安排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8ED42DED-059F-8AD4-04ED-A1E932D23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540954"/>
            <a:ext cx="6858000" cy="1655762"/>
          </a:xfrm>
        </p:spPr>
        <p:txBody>
          <a:bodyPr/>
          <a:lstStyle/>
          <a:p>
            <a:r>
              <a:rPr lang="zh-CN" altLang="en-US" dirty="0"/>
              <a:t>软工三教师团队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4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FFA407A-B616-EF50-3D92-F9C34296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99" y="1029613"/>
            <a:ext cx="9529712" cy="601245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zh-CN" altLang="en-US" sz="2400" dirty="0"/>
              <a:t>目标：提高</a:t>
            </a:r>
            <a:r>
              <a:rPr lang="zh-CN" altLang="en-US" sz="2400" b="1" dirty="0">
                <a:solidFill>
                  <a:srgbClr val="FF0000"/>
                </a:solidFill>
              </a:rPr>
              <a:t>软工</a:t>
            </a:r>
            <a:r>
              <a:rPr lang="zh-CN" altLang="en-US" sz="2400" dirty="0"/>
              <a:t>文本的情绪分析精度；</a:t>
            </a:r>
            <a:endParaRPr lang="en-US" altLang="zh-CN" sz="24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zh-CN" altLang="en-US" sz="2400" dirty="0"/>
              <a:t>推出 </a:t>
            </a:r>
            <a:r>
              <a:rPr lang="zh-CN" altLang="en-US" sz="2400" b="1" dirty="0">
                <a:solidFill>
                  <a:srgbClr val="FF0000"/>
                </a:solidFill>
              </a:rPr>
              <a:t>打榜 </a:t>
            </a:r>
            <a:r>
              <a:rPr lang="zh-CN" altLang="en-US" sz="2400" dirty="0"/>
              <a:t>机制；</a:t>
            </a:r>
            <a:endParaRPr lang="en-US" altLang="zh-CN" sz="24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zh-CN" altLang="en-US" sz="2400" dirty="0"/>
              <a:t>规则式情绪分析工具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zh-CN" altLang="en-US" sz="2400" b="1" dirty="0"/>
              <a:t>词典</a:t>
            </a: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zh-CN" altLang="en-US" sz="2400" b="1" dirty="0"/>
              <a:t>启发式规则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zh-CN" altLang="en-US" sz="2400" dirty="0"/>
              <a:t>提出新</a:t>
            </a:r>
            <a:r>
              <a:rPr lang="zh-CN" altLang="en-US" sz="2400" b="1" dirty="0"/>
              <a:t>启发式规则</a:t>
            </a:r>
            <a:r>
              <a:rPr lang="zh-CN" altLang="en-US" sz="2400" dirty="0"/>
              <a:t>：</a:t>
            </a:r>
            <a:r>
              <a:rPr lang="zh-CN" altLang="en-US" sz="1800" dirty="0"/>
              <a:t>可根据对数据的观察，</a:t>
            </a:r>
            <a:r>
              <a:rPr lang="zh-CN" altLang="en-US" sz="1800" dirty="0">
                <a:solidFill>
                  <a:srgbClr val="FF0000"/>
                </a:solidFill>
              </a:rPr>
              <a:t>适当提出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1800" dirty="0"/>
              <a:t>可参考：</a:t>
            </a:r>
            <a:r>
              <a:rPr lang="en-US" altLang="zh-CN" sz="1800" dirty="0"/>
              <a:t> SESSION</a:t>
            </a:r>
            <a:r>
              <a:rPr lang="en-US" altLang="zh-CN" sz="1800" dirty="0">
                <a:hlinkClick r:id="rId3"/>
              </a:rPr>
              <a:t>[Sun ICPC 2021]</a:t>
            </a:r>
            <a:r>
              <a:rPr lang="zh-CN" altLang="en-US" sz="1800" dirty="0"/>
              <a:t>、</a:t>
            </a:r>
            <a:r>
              <a:rPr lang="en" altLang="zh-CN" sz="1800" dirty="0"/>
              <a:t>SentiStrength-SE </a:t>
            </a:r>
            <a:r>
              <a:rPr lang="en-US" altLang="zh-CN" sz="1800" dirty="0">
                <a:hlinkClick r:id="rId4"/>
              </a:rPr>
              <a:t>[Islam JSS 2018]</a:t>
            </a:r>
            <a:endParaRPr lang="en-US" altLang="zh-CN" sz="18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zh-CN" altLang="en-US" sz="2400" dirty="0"/>
              <a:t>优化</a:t>
            </a:r>
            <a:r>
              <a:rPr lang="zh-CN" altLang="en-US" sz="2400" b="1" dirty="0"/>
              <a:t>词典</a:t>
            </a:r>
            <a:r>
              <a:rPr lang="zh-CN" altLang="en-US" sz="2400" dirty="0"/>
              <a:t>：</a:t>
            </a:r>
            <a:r>
              <a:rPr lang="zh-CN" altLang="en-US" sz="1800" dirty="0"/>
              <a:t>一般需配合对启发式规则的调整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1800" dirty="0"/>
              <a:t>可从其他词典出发：</a:t>
            </a:r>
            <a:r>
              <a:rPr kumimoji="1" lang="en-US" altLang="zh-CN" sz="1800" dirty="0">
                <a:hlinkClick r:id="rId5"/>
              </a:rPr>
              <a:t>MPQA</a:t>
            </a:r>
            <a:r>
              <a:rPr kumimoji="1" lang="zh-CN" altLang="en-US" sz="1800" dirty="0">
                <a:hlinkClick r:id="rId5"/>
              </a:rPr>
              <a:t>词汇</a:t>
            </a:r>
            <a:r>
              <a:rPr kumimoji="1" lang="zh-CN" altLang="en-US" sz="1800" dirty="0"/>
              <a:t>、</a:t>
            </a:r>
            <a:r>
              <a:rPr kumimoji="1" lang="en" altLang="zh-CN" sz="1800" dirty="0">
                <a:hlinkClick r:id="rId6"/>
              </a:rPr>
              <a:t> NRC</a:t>
            </a:r>
            <a:r>
              <a:rPr kumimoji="1" lang="zh-CN" altLang="en-US" sz="1800" dirty="0">
                <a:hlinkClick r:id="rId6"/>
              </a:rPr>
              <a:t>情绪词典</a:t>
            </a:r>
            <a:r>
              <a:rPr kumimoji="1" lang="zh-CN" altLang="en-US" sz="1800" dirty="0"/>
              <a:t> 、</a:t>
            </a:r>
            <a:r>
              <a:rPr kumimoji="1" lang="en" altLang="zh-CN" sz="1800" dirty="0">
                <a:hlinkClick r:id="rId7"/>
              </a:rPr>
              <a:t>NRC Hashtag Sentiment Lexicon</a:t>
            </a:r>
            <a:r>
              <a:rPr kumimoji="1" lang="zh-CN" altLang="en-US" sz="1800" dirty="0"/>
              <a:t> 、</a:t>
            </a:r>
            <a:endParaRPr kumimoji="1" lang="en-US" altLang="zh-CN" sz="1800" dirty="0"/>
          </a:p>
          <a:p>
            <a:pPr marL="457200" lvl="1" indent="0">
              <a:lnSpc>
                <a:spcPts val="3000"/>
              </a:lnSpc>
              <a:buNone/>
            </a:pPr>
            <a:r>
              <a:rPr kumimoji="1" lang="en-US" altLang="zh-CN" sz="1800" dirty="0"/>
              <a:t>                                    </a:t>
            </a:r>
            <a:r>
              <a:rPr kumimoji="1" lang="en" altLang="zh-CN" sz="1800" dirty="0">
                <a:hlinkClick r:id="rId7"/>
              </a:rPr>
              <a:t>Sentiment140</a:t>
            </a:r>
            <a:r>
              <a:rPr kumimoji="1" lang="zh-CN" altLang="en-US" sz="1800" dirty="0"/>
              <a:t> 、</a:t>
            </a:r>
            <a:r>
              <a:rPr kumimoji="1" lang="en" altLang="zh-CN" sz="1800" dirty="0">
                <a:hlinkClick r:id="rId8"/>
              </a:rPr>
              <a:t>SentiWordNet 3.0</a:t>
            </a:r>
            <a:r>
              <a:rPr kumimoji="1" lang="zh-CN" altLang="en-US" sz="1800" dirty="0"/>
              <a:t> 、</a:t>
            </a:r>
            <a:r>
              <a:rPr kumimoji="1" lang="en" altLang="zh-CN" sz="1800" dirty="0">
                <a:hlinkClick r:id="rId9"/>
              </a:rPr>
              <a:t>WordNet Affect</a:t>
            </a:r>
            <a:r>
              <a:rPr kumimoji="1" lang="zh-CN" altLang="en-US" sz="1800" dirty="0"/>
              <a:t> 、</a:t>
            </a:r>
            <a:r>
              <a:rPr kumimoji="1" lang="en-US" altLang="zh-CN" sz="1800" dirty="0"/>
              <a:t>… …</a:t>
            </a:r>
          </a:p>
          <a:p>
            <a:pPr lvl="1">
              <a:lnSpc>
                <a:spcPts val="3000"/>
              </a:lnSpc>
            </a:pPr>
            <a:r>
              <a:rPr lang="zh-CN" altLang="en-US" sz="1800" dirty="0"/>
              <a:t>可参考：</a:t>
            </a:r>
            <a:r>
              <a:rPr lang="en" altLang="zh-CN" sz="1800" dirty="0"/>
              <a:t>TF-IDF </a:t>
            </a:r>
            <a:r>
              <a:rPr lang="en-US" altLang="zh-CN" sz="1800" dirty="0">
                <a:hlinkClick r:id="rId10"/>
              </a:rPr>
              <a:t>[Wang MTA 2020]</a:t>
            </a:r>
            <a:endParaRPr kumimoji="1" lang="en" altLang="zh-CN" sz="1800" dirty="0"/>
          </a:p>
          <a:p>
            <a:pPr lvl="1">
              <a:lnSpc>
                <a:spcPts val="3000"/>
              </a:lnSpc>
            </a:pPr>
            <a:r>
              <a:rPr lang="en-US" altLang="zh-CN" sz="1800" dirty="0"/>
              <a:t>SentiStrength </a:t>
            </a:r>
            <a:r>
              <a:rPr lang="zh-CN" altLang="en-US" sz="1800" dirty="0"/>
              <a:t>有自带一些词典优化办法（</a:t>
            </a:r>
            <a:r>
              <a:rPr lang="en" altLang="zh-CN" sz="1800" dirty="0"/>
              <a:t>UC-27 </a:t>
            </a:r>
            <a:r>
              <a:rPr lang="zh-CN" altLang="en-US" sz="1800" dirty="0"/>
              <a:t>、</a:t>
            </a:r>
            <a:r>
              <a:rPr lang="en" altLang="zh-CN" sz="1800" dirty="0"/>
              <a:t>UC-28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zh-CN" altLang="en-US" sz="2400" dirty="0"/>
              <a:t>上述探索过程可以 </a:t>
            </a:r>
            <a:r>
              <a:rPr lang="en" altLang="zh-CN" sz="2400" dirty="0"/>
              <a:t>ChatGPT</a:t>
            </a:r>
            <a:r>
              <a:rPr lang="zh-CN" altLang="en-US" sz="2400" dirty="0"/>
              <a:t> </a:t>
            </a:r>
            <a:r>
              <a:rPr lang="zh-CN" altLang="en" sz="2400" dirty="0"/>
              <a:t>辅助</a:t>
            </a:r>
            <a:r>
              <a:rPr lang="zh-CN" altLang="en-US" sz="2400" dirty="0"/>
              <a:t>，合理即可</a:t>
            </a:r>
            <a:r>
              <a:rPr lang="zh-CN" altLang="en-US" sz="1800" dirty="0"/>
              <a:t>；</a:t>
            </a:r>
            <a:endParaRPr kumimoji="1" lang="en-US" altLang="zh-CN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13118C5-12C5-FED8-5D51-F0590D016A6D}"/>
              </a:ext>
            </a:extLst>
          </p:cNvPr>
          <p:cNvSpPr txBox="1">
            <a:spLocks/>
          </p:cNvSpPr>
          <p:nvPr/>
        </p:nvSpPr>
        <p:spPr>
          <a:xfrm>
            <a:off x="539198" y="347870"/>
            <a:ext cx="7886700" cy="6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迭代三方向 </a:t>
            </a:r>
            <a:r>
              <a:rPr lang="en-US" altLang="zh-CN" sz="3600" dirty="0"/>
              <a:t>– </a:t>
            </a:r>
            <a:r>
              <a:rPr lang="zh-CN" altLang="en-US" sz="3600" dirty="0"/>
              <a:t>算法优化（规则式）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9C5A62-9809-7F79-4CB4-7541249228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8655" y="1029613"/>
            <a:ext cx="5156200" cy="215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75EE30-F3CF-4A09-65AE-5FB8416A6C37}"/>
              </a:ext>
            </a:extLst>
          </p:cNvPr>
          <p:cNvSpPr txBox="1"/>
          <p:nvPr/>
        </p:nvSpPr>
        <p:spPr>
          <a:xfrm>
            <a:off x="10564963" y="271166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/>
              <a:t>Wang MTA 2020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C14396-CF08-757C-8E0E-31B4865EC071}"/>
              </a:ext>
            </a:extLst>
          </p:cNvPr>
          <p:cNvSpPr txBox="1"/>
          <p:nvPr/>
        </p:nvSpPr>
        <p:spPr>
          <a:xfrm>
            <a:off x="7435430" y="45790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方向任选其一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2D4F19-3DA4-BDB7-D447-443C1CF702D0}"/>
              </a:ext>
            </a:extLst>
          </p:cNvPr>
          <p:cNvSpPr txBox="1"/>
          <p:nvPr/>
        </p:nvSpPr>
        <p:spPr>
          <a:xfrm>
            <a:off x="9344989" y="5579675"/>
            <a:ext cx="2439948" cy="82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kumimoji="1" lang="zh-CN" altLang="en-US" sz="1600" dirty="0">
                <a:solidFill>
                  <a:srgbClr val="FF0000"/>
                </a:solidFill>
              </a:rPr>
              <a:t>教师团队不提供 </a:t>
            </a:r>
            <a:r>
              <a:rPr lang="en" altLang="zh-CN" sz="1600" dirty="0">
                <a:solidFill>
                  <a:srgbClr val="FF0000"/>
                </a:solidFill>
              </a:rPr>
              <a:t>ChatGPT</a:t>
            </a:r>
            <a:r>
              <a:rPr kumimoji="1" lang="en" altLang="zh-CN" sz="1600" dirty="0">
                <a:solidFill>
                  <a:srgbClr val="FF0000"/>
                </a:solidFill>
              </a:rPr>
              <a:t> </a:t>
            </a:r>
            <a:r>
              <a:rPr kumimoji="1" lang="zh-CN" altLang="en-US" sz="1600" dirty="0">
                <a:solidFill>
                  <a:srgbClr val="FF0000"/>
                </a:solidFill>
              </a:rPr>
              <a:t>的访问方式</a:t>
            </a:r>
            <a:r>
              <a:rPr kumimoji="1" lang="en-US" altLang="zh-CN" sz="1600" dirty="0">
                <a:solidFill>
                  <a:srgbClr val="FF0000"/>
                </a:solidFill>
              </a:rPr>
              <a:t>/</a:t>
            </a:r>
            <a:r>
              <a:rPr kumimoji="1" lang="zh-CN" altLang="en-US" sz="1600" dirty="0">
                <a:solidFill>
                  <a:srgbClr val="FF0000"/>
                </a:solidFill>
              </a:rPr>
              <a:t>途径</a:t>
            </a:r>
          </a:p>
        </p:txBody>
      </p:sp>
    </p:spTree>
    <p:extLst>
      <p:ext uri="{BB962C8B-B14F-4D97-AF65-F5344CB8AC3E}">
        <p14:creationId xmlns:p14="http://schemas.microsoft.com/office/powerpoint/2010/main" val="30298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E8C8114-CB00-087A-E139-28027C5B38FC}"/>
              </a:ext>
            </a:extLst>
          </p:cNvPr>
          <p:cNvSpPr txBox="1">
            <a:spLocks/>
          </p:cNvSpPr>
          <p:nvPr/>
        </p:nvSpPr>
        <p:spPr>
          <a:xfrm>
            <a:off x="539198" y="347870"/>
            <a:ext cx="7886700" cy="6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迭代三方向 </a:t>
            </a:r>
            <a:r>
              <a:rPr lang="en-US" altLang="zh-CN" sz="3600" dirty="0"/>
              <a:t>– </a:t>
            </a:r>
            <a:r>
              <a:rPr lang="zh-CN" altLang="en-US" sz="3600" dirty="0"/>
              <a:t>算法优化（学习式）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B688922-E2BE-6E91-F585-7C5E551F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09" y="1194521"/>
            <a:ext cx="10801351" cy="5527373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zh-CN" altLang="en-US" sz="2400" dirty="0"/>
              <a:t>目标：提高</a:t>
            </a:r>
            <a:r>
              <a:rPr lang="zh-CN" altLang="en-US" sz="2400" b="1" dirty="0">
                <a:solidFill>
                  <a:srgbClr val="FF0000"/>
                </a:solidFill>
              </a:rPr>
              <a:t>软工</a:t>
            </a:r>
            <a:r>
              <a:rPr lang="zh-CN" altLang="en-US" sz="2400" dirty="0"/>
              <a:t>文本的情绪分析精度；</a:t>
            </a:r>
            <a:endParaRPr lang="en-US" altLang="zh-CN" sz="24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zh-CN" altLang="en-US" sz="2400" dirty="0"/>
              <a:t>推出 </a:t>
            </a:r>
            <a:r>
              <a:rPr lang="zh-CN" altLang="en-US" sz="2400" b="1" dirty="0">
                <a:solidFill>
                  <a:srgbClr val="FF0000"/>
                </a:solidFill>
              </a:rPr>
              <a:t>打榜 </a:t>
            </a:r>
            <a:r>
              <a:rPr lang="zh-CN" altLang="en-US" sz="2400" dirty="0"/>
              <a:t>机制</a:t>
            </a:r>
            <a:endParaRPr lang="en-US" altLang="zh-CN" sz="24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kumimoji="1" lang="zh-CN" altLang="en-US" sz="2400" dirty="0"/>
              <a:t>机器学习式：</a:t>
            </a:r>
            <a:r>
              <a:rPr lang="zh-CN" altLang="en-US" sz="1800" dirty="0"/>
              <a:t>可参考 </a:t>
            </a:r>
            <a:r>
              <a:rPr lang="en" altLang="zh-CN" sz="1800" dirty="0"/>
              <a:t>SentiCR</a:t>
            </a:r>
            <a:r>
              <a:rPr lang="zh-CN" altLang="en-US" sz="1800" dirty="0"/>
              <a:t> </a:t>
            </a:r>
            <a:r>
              <a:rPr lang="en-US" altLang="zh-CN" sz="1800" dirty="0">
                <a:hlinkClick r:id="rId3"/>
              </a:rPr>
              <a:t>[Ahmed</a:t>
            </a:r>
            <a:r>
              <a:rPr lang="zh-CN" altLang="en-US" sz="1800" dirty="0">
                <a:hlinkClick r:id="rId3"/>
              </a:rPr>
              <a:t> </a:t>
            </a:r>
            <a:r>
              <a:rPr lang="en-US" altLang="zh-CN" sz="1800" dirty="0">
                <a:hlinkClick r:id="rId3"/>
              </a:rPr>
              <a:t>ASE 2017]</a:t>
            </a:r>
            <a:endParaRPr lang="en-US" altLang="zh-CN" sz="18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kumimoji="1" lang="zh-CN" altLang="en-US" sz="2400" i="1" dirty="0"/>
              <a:t>深度学习式</a:t>
            </a:r>
            <a:r>
              <a:rPr kumimoji="1" lang="zh-CN" altLang="en-US" sz="2400" dirty="0"/>
              <a:t>：</a:t>
            </a:r>
            <a:r>
              <a:rPr kumimoji="1" lang="zh-CN" altLang="en-US" sz="1800" dirty="0">
                <a:solidFill>
                  <a:srgbClr val="FF0000"/>
                </a:solidFill>
              </a:rPr>
              <a:t>不推荐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1800" dirty="0"/>
              <a:t>可参考： </a:t>
            </a:r>
            <a:r>
              <a:rPr lang="en" altLang="zh-CN" sz="1800" dirty="0"/>
              <a:t>EASTER</a:t>
            </a:r>
            <a:r>
              <a:rPr lang="zh-CN" altLang="en-US" sz="1800" dirty="0"/>
              <a:t> </a:t>
            </a:r>
            <a:r>
              <a:rPr lang="en-US" altLang="zh-CN" sz="1800" dirty="0">
                <a:hlinkClick r:id="rId4"/>
              </a:rPr>
              <a:t>[Sun</a:t>
            </a:r>
            <a:r>
              <a:rPr lang="zh-CN" altLang="en-US" sz="1800" dirty="0">
                <a:hlinkClick r:id="rId4"/>
              </a:rPr>
              <a:t> </a:t>
            </a:r>
            <a:r>
              <a:rPr lang="en-US" altLang="zh-CN" sz="1800" dirty="0">
                <a:hlinkClick r:id="rId4"/>
              </a:rPr>
              <a:t>Internetware  2022]</a:t>
            </a:r>
            <a:endParaRPr lang="en-US" altLang="zh-CN" sz="1800" dirty="0"/>
          </a:p>
          <a:p>
            <a:pPr lvl="1">
              <a:lnSpc>
                <a:spcPts val="3000"/>
              </a:lnSpc>
            </a:pPr>
            <a:r>
              <a:rPr kumimoji="1" lang="zh-CN" altLang="en-US" sz="1800" dirty="0"/>
              <a:t>如需要预训练，可先和老师沟通</a:t>
            </a:r>
            <a:endParaRPr kumimoji="1" lang="en-US" altLang="zh-CN" sz="18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kumimoji="1" lang="zh-CN" altLang="en-US" sz="2400" dirty="0"/>
              <a:t>大模型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提示工程：</a:t>
            </a:r>
            <a:r>
              <a:rPr kumimoji="1" lang="zh-CN" altLang="en-US" sz="1800" dirty="0">
                <a:solidFill>
                  <a:srgbClr val="FF0000"/>
                </a:solidFill>
              </a:rPr>
              <a:t>若效果过差，仍需进行机器学习式探索作为补充</a:t>
            </a:r>
            <a:endParaRPr kumimoji="1"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78D77C-9322-CE2D-0B88-0494BAEC2077}"/>
              </a:ext>
            </a:extLst>
          </p:cNvPr>
          <p:cNvSpPr txBox="1"/>
          <p:nvPr/>
        </p:nvSpPr>
        <p:spPr>
          <a:xfrm>
            <a:off x="7435430" y="45790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方向任选其一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AC774A-D8C1-9BC5-AD67-E38D6D0EB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352" y="2360134"/>
            <a:ext cx="5328806" cy="14856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5F496C-C154-A4D3-6D89-AB6BE23E891F}"/>
              </a:ext>
            </a:extLst>
          </p:cNvPr>
          <p:cNvSpPr txBox="1"/>
          <p:nvPr/>
        </p:nvSpPr>
        <p:spPr>
          <a:xfrm>
            <a:off x="11311351" y="3804318"/>
            <a:ext cx="935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/>
              <a:t>SentiCR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49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09DCF2-4F1F-ED5F-1F74-EDA1FB11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67" y="407504"/>
            <a:ext cx="7886700" cy="68174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迭代三方向 </a:t>
            </a:r>
            <a:r>
              <a:rPr lang="en-US" altLang="zh-CN" dirty="0"/>
              <a:t>–</a:t>
            </a:r>
            <a:r>
              <a:rPr lang="zh-CN" altLang="en-US" dirty="0"/>
              <a:t> 情绪分析应用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FB5458D-F990-BDE8-6F06-F0328CF1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67" y="1226529"/>
            <a:ext cx="10407652" cy="4876728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/>
              <a:t>细粒度的情绪分析可以对软件开发起到指导作用</a:t>
            </a:r>
            <a:endParaRPr lang="en-US" altLang="zh-CN" sz="2400" dirty="0"/>
          </a:p>
          <a:p>
            <a:pPr>
              <a:lnSpc>
                <a:spcPts val="4000"/>
              </a:lnSpc>
            </a:pPr>
            <a:r>
              <a:rPr lang="en-US" altLang="zh-CN" sz="2400" dirty="0"/>
              <a:t>What parts of your apps are loved by users?</a:t>
            </a:r>
            <a:r>
              <a:rPr lang="zh-CN" altLang="en-US" sz="2400" dirty="0"/>
              <a:t> </a:t>
            </a:r>
            <a:r>
              <a:rPr lang="en-US" altLang="zh-CN" sz="2400" dirty="0">
                <a:hlinkClick r:id="rId3"/>
              </a:rPr>
              <a:t>[Gu ASE 2015]</a:t>
            </a:r>
            <a:r>
              <a:rPr lang="zh-CN" altLang="en-US" sz="2400" dirty="0"/>
              <a:t> </a:t>
            </a:r>
            <a:r>
              <a:rPr lang="en-US" altLang="zh-CN" sz="2400" dirty="0">
                <a:hlinkClick r:id="rId4"/>
              </a:rPr>
              <a:t>[</a:t>
            </a:r>
            <a:r>
              <a:rPr lang="zh-CN" altLang="en-US" sz="2400" dirty="0">
                <a:hlinkClick r:id="rId4"/>
              </a:rPr>
              <a:t>论文数据源</a:t>
            </a:r>
            <a:r>
              <a:rPr lang="en-US" altLang="zh-CN" sz="2400" dirty="0">
                <a:hlinkClick r:id="rId4"/>
              </a:rPr>
              <a:t>]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808A69-5EE6-2035-84E3-8FBDD9E68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372" y="2795451"/>
            <a:ext cx="5476893" cy="31525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A8A673-8482-F9C6-6894-267CD6F743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1" r="12569"/>
          <a:stretch/>
        </p:blipFill>
        <p:spPr>
          <a:xfrm>
            <a:off x="410313" y="3429000"/>
            <a:ext cx="6125774" cy="21567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54A2E4-4866-AF6D-3261-33DCB246F6CF}"/>
              </a:ext>
            </a:extLst>
          </p:cNvPr>
          <p:cNvSpPr txBox="1"/>
          <p:nvPr/>
        </p:nvSpPr>
        <p:spPr>
          <a:xfrm>
            <a:off x="6993995" y="4653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方向任选其一</a:t>
            </a:r>
          </a:p>
        </p:txBody>
      </p:sp>
    </p:spTree>
    <p:extLst>
      <p:ext uri="{BB962C8B-B14F-4D97-AF65-F5344CB8AC3E}">
        <p14:creationId xmlns:p14="http://schemas.microsoft.com/office/powerpoint/2010/main" val="377532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09DCF2-4F1F-ED5F-1F74-EDA1FB11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67" y="407504"/>
            <a:ext cx="7886700" cy="68174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迭代三方向 </a:t>
            </a:r>
            <a:r>
              <a:rPr lang="en-US" altLang="zh-CN" dirty="0"/>
              <a:t>–</a:t>
            </a:r>
            <a:r>
              <a:rPr lang="zh-CN" altLang="en-US" dirty="0"/>
              <a:t> 优化工具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FB5458D-F990-BDE8-6F06-F0328CF1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61" y="1339153"/>
            <a:ext cx="7005076" cy="551884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zh-CN" altLang="en-US" sz="2400" dirty="0"/>
              <a:t>优化用户体验，形成成熟工具，试分析原生数据；</a:t>
            </a:r>
            <a:endParaRPr lang="en-US" altLang="zh-CN" sz="24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en-US" altLang="zh-CN" sz="2400" dirty="0"/>
              <a:t>Step-1</a:t>
            </a:r>
            <a:r>
              <a:rPr lang="zh-CN" altLang="en-US" sz="2400" dirty="0"/>
              <a:t>：获取数据</a:t>
            </a:r>
            <a:endParaRPr lang="en-US" altLang="zh-CN" sz="2400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/>
              <a:t>抓取</a:t>
            </a:r>
            <a:r>
              <a:rPr lang="en-US" altLang="zh-CN" sz="1800" dirty="0">
                <a:solidFill>
                  <a:srgbClr val="FF0000"/>
                </a:solidFill>
              </a:rPr>
              <a:t>GitHub</a:t>
            </a:r>
            <a:r>
              <a:rPr lang="zh-CN" altLang="en-US" sz="1800" dirty="0"/>
              <a:t>上一个</a:t>
            </a:r>
            <a:r>
              <a:rPr lang="zh-CN" altLang="en-US" sz="1800" dirty="0">
                <a:solidFill>
                  <a:srgbClr val="FF0000"/>
                </a:solidFill>
              </a:rPr>
              <a:t>大型</a:t>
            </a:r>
            <a:r>
              <a:rPr lang="en" altLang="zh-CN" sz="1800" dirty="0">
                <a:solidFill>
                  <a:srgbClr val="FF0000"/>
                </a:solidFill>
              </a:rPr>
              <a:t>Apache</a:t>
            </a:r>
            <a:r>
              <a:rPr lang="zh-CN" altLang="en-US" sz="1800" dirty="0">
                <a:solidFill>
                  <a:srgbClr val="FF0000"/>
                </a:solidFill>
              </a:rPr>
              <a:t>项目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FF0000"/>
                </a:solidFill>
              </a:rPr>
              <a:t>某一版本</a:t>
            </a:r>
            <a:r>
              <a:rPr lang="zh-CN" altLang="en-US" sz="1800" dirty="0"/>
              <a:t>内的 </a:t>
            </a:r>
            <a:r>
              <a:rPr lang="en-US" altLang="zh-CN" sz="1800" dirty="0"/>
              <a:t>issue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issue</a:t>
            </a:r>
            <a:r>
              <a:rPr lang="zh-CN" altLang="en-US" sz="1800" dirty="0"/>
              <a:t>评论，及相关信息</a:t>
            </a:r>
            <a:endParaRPr lang="en-US" altLang="zh-CN" sz="18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en-US" altLang="zh-CN" sz="2400" dirty="0"/>
              <a:t>Step-2</a:t>
            </a:r>
            <a:r>
              <a:rPr lang="zh-CN" altLang="en-US" sz="2400" dirty="0"/>
              <a:t>：利用</a:t>
            </a:r>
            <a:r>
              <a:rPr lang="en-US" altLang="zh-CN" sz="2400" dirty="0"/>
              <a:t>SentiStrength</a:t>
            </a:r>
            <a:r>
              <a:rPr lang="zh-CN" altLang="en-US" sz="2400" dirty="0"/>
              <a:t>分析数据</a:t>
            </a:r>
            <a:endParaRPr lang="en-US" altLang="zh-CN" sz="2400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/>
              <a:t>可按照不同的维度分析数据：按项目分析、按人分析；</a:t>
            </a:r>
            <a:endParaRPr lang="en-US" altLang="zh-CN" sz="1800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/>
              <a:t>分析需合理，并用合适的图表</a:t>
            </a:r>
            <a:r>
              <a:rPr lang="en-US" altLang="zh-CN" sz="1800" dirty="0"/>
              <a:t>/</a:t>
            </a:r>
            <a:r>
              <a:rPr lang="zh-CN" altLang="en-US" sz="1800" dirty="0"/>
              <a:t>工具美观的展示。</a:t>
            </a:r>
            <a:endParaRPr lang="en-US" altLang="zh-CN" sz="1800" dirty="0"/>
          </a:p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en-US" altLang="zh-CN" sz="2400" dirty="0"/>
              <a:t>Step-3</a:t>
            </a:r>
            <a:r>
              <a:rPr lang="zh-CN" altLang="en-US" sz="2400"/>
              <a:t>：进一步</a:t>
            </a:r>
            <a:r>
              <a:rPr lang="zh-CN" altLang="en-US" sz="2400" dirty="0"/>
              <a:t>分析情绪指向：</a:t>
            </a:r>
            <a:endParaRPr lang="en-US" altLang="zh-CN" sz="2400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/>
              <a:t>标注情绪方面（</a:t>
            </a:r>
            <a:r>
              <a:rPr lang="en-US" altLang="zh-CN" sz="1800" dirty="0"/>
              <a:t>200</a:t>
            </a:r>
            <a:r>
              <a:rPr lang="zh-CN" altLang="en-US" sz="1800" dirty="0"/>
              <a:t>条</a:t>
            </a:r>
            <a:r>
              <a:rPr lang="en-US" altLang="zh-CN" sz="1800" dirty="0"/>
              <a:t>+</a:t>
            </a:r>
            <a:r>
              <a:rPr lang="zh-CN" altLang="en-US" sz="1800" dirty="0"/>
              <a:t>），如“</a:t>
            </a:r>
            <a:r>
              <a:rPr lang="en" altLang="zh-CN" sz="1800" dirty="0"/>
              <a:t>This may be a </a:t>
            </a:r>
            <a:r>
              <a:rPr lang="en" altLang="zh-CN" sz="1800" b="1" dirty="0">
                <a:solidFill>
                  <a:srgbClr val="FF0000"/>
                </a:solidFill>
              </a:rPr>
              <a:t>bug</a:t>
            </a:r>
            <a:r>
              <a:rPr lang="en" altLang="zh-CN" sz="1800" dirty="0"/>
              <a:t> with the </a:t>
            </a:r>
            <a:r>
              <a:rPr lang="en" altLang="zh-CN" sz="1800" b="1" dirty="0">
                <a:solidFill>
                  <a:srgbClr val="0070C0"/>
                </a:solidFill>
              </a:rPr>
              <a:t>widget</a:t>
            </a:r>
            <a:r>
              <a:rPr lang="en" altLang="zh-CN" sz="1800" dirty="0"/>
              <a:t> itself.</a:t>
            </a:r>
            <a:r>
              <a:rPr lang="zh-CN" altLang="en-US" sz="1800" dirty="0"/>
              <a:t>”</a:t>
            </a:r>
            <a:endParaRPr lang="en-US" altLang="zh-CN" sz="1800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/>
              <a:t>汇聚标注结果，聚焦的分析版本问题；</a:t>
            </a:r>
            <a:endParaRPr lang="en-US" altLang="zh-CN" sz="1800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/>
              <a:t>可通过 </a:t>
            </a:r>
            <a:r>
              <a:rPr lang="en-US" altLang="zh-CN" sz="1800" dirty="0">
                <a:hlinkClick r:id="rId3"/>
              </a:rPr>
              <a:t>[Gu ASE 2015]</a:t>
            </a:r>
            <a:r>
              <a:rPr lang="zh-CN" altLang="en-US" sz="1800" dirty="0"/>
              <a:t> 了解什么是情绪的方面（</a:t>
            </a:r>
            <a:r>
              <a:rPr lang="en-US" altLang="zh-CN" sz="1800" dirty="0"/>
              <a:t>aspect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D2D251-676F-9D54-8B2D-C894675C5944}"/>
              </a:ext>
            </a:extLst>
          </p:cNvPr>
          <p:cNvSpPr txBox="1"/>
          <p:nvPr/>
        </p:nvSpPr>
        <p:spPr>
          <a:xfrm>
            <a:off x="8710199" y="309737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项目情绪分析结果界面</a:t>
            </a:r>
          </a:p>
        </p:txBody>
      </p:sp>
      <p:pic>
        <p:nvPicPr>
          <p:cNvPr id="1026" name="Picture 2" descr="page74image36455648">
            <a:extLst>
              <a:ext uri="{FF2B5EF4-FFF2-40B4-BE49-F238E27FC236}">
                <a16:creationId xmlns:a16="http://schemas.microsoft.com/office/drawing/2014/main" id="{D263B1C4-F391-C301-D9DD-F15A953A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638" y="268610"/>
            <a:ext cx="4555152" cy="28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0C03DD-CCA4-2ECB-29DA-CEC80FB36749}"/>
              </a:ext>
            </a:extLst>
          </p:cNvPr>
          <p:cNvSpPr txBox="1"/>
          <p:nvPr/>
        </p:nvSpPr>
        <p:spPr>
          <a:xfrm>
            <a:off x="8530663" y="645049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个人情绪状态分析结果界面</a:t>
            </a:r>
          </a:p>
        </p:txBody>
      </p:sp>
      <p:pic>
        <p:nvPicPr>
          <p:cNvPr id="1027" name="Picture 3" descr="page75image35762368">
            <a:extLst>
              <a:ext uri="{FF2B5EF4-FFF2-40B4-BE49-F238E27FC236}">
                <a16:creationId xmlns:a16="http://schemas.microsoft.com/office/drawing/2014/main" id="{35C185A0-6B0B-32B3-49AD-F8AB8C87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639" y="3612180"/>
            <a:ext cx="4555152" cy="28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31BBA9-2291-8424-050B-EE30C6FC23D4}"/>
              </a:ext>
            </a:extLst>
          </p:cNvPr>
          <p:cNvSpPr txBox="1"/>
          <p:nvPr/>
        </p:nvSpPr>
        <p:spPr>
          <a:xfrm>
            <a:off x="5950585" y="474711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方向任选其一</a:t>
            </a:r>
          </a:p>
        </p:txBody>
      </p:sp>
    </p:spTree>
    <p:extLst>
      <p:ext uri="{BB962C8B-B14F-4D97-AF65-F5344CB8AC3E}">
        <p14:creationId xmlns:p14="http://schemas.microsoft.com/office/powerpoint/2010/main" val="36040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468</Words>
  <Application>Microsoft Macintosh PowerPoint</Application>
  <PresentationFormat>宽屏</PresentationFormat>
  <Paragraphs>50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SentiStrength迭代三安排</vt:lpstr>
      <vt:lpstr>PowerPoint 演示文稿</vt:lpstr>
      <vt:lpstr>PowerPoint 演示文稿</vt:lpstr>
      <vt:lpstr>迭代三方向 – 情绪分析应用</vt:lpstr>
      <vt:lpstr>迭代三方向 – 优化工具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SentiStrength迭代三安排</dc:title>
  <dc:creator>可心 孙</dc:creator>
  <cp:lastModifiedBy>可心 孙</cp:lastModifiedBy>
  <cp:revision>88</cp:revision>
  <dcterms:created xsi:type="dcterms:W3CDTF">2023-04-22T07:30:02Z</dcterms:created>
  <dcterms:modified xsi:type="dcterms:W3CDTF">2023-04-25T03:51:06Z</dcterms:modified>
</cp:coreProperties>
</file>