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matplotlib.org/api/_as_gen/matplotlib.pyplot.subplot.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460950" y="2139450"/>
            <a:ext cx="8222100" cy="8646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4b: Matplotlib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Plot two lines on same plot.</a:t>
            </a:r>
            <a:endParaRPr/>
          </a:p>
        </p:txBody>
      </p:sp>
      <p:sp>
        <p:nvSpPr>
          <p:cNvPr id="120" name="Shape 120"/>
          <p:cNvSpPr txBox="1"/>
          <p:nvPr/>
        </p:nvSpPr>
        <p:spPr>
          <a:xfrm>
            <a:off x="95100" y="692600"/>
            <a:ext cx="5415900" cy="436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 Coordinates of Line 1</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x1 = [1,2,3]</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y1 = [6,9,12]</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Coordinates of Line 2</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x1 = [1,2,3]</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y1 = [5,10,15]</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Plotting Line 1</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plt.plot(x1, y1, label = "y = 3x + 3")</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Plotting Line 2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plt.plot(x2, y2, label = "y = 5x")</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show labels for different lines in a legend</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plt.legend()</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plt.close()</a:t>
            </a:r>
            <a:endParaRPr b="1">
              <a:latin typeface="Courier New"/>
              <a:ea typeface="Courier New"/>
              <a:cs typeface="Courier New"/>
              <a:sym typeface="Courier New"/>
            </a:endParaRPr>
          </a:p>
        </p:txBody>
      </p:sp>
      <p:sp>
        <p:nvSpPr>
          <p:cNvPr id="121" name="Shape 121"/>
          <p:cNvSpPr txBox="1"/>
          <p:nvPr/>
        </p:nvSpPr>
        <p:spPr>
          <a:xfrm>
            <a:off x="4667100" y="806400"/>
            <a:ext cx="4354500" cy="1360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#Additinal functions which you can add</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plt.xlabel('x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plt.ylabel('y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plt.title('This is my graph')</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plt.axis([0, 5, 0, 30])</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ctrTitle"/>
          </p:nvPr>
        </p:nvSpPr>
        <p:spPr>
          <a:xfrm>
            <a:off x="129950" y="2130250"/>
            <a:ext cx="88467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Adding nice features to line plot</a:t>
            </a:r>
            <a:r>
              <a:rPr lang="en" sz="4200"/>
              <a:t>.</a:t>
            </a:r>
            <a:endParaRPr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Adding nice features to line plot.</a:t>
            </a:r>
            <a:endParaRPr/>
          </a:p>
        </p:txBody>
      </p:sp>
      <p:sp>
        <p:nvSpPr>
          <p:cNvPr id="132" name="Shape 132"/>
          <p:cNvSpPr txBox="1"/>
          <p:nvPr/>
        </p:nvSpPr>
        <p:spPr>
          <a:xfrm>
            <a:off x="270700" y="1302200"/>
            <a:ext cx="4331400" cy="376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latin typeface="Courier New"/>
                <a:ea typeface="Courier New"/>
                <a:cs typeface="Courier New"/>
                <a:sym typeface="Courier New"/>
              </a:rPr>
              <a:t>['bmh',</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'classic',</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'dark_background',</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'fivethirtyeight',</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'ggplot',</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'grayscale',</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'seaborn-bright',</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'seaborn-colorblind',</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'seaborn-dark-palette',</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'seaborn-dark',</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'seaborn-darkgrid',</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'seaborn-deep',</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sz="1600">
              <a:latin typeface="Courier New"/>
              <a:ea typeface="Courier New"/>
              <a:cs typeface="Courier New"/>
              <a:sym typeface="Courier New"/>
            </a:endParaRPr>
          </a:p>
        </p:txBody>
      </p:sp>
      <p:sp>
        <p:nvSpPr>
          <p:cNvPr id="133" name="Shape 133"/>
          <p:cNvSpPr txBox="1"/>
          <p:nvPr/>
        </p:nvSpPr>
        <p:spPr>
          <a:xfrm>
            <a:off x="4690300" y="1302200"/>
            <a:ext cx="4331400" cy="376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latin typeface="Courier New"/>
                <a:ea typeface="Courier New"/>
                <a:cs typeface="Courier New"/>
                <a:sym typeface="Courier New"/>
              </a:rPr>
              <a:t>'seaborn-muted',</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'seaborn-notebook',</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'seaborn-paper',</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'seaborn-pastel',</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'seaborn-poster',</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'seaborn-talk',</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'seaborn-ticks',</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'seaborn-white',</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'seaborn-whitegrid',</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'seaborn',</a:t>
            </a:r>
            <a:endParaRPr b="1" sz="16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600">
                <a:latin typeface="Courier New"/>
                <a:ea typeface="Courier New"/>
                <a:cs typeface="Courier New"/>
                <a:sym typeface="Courier New"/>
              </a:rPr>
              <a:t> '_classic_test']</a:t>
            </a:r>
            <a:endParaRPr b="1" sz="1600">
              <a:latin typeface="Courier New"/>
              <a:ea typeface="Courier New"/>
              <a:cs typeface="Courier New"/>
              <a:sym typeface="Courier New"/>
            </a:endParaRPr>
          </a:p>
        </p:txBody>
      </p:sp>
      <p:sp>
        <p:nvSpPr>
          <p:cNvPr id="134" name="Shape 134"/>
          <p:cNvSpPr txBox="1"/>
          <p:nvPr/>
        </p:nvSpPr>
        <p:spPr>
          <a:xfrm>
            <a:off x="270700" y="752275"/>
            <a:ext cx="8762400" cy="492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plt.style.available</a:t>
            </a:r>
            <a:endParaRPr b="1">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Adding nice features to line plot.</a:t>
            </a:r>
            <a:endParaRPr/>
          </a:p>
        </p:txBody>
      </p:sp>
      <p:sp>
        <p:nvSpPr>
          <p:cNvPr id="140" name="Shape 140"/>
          <p:cNvSpPr txBox="1"/>
          <p:nvPr/>
        </p:nvSpPr>
        <p:spPr>
          <a:xfrm>
            <a:off x="95100" y="692600"/>
            <a:ext cx="8957400" cy="436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p</a:t>
            </a:r>
            <a:r>
              <a:rPr b="1" lang="en">
                <a:latin typeface="Courier New"/>
                <a:ea typeface="Courier New"/>
                <a:cs typeface="Courier New"/>
                <a:sym typeface="Courier New"/>
              </a:rPr>
              <a:t>lt.style.use('fivethirtyeight')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 = [0, 1, 2, 3, 4, 5, 6]</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y = [21, 2, 4, 19, 5, 8, 16]</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highlight>
                  <a:srgbClr val="00FFFF"/>
                </a:highlight>
                <a:latin typeface="Courier New"/>
                <a:ea typeface="Courier New"/>
                <a:cs typeface="Courier New"/>
                <a:sym typeface="Courier New"/>
              </a:rPr>
              <a:t>plt.plot(x, y, color = 'blue', linestyle = 'dashed', linewidth = 3,</a:t>
            </a:r>
            <a:endParaRPr b="1">
              <a:highlight>
                <a:srgbClr val="00FFFF"/>
              </a:highlight>
              <a:latin typeface="Courier New"/>
              <a:ea typeface="Courier New"/>
              <a:cs typeface="Courier New"/>
              <a:sym typeface="Courier New"/>
            </a:endParaRPr>
          </a:p>
          <a:p>
            <a:pPr indent="0" lvl="0" marL="0" rtl="0" algn="just">
              <a:lnSpc>
                <a:spcPct val="115000"/>
              </a:lnSpc>
              <a:spcBef>
                <a:spcPts val="0"/>
              </a:spcBef>
              <a:spcAft>
                <a:spcPts val="0"/>
              </a:spcAft>
              <a:buNone/>
            </a:pPr>
            <a:r>
              <a:rPr b="1" lang="en">
                <a:highlight>
                  <a:srgbClr val="00FFFF"/>
                </a:highlight>
                <a:latin typeface="Courier New"/>
                <a:ea typeface="Courier New"/>
                <a:cs typeface="Courier New"/>
                <a:sym typeface="Courier New"/>
              </a:rPr>
              <a:t>         marker='o', markerfacecolor = 'green', markersize = 8)</a:t>
            </a:r>
            <a:endParaRPr b="1">
              <a:highlight>
                <a:srgbClr val="00FFFF"/>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setting y axis range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plt.ylim(-5, 10)</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#setting x axis range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plt.xlim(0, 25)</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plt.close()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
        <p:nvSpPr>
          <p:cNvPr id="141" name="Shape 141"/>
          <p:cNvSpPr txBox="1"/>
          <p:nvPr/>
        </p:nvSpPr>
        <p:spPr>
          <a:xfrm>
            <a:off x="4667100" y="3168600"/>
            <a:ext cx="4354500" cy="1360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#Additinal functions which you can add</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plt.xlabel('x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plt.ylabel('y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plt.title('This is my graph')</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ctrTitle"/>
          </p:nvPr>
        </p:nvSpPr>
        <p:spPr>
          <a:xfrm>
            <a:off x="129950" y="2130250"/>
            <a:ext cx="88467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Bar C</a:t>
            </a:r>
            <a:r>
              <a:rPr lang="en" sz="4200"/>
              <a:t>harts</a:t>
            </a:r>
            <a:endParaRPr sz="4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Plotting Barcharts</a:t>
            </a:r>
            <a:endParaRPr/>
          </a:p>
        </p:txBody>
      </p:sp>
      <p:sp>
        <p:nvSpPr>
          <p:cNvPr id="152" name="Shape 152"/>
          <p:cNvSpPr txBox="1"/>
          <p:nvPr/>
        </p:nvSpPr>
        <p:spPr>
          <a:xfrm>
            <a:off x="270700" y="768800"/>
            <a:ext cx="8654100" cy="42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 setting x-coordinates of bars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 = [1, 2, 3, 4, 5]</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setting heights of bars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Popularity = [80, 74, 86, 40, 95]</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labels which will appear for bars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Anime = ['Naruto', 'FairyTale', 'DeathNote', 'FutureDiary', 'DeadlySins']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highlight>
                  <a:srgbClr val="FFFF00"/>
                </a:highlight>
                <a:latin typeface="Courier New"/>
                <a:ea typeface="Courier New"/>
                <a:cs typeface="Courier New"/>
                <a:sym typeface="Courier New"/>
              </a:rPr>
              <a:t># Plotting barchart</a:t>
            </a:r>
            <a:endParaRPr b="1">
              <a:highlight>
                <a:srgbClr val="FFFF00"/>
              </a:highlight>
              <a:latin typeface="Courier New"/>
              <a:ea typeface="Courier New"/>
              <a:cs typeface="Courier New"/>
              <a:sym typeface="Courier New"/>
            </a:endParaRPr>
          </a:p>
          <a:p>
            <a:pPr indent="0" lvl="0" marL="0" rtl="0" algn="just">
              <a:lnSpc>
                <a:spcPct val="115000"/>
              </a:lnSpc>
              <a:spcBef>
                <a:spcPts val="0"/>
              </a:spcBef>
              <a:spcAft>
                <a:spcPts val="0"/>
              </a:spcAft>
              <a:buNone/>
            </a:pPr>
            <a:r>
              <a:rPr b="1" lang="en">
                <a:highlight>
                  <a:srgbClr val="FFFF00"/>
                </a:highlight>
                <a:latin typeface="Courier New"/>
                <a:ea typeface="Courier New"/>
                <a:cs typeface="Courier New"/>
                <a:sym typeface="Courier New"/>
              </a:rPr>
              <a:t>plt.bar(x, Popularity, </a:t>
            </a:r>
            <a:r>
              <a:rPr b="1" lang="en">
                <a:highlight>
                  <a:srgbClr val="FFFF00"/>
                </a:highlight>
                <a:latin typeface="Courier New"/>
                <a:ea typeface="Courier New"/>
                <a:cs typeface="Courier New"/>
                <a:sym typeface="Courier New"/>
              </a:rPr>
              <a:t>tick_label</a:t>
            </a:r>
            <a:r>
              <a:rPr b="1" lang="en">
                <a:highlight>
                  <a:srgbClr val="FFFF00"/>
                </a:highlight>
                <a:latin typeface="Courier New"/>
                <a:ea typeface="Courier New"/>
                <a:cs typeface="Courier New"/>
                <a:sym typeface="Courier New"/>
              </a:rPr>
              <a:t> = Anime, width = 0.5, color = </a:t>
            </a:r>
            <a:r>
              <a:rPr b="1" lang="en">
                <a:highlight>
                  <a:srgbClr val="FFFF00"/>
                </a:highlight>
                <a:latin typeface="Courier New"/>
                <a:ea typeface="Courier New"/>
                <a:cs typeface="Courier New"/>
                <a:sym typeface="Courier New"/>
              </a:rPr>
              <a:t>'b'</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plt.close()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
        <p:nvSpPr>
          <p:cNvPr id="153" name="Shape 153"/>
          <p:cNvSpPr txBox="1"/>
          <p:nvPr/>
        </p:nvSpPr>
        <p:spPr>
          <a:xfrm>
            <a:off x="4438500" y="3702000"/>
            <a:ext cx="4354500" cy="113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#Additinal functions which you can add</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plt.xlabel('x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plt.ylabel('y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plt.title('This is my graph')</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ctrTitle"/>
          </p:nvPr>
        </p:nvSpPr>
        <p:spPr>
          <a:xfrm>
            <a:off x="129950" y="2130250"/>
            <a:ext cx="88467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Histograms</a:t>
            </a:r>
            <a:endParaRPr sz="4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Plotting </a:t>
            </a:r>
            <a:r>
              <a:rPr lang="en"/>
              <a:t>histogram.</a:t>
            </a:r>
            <a:endParaRPr/>
          </a:p>
        </p:txBody>
      </p:sp>
      <p:sp>
        <p:nvSpPr>
          <p:cNvPr id="164" name="Shape 164"/>
          <p:cNvSpPr txBox="1"/>
          <p:nvPr/>
        </p:nvSpPr>
        <p:spPr>
          <a:xfrm>
            <a:off x="98200" y="768800"/>
            <a:ext cx="8826600" cy="42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200">
                <a:latin typeface="Courier New"/>
                <a:ea typeface="Courier New"/>
                <a:cs typeface="Courier New"/>
                <a:sym typeface="Courier New"/>
              </a:rPr>
              <a:t>marks = [92, 15, 72, 41, 29, 45, 55, 44, 41, 20, 24, 60, 7, 13, 57, 18, 90, 77, 2, 21, 20, 40]</a:t>
            </a:r>
            <a:endParaRPr b="1" sz="1200">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Now let’s set the ranges and no. of intervals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myrange = (0, 100)</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intervals = 5</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highlight>
                  <a:srgbClr val="D5A6BD"/>
                </a:highlight>
                <a:latin typeface="Courier New"/>
                <a:ea typeface="Courier New"/>
                <a:cs typeface="Courier New"/>
                <a:sym typeface="Courier New"/>
              </a:rPr>
              <a:t># plotting a histogram</a:t>
            </a:r>
            <a:endParaRPr b="1">
              <a:highlight>
                <a:srgbClr val="D5A6BD"/>
              </a:highlight>
              <a:latin typeface="Courier New"/>
              <a:ea typeface="Courier New"/>
              <a:cs typeface="Courier New"/>
              <a:sym typeface="Courier New"/>
            </a:endParaRPr>
          </a:p>
          <a:p>
            <a:pPr indent="0" lvl="0" marL="0" rtl="0" algn="just">
              <a:lnSpc>
                <a:spcPct val="115000"/>
              </a:lnSpc>
              <a:spcBef>
                <a:spcPts val="0"/>
              </a:spcBef>
              <a:spcAft>
                <a:spcPts val="0"/>
              </a:spcAft>
              <a:buNone/>
            </a:pPr>
            <a:r>
              <a:rPr b="1" lang="en">
                <a:highlight>
                  <a:srgbClr val="D5A6BD"/>
                </a:highlight>
                <a:latin typeface="Courier New"/>
                <a:ea typeface="Courier New"/>
                <a:cs typeface="Courier New"/>
                <a:sym typeface="Courier New"/>
              </a:rPr>
              <a:t>plt.hist(marks, interval, myrange, color = 'green', histtype = 'bar')</a:t>
            </a:r>
            <a:endParaRPr b="1">
              <a:highlight>
                <a:srgbClr val="D5A6BD"/>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plt.close()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
        <p:nvSpPr>
          <p:cNvPr id="165" name="Shape 165"/>
          <p:cNvSpPr txBox="1"/>
          <p:nvPr/>
        </p:nvSpPr>
        <p:spPr>
          <a:xfrm>
            <a:off x="4438500" y="2711400"/>
            <a:ext cx="4354500" cy="113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#Additinal functions which you can add</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plt.xlabel('x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plt.ylabel('y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plt.title('This is my histogram</a:t>
            </a:r>
            <a:r>
              <a:rPr b="1" lang="en">
                <a:latin typeface="Courier New"/>
                <a:ea typeface="Courier New"/>
                <a:cs typeface="Courier New"/>
                <a:sym typeface="Courier New"/>
              </a:rPr>
              <a:t>'</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ctrTitle"/>
          </p:nvPr>
        </p:nvSpPr>
        <p:spPr>
          <a:xfrm>
            <a:off x="129950" y="2130250"/>
            <a:ext cx="88467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Scatter plot</a:t>
            </a:r>
            <a:endParaRPr sz="4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Plotting scatter plot</a:t>
            </a:r>
            <a:endParaRPr/>
          </a:p>
        </p:txBody>
      </p:sp>
      <p:sp>
        <p:nvSpPr>
          <p:cNvPr id="176" name="Shape 176"/>
          <p:cNvSpPr txBox="1"/>
          <p:nvPr/>
        </p:nvSpPr>
        <p:spPr>
          <a:xfrm>
            <a:off x="98200" y="768800"/>
            <a:ext cx="8826600" cy="42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x = [1, 2, 3, 4, 5, 6, 7, 8, 9, 10]</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y = [12, 4, 50, 27, 20, 18, 9, 21, 37, 5]</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highlight>
                  <a:srgbClr val="D5A6BD"/>
                </a:highlight>
                <a:latin typeface="Courier New"/>
                <a:ea typeface="Courier New"/>
                <a:cs typeface="Courier New"/>
                <a:sym typeface="Courier New"/>
              </a:rPr>
              <a:t># plotting points as a scatter plot</a:t>
            </a:r>
            <a:endParaRPr b="1">
              <a:highlight>
                <a:srgbClr val="D5A6BD"/>
              </a:highlight>
              <a:latin typeface="Courier New"/>
              <a:ea typeface="Courier New"/>
              <a:cs typeface="Courier New"/>
              <a:sym typeface="Courier New"/>
            </a:endParaRPr>
          </a:p>
          <a:p>
            <a:pPr indent="0" lvl="0" marL="0" rtl="0" algn="just">
              <a:lnSpc>
                <a:spcPct val="115000"/>
              </a:lnSpc>
              <a:spcBef>
                <a:spcPts val="0"/>
              </a:spcBef>
              <a:spcAft>
                <a:spcPts val="0"/>
              </a:spcAft>
              <a:buNone/>
            </a:pPr>
            <a:r>
              <a:rPr b="1" lang="en">
                <a:highlight>
                  <a:srgbClr val="D5A6BD"/>
                </a:highlight>
                <a:latin typeface="Courier New"/>
                <a:ea typeface="Courier New"/>
                <a:cs typeface="Courier New"/>
                <a:sym typeface="Courier New"/>
              </a:rPr>
              <a:t>plt.scatter(x, y, label= "stars", color = "m", marker = "*", s = 30)</a:t>
            </a:r>
            <a:endParaRPr b="1">
              <a:highlight>
                <a:srgbClr val="D5A6BD"/>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highlight>
                <a:srgbClr val="D5A6BD"/>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plt.close()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
        <p:nvSpPr>
          <p:cNvPr id="177" name="Shape 177"/>
          <p:cNvSpPr txBox="1"/>
          <p:nvPr/>
        </p:nvSpPr>
        <p:spPr>
          <a:xfrm>
            <a:off x="4438500" y="2254200"/>
            <a:ext cx="4354500" cy="144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#Additinal functions which you can add</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plt.xlabel('x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plt.ylabel('y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plt.legend()</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plt.title('This is my Scatter Plot)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Getting Started with Matplotlib</a:t>
            </a:r>
            <a:endParaRPr/>
          </a:p>
        </p:txBody>
      </p:sp>
      <p:sp>
        <p:nvSpPr>
          <p:cNvPr id="73" name="Shape 73"/>
          <p:cNvSpPr txBox="1"/>
          <p:nvPr/>
        </p:nvSpPr>
        <p:spPr>
          <a:xfrm>
            <a:off x="235200" y="855450"/>
            <a:ext cx="8673600" cy="4017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Matplotlib is a Python 2D plotting library.</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You can generate plots, histograms, power spectra, bar charts, </a:t>
            </a:r>
            <a:r>
              <a:rPr lang="en" sz="1800">
                <a:solidFill>
                  <a:schemeClr val="lt2"/>
                </a:solidFill>
                <a:latin typeface="Roboto"/>
                <a:ea typeface="Roboto"/>
                <a:cs typeface="Roboto"/>
                <a:sym typeface="Roboto"/>
              </a:rPr>
              <a:t>error charts</a:t>
            </a:r>
            <a:r>
              <a:rPr lang="en" sz="1800">
                <a:solidFill>
                  <a:schemeClr val="lt2"/>
                </a:solidFill>
                <a:latin typeface="Roboto"/>
                <a:ea typeface="Roboto"/>
                <a:cs typeface="Roboto"/>
                <a:sym typeface="Roboto"/>
              </a:rPr>
              <a:t>, </a:t>
            </a:r>
            <a:r>
              <a:rPr lang="en" sz="1800">
                <a:solidFill>
                  <a:schemeClr val="lt2"/>
                </a:solidFill>
                <a:latin typeface="Roboto"/>
                <a:ea typeface="Roboto"/>
                <a:cs typeface="Roboto"/>
                <a:sym typeface="Roboto"/>
              </a:rPr>
              <a:t>scatter plots</a:t>
            </a:r>
            <a:r>
              <a:rPr lang="en" sz="1800">
                <a:solidFill>
                  <a:schemeClr val="lt2"/>
                </a:solidFill>
                <a:latin typeface="Roboto"/>
                <a:ea typeface="Roboto"/>
                <a:cs typeface="Roboto"/>
                <a:sym typeface="Roboto"/>
              </a:rPr>
              <a:t>, etc., with just a few lines of code.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Matplotlib can be used in Python scripts, the Python and IPython shells, the Jupyter notebook, web application servers, and four graphical user interface toolkits.</a:t>
            </a:r>
            <a:endParaRPr sz="1800">
              <a:solidFill>
                <a:schemeClr val="lt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ctrTitle"/>
          </p:nvPr>
        </p:nvSpPr>
        <p:spPr>
          <a:xfrm>
            <a:off x="129950" y="2130250"/>
            <a:ext cx="88467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Pie Chart</a:t>
            </a:r>
            <a:endParaRPr sz="4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Plotting Pie Chart</a:t>
            </a:r>
            <a:endParaRPr/>
          </a:p>
        </p:txBody>
      </p:sp>
      <p:sp>
        <p:nvSpPr>
          <p:cNvPr id="188" name="Shape 188"/>
          <p:cNvSpPr txBox="1"/>
          <p:nvPr/>
        </p:nvSpPr>
        <p:spPr>
          <a:xfrm>
            <a:off x="98200" y="768800"/>
            <a:ext cx="8826600" cy="427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 Let’s first define labels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projects = ['spychat', 'twitterAPI', 'instabot', 'Clarifai']</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Now Let’s see their contribution(the area which they’ll cover in Pie Chart)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area = [10, 7, 2, 13]</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Setting colors for each label</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myColors = ['r', 'm', 'g', 'b']</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Plotting Pie Chart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plt.pie(area, labels = projects, colors = myColors,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startangle = 90, shadow = True, explode = (0, 0, 0.1, 0),</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radius = 1.2, autopct = '%1.1f%%')</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plt.legend()</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plt.close()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ctrTitle"/>
          </p:nvPr>
        </p:nvSpPr>
        <p:spPr>
          <a:xfrm>
            <a:off x="129950" y="2130250"/>
            <a:ext cx="88467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Curve Plotting</a:t>
            </a:r>
            <a:endParaRPr sz="4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Plotting </a:t>
            </a:r>
            <a:r>
              <a:rPr lang="en"/>
              <a:t>Sine</a:t>
            </a:r>
            <a:r>
              <a:rPr lang="en"/>
              <a:t> Curve</a:t>
            </a:r>
            <a:endParaRPr/>
          </a:p>
        </p:txBody>
      </p:sp>
      <p:sp>
        <p:nvSpPr>
          <p:cNvPr id="199" name="Shape 199"/>
          <p:cNvSpPr txBox="1"/>
          <p:nvPr/>
        </p:nvSpPr>
        <p:spPr>
          <a:xfrm>
            <a:off x="98200" y="768800"/>
            <a:ext cx="4319700" cy="427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import numpy as np</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import matplotlib.pyplot as plt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 = np.arange(0, 20, 0.1)</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y</a:t>
            </a:r>
            <a:r>
              <a:rPr b="1" lang="en">
                <a:latin typeface="Courier New"/>
                <a:ea typeface="Courier New"/>
                <a:cs typeface="Courier New"/>
                <a:sym typeface="Courier New"/>
              </a:rPr>
              <a:t> = x**2</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plt.plot(x, y)</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plt.close()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129950" y="2130250"/>
            <a:ext cx="88467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Subplots</a:t>
            </a:r>
            <a:endParaRPr sz="4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Subplots</a:t>
            </a:r>
            <a:endParaRPr/>
          </a:p>
        </p:txBody>
      </p:sp>
      <p:sp>
        <p:nvSpPr>
          <p:cNvPr id="210" name="Shape 210"/>
          <p:cNvSpPr txBox="1"/>
          <p:nvPr/>
        </p:nvSpPr>
        <p:spPr>
          <a:xfrm>
            <a:off x="277950" y="1169475"/>
            <a:ext cx="8467200" cy="387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 function to generate coordinates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def create_plot(ptype):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 setting the x-axis values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x = np.arange(-10, 10, 0.01)</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 setting the y-axis values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if ptype == 'linear':</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y = x</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elif ptype == 'quadratic':</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y = x**2</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elif ptype == 'cubic':</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y = x**3</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elif ptype == 'quartic':</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y = x**4</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return(x, y)</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
        <p:nvSpPr>
          <p:cNvPr id="211" name="Shape 211"/>
          <p:cNvSpPr txBox="1"/>
          <p:nvPr/>
        </p:nvSpPr>
        <p:spPr>
          <a:xfrm>
            <a:off x="311100" y="724575"/>
            <a:ext cx="8434200" cy="44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lt2"/>
                </a:solidFill>
                <a:latin typeface="Roboto"/>
                <a:ea typeface="Roboto"/>
                <a:cs typeface="Roboto"/>
                <a:sym typeface="Roboto"/>
              </a:rPr>
              <a:t>Subplots are required when we want to show two or more plots in same figure. </a:t>
            </a:r>
            <a:endParaRPr sz="1600">
              <a:solidFill>
                <a:schemeClr val="lt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Subplots</a:t>
            </a:r>
            <a:endParaRPr/>
          </a:p>
        </p:txBody>
      </p:sp>
      <p:sp>
        <p:nvSpPr>
          <p:cNvPr id="217" name="Shape 217"/>
          <p:cNvSpPr txBox="1"/>
          <p:nvPr/>
        </p:nvSpPr>
        <p:spPr>
          <a:xfrm>
            <a:off x="314025" y="1169475"/>
            <a:ext cx="8643300" cy="302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 setting a style to use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plt.style.use('fivethirtyeight')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create a figure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fig = plt.figure()</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define subplots and their positions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plt1 = fig.add_subplot(221)</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plt2 = fig.add_subplot(222)</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plt3 = fig.add_subplot(223)</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plt4 = fig.add_subplot(224)</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p:txBody>
      </p:sp>
      <p:sp>
        <p:nvSpPr>
          <p:cNvPr id="218" name="Shape 218"/>
          <p:cNvSpPr txBox="1"/>
          <p:nvPr/>
        </p:nvSpPr>
        <p:spPr>
          <a:xfrm>
            <a:off x="1494325" y="4342200"/>
            <a:ext cx="7298700" cy="65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u="sng">
                <a:latin typeface="Courier New"/>
                <a:ea typeface="Courier New"/>
                <a:cs typeface="Courier New"/>
                <a:sym typeface="Courier New"/>
                <a:hlinkClick r:id="rId3"/>
              </a:rPr>
              <a:t>https://matplotlib.org/api/_as_gen/matplotlib.pyplot.subplot.html</a:t>
            </a:r>
            <a:endParaRPr b="1">
              <a:latin typeface="Courier New"/>
              <a:ea typeface="Courier New"/>
              <a:cs typeface="Courier New"/>
              <a:sym typeface="Courier New"/>
            </a:endParaRPr>
          </a:p>
        </p:txBody>
      </p:sp>
      <p:sp>
        <p:nvSpPr>
          <p:cNvPr id="219" name="Shape 219"/>
          <p:cNvSpPr/>
          <p:nvPr/>
        </p:nvSpPr>
        <p:spPr>
          <a:xfrm flipH="1">
            <a:off x="3681400" y="3172700"/>
            <a:ext cx="920700" cy="11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Subplots</a:t>
            </a:r>
            <a:endParaRPr/>
          </a:p>
        </p:txBody>
      </p:sp>
      <p:sp>
        <p:nvSpPr>
          <p:cNvPr id="225" name="Shape 225"/>
          <p:cNvSpPr txBox="1"/>
          <p:nvPr/>
        </p:nvSpPr>
        <p:spPr>
          <a:xfrm>
            <a:off x="238225" y="788475"/>
            <a:ext cx="3909000" cy="422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 plotting points on each subplot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 y = create_plot('linear')</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plt1.plot(x, y, color ='r')</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plt1.set_title('$y_1 = x$')</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 y = create_plot('quadratic')</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plt2.plot(x, y, color ='b')</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plt2.set_title('$y_2 = x^2$')</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 y = create_plot('cubic')</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plt3.plot(x, y, color ='g')</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plt3.set_title('$y_3 = x^3$')</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 y = create_plot('quartic')</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plt4.plot(x, y, color ='k')</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plt4.set_title('$y_4 = x^4$')</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
        <p:nvSpPr>
          <p:cNvPr id="226" name="Shape 226"/>
          <p:cNvSpPr txBox="1"/>
          <p:nvPr/>
        </p:nvSpPr>
        <p:spPr>
          <a:xfrm>
            <a:off x="4266400" y="788475"/>
            <a:ext cx="4603200" cy="422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a:t>
            </a:r>
            <a:r>
              <a:rPr b="1" lang="en">
                <a:latin typeface="Courier New"/>
                <a:ea typeface="Courier New"/>
                <a:cs typeface="Courier New"/>
                <a:sym typeface="Courier New"/>
              </a:rPr>
              <a:t> adjusting space between subplots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fig.subplots_adjust(hspace=.5,wspace=0.5)</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 function to show the plot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ctrTitle"/>
          </p:nvPr>
        </p:nvSpPr>
        <p:spPr>
          <a:xfrm>
            <a:off x="460950" y="1855525"/>
            <a:ext cx="8222100" cy="933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We’ll continue in next class..</a:t>
            </a:r>
            <a:endParaRPr/>
          </a:p>
        </p:txBody>
      </p:sp>
      <p:sp>
        <p:nvSpPr>
          <p:cNvPr id="232" name="Shape 23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460950" y="1931088"/>
            <a:ext cx="82221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Installing Matplotlib Module</a:t>
            </a:r>
            <a:endParaRPr/>
          </a:p>
        </p:txBody>
      </p:sp>
      <p:sp>
        <p:nvSpPr>
          <p:cNvPr id="79" name="Shape 79"/>
          <p:cNvSpPr txBox="1"/>
          <p:nvPr>
            <p:ph type="ctrTitle"/>
          </p:nvPr>
        </p:nvSpPr>
        <p:spPr>
          <a:xfrm>
            <a:off x="460950" y="2737788"/>
            <a:ext cx="8222100" cy="47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p</a:t>
            </a:r>
            <a:r>
              <a:rPr b="1" lang="en" sz="1800">
                <a:latin typeface="Courier New"/>
                <a:ea typeface="Courier New"/>
                <a:cs typeface="Courier New"/>
                <a:sym typeface="Courier New"/>
              </a:rPr>
              <a:t>ip install matplotlib</a:t>
            </a:r>
            <a:endParaRPr b="1" sz="18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460950" y="1901650"/>
            <a:ext cx="82221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Importing Matplotlib Module</a:t>
            </a:r>
            <a:endParaRPr/>
          </a:p>
        </p:txBody>
      </p:sp>
      <p:sp>
        <p:nvSpPr>
          <p:cNvPr id="85" name="Shape 85"/>
          <p:cNvSpPr txBox="1"/>
          <p:nvPr>
            <p:ph type="ctrTitle"/>
          </p:nvPr>
        </p:nvSpPr>
        <p:spPr>
          <a:xfrm>
            <a:off x="460950" y="2767225"/>
            <a:ext cx="8222100" cy="47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import matplotlib.pyplot as plt</a:t>
            </a:r>
            <a:endParaRPr b="1" sz="18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460950" y="2130250"/>
            <a:ext cx="82221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pyplot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Pyplot</a:t>
            </a:r>
            <a:endParaRPr/>
          </a:p>
        </p:txBody>
      </p:sp>
      <p:sp>
        <p:nvSpPr>
          <p:cNvPr id="96" name="Shape 96"/>
          <p:cNvSpPr txBox="1"/>
          <p:nvPr/>
        </p:nvSpPr>
        <p:spPr>
          <a:xfrm>
            <a:off x="235200" y="855450"/>
            <a:ext cx="8673600" cy="270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Char char="●"/>
            </a:pPr>
            <a:r>
              <a:rPr b="1" lang="en" sz="1800">
                <a:solidFill>
                  <a:srgbClr val="0000FF"/>
                </a:solidFill>
                <a:latin typeface="Roboto"/>
                <a:ea typeface="Roboto"/>
                <a:cs typeface="Roboto"/>
                <a:sym typeface="Roboto"/>
              </a:rPr>
              <a:t>matplotlib.pyplot</a:t>
            </a:r>
            <a:r>
              <a:rPr lang="en" sz="1800">
                <a:solidFill>
                  <a:schemeClr val="lt2"/>
                </a:solidFill>
                <a:latin typeface="Roboto"/>
                <a:ea typeface="Roboto"/>
                <a:cs typeface="Roboto"/>
                <a:sym typeface="Roboto"/>
              </a:rPr>
              <a:t> is a collection of command style functions that make matplotlib work like MATLAB.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Each pyplot function makes some change to a figure: e.g., creates a figure, creates a plotting area in a figure, plots some lines in a plotting area, decorates the plot with labels, etc.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In matplotlib.pyplot various states are preserved across function calls, so that it keeps track of things like the current figure and plotting area, and the plotting functions are directed to the current axes.</a:t>
            </a:r>
            <a:endParaRPr sz="1800">
              <a:solidFill>
                <a:schemeClr val="lt2"/>
              </a:solidFill>
              <a:latin typeface="Roboto"/>
              <a:ea typeface="Roboto"/>
              <a:cs typeface="Roboto"/>
              <a:sym typeface="Roboto"/>
            </a:endParaRPr>
          </a:p>
          <a:p>
            <a:pPr indent="0" lvl="0" marL="0" rtl="0" algn="just">
              <a:lnSpc>
                <a:spcPct val="115000"/>
              </a:lnSpc>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460950" y="2130250"/>
            <a:ext cx="82221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Plot a simple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Plot a simple line.</a:t>
            </a:r>
            <a:endParaRPr/>
          </a:p>
        </p:txBody>
      </p:sp>
      <p:sp>
        <p:nvSpPr>
          <p:cNvPr id="107" name="Shape 107"/>
          <p:cNvSpPr txBox="1"/>
          <p:nvPr/>
        </p:nvSpPr>
        <p:spPr>
          <a:xfrm>
            <a:off x="247500" y="692600"/>
            <a:ext cx="8677200" cy="1169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#importing matplotlib</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import matplotlib.pyplot as plt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plt.plot([1,2,3,4])</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
        <p:nvSpPr>
          <p:cNvPr id="108" name="Shape 108"/>
          <p:cNvSpPr txBox="1"/>
          <p:nvPr/>
        </p:nvSpPr>
        <p:spPr>
          <a:xfrm>
            <a:off x="247500" y="1935550"/>
            <a:ext cx="8677200" cy="1692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#importing matplotlib</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import matplotlib.pyplot as plt</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X = [1, 2, 3, 4]</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Y = [1, 4, 9, 16]</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plt.plot(X, Y)</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plt.show()</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a:latin typeface="Courier New"/>
              <a:ea typeface="Courier New"/>
              <a:cs typeface="Courier New"/>
              <a:sym typeface="Courier New"/>
            </a:endParaRPr>
          </a:p>
        </p:txBody>
      </p:sp>
      <p:sp>
        <p:nvSpPr>
          <p:cNvPr id="109" name="Shape 109"/>
          <p:cNvSpPr txBox="1"/>
          <p:nvPr/>
        </p:nvSpPr>
        <p:spPr>
          <a:xfrm>
            <a:off x="247500" y="3702000"/>
            <a:ext cx="8677200" cy="1360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urier New"/>
                <a:ea typeface="Courier New"/>
                <a:cs typeface="Courier New"/>
                <a:sym typeface="Courier New"/>
              </a:rPr>
              <a:t>plt.xlabel('x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plt.ylabel('y - axis')</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plt.title('This is my graph')</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plt.axis([0, 6, 0, 20])</a:t>
            </a:r>
            <a:endParaRPr b="1">
              <a:latin typeface="Courier New"/>
              <a:ea typeface="Courier New"/>
              <a:cs typeface="Courier New"/>
              <a:sym typeface="Courier New"/>
            </a:endParaRPr>
          </a:p>
          <a:p>
            <a:pPr indent="0" lvl="0" marL="0" rtl="0" algn="just">
              <a:lnSpc>
                <a:spcPct val="115000"/>
              </a:lnSpc>
              <a:spcBef>
                <a:spcPts val="0"/>
              </a:spcBef>
              <a:spcAft>
                <a:spcPts val="0"/>
              </a:spcAft>
              <a:buNone/>
            </a:pPr>
            <a:r>
              <a:rPr b="1" lang="en">
                <a:latin typeface="Courier New"/>
                <a:ea typeface="Courier New"/>
                <a:cs typeface="Courier New"/>
                <a:sym typeface="Courier New"/>
              </a:rPr>
              <a:t>plt.close()</a:t>
            </a:r>
            <a:endParaRPr b="1">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ctrTitle"/>
          </p:nvPr>
        </p:nvSpPr>
        <p:spPr>
          <a:xfrm>
            <a:off x="460950" y="1851650"/>
            <a:ext cx="8222100" cy="108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Plot two lines on same plot.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