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scm.com/downloa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573100" cy="13266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1</a:t>
            </a:r>
            <a:endParaRPr/>
          </a:p>
          <a:p>
            <a:pPr indent="0" lvl="0" marL="0" algn="ctr">
              <a:spcBef>
                <a:spcPts val="0"/>
              </a:spcBef>
              <a:spcAft>
                <a:spcPts val="0"/>
              </a:spcAft>
              <a:buNone/>
            </a:pPr>
            <a:r>
              <a:rPr lang="en">
                <a:solidFill>
                  <a:srgbClr val="FFFFFF"/>
                </a:solidFill>
                <a:latin typeface="Arial"/>
                <a:ea typeface="Arial"/>
                <a:cs typeface="Arial"/>
                <a:sym typeface="Arial"/>
              </a:rPr>
              <a:t>Version Control with Git</a:t>
            </a:r>
            <a:endParaRPr/>
          </a:p>
        </p:txBody>
      </p:sp>
      <p:pic>
        <p:nvPicPr>
          <p:cNvPr id="68" name="Shape 68"/>
          <p:cNvPicPr preferRelativeResize="0"/>
          <p:nvPr/>
        </p:nvPicPr>
        <p:blipFill>
          <a:blip r:embed="rId3">
            <a:alphaModFix/>
          </a:blip>
          <a:stretch>
            <a:fillRect/>
          </a:stretch>
        </p:blipFill>
        <p:spPr>
          <a:xfrm>
            <a:off x="3834363" y="3055200"/>
            <a:ext cx="1685425" cy="168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Setting Basic Configuration: git config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Setting Basic Configuration: </a:t>
            </a:r>
            <a:r>
              <a:rPr lang="en"/>
              <a:t>git config</a:t>
            </a:r>
            <a:endParaRPr/>
          </a:p>
        </p:txBody>
      </p:sp>
      <p:sp>
        <p:nvSpPr>
          <p:cNvPr id="169" name="Shape 16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SzPts val="1800"/>
              <a:buAutoNum type="arabicPeriod"/>
            </a:pPr>
            <a:r>
              <a:rPr lang="en" sz="1800"/>
              <a:t>The </a:t>
            </a:r>
            <a:r>
              <a:rPr b="1" lang="en" sz="1800">
                <a:solidFill>
                  <a:srgbClr val="000000"/>
                </a:solidFill>
                <a:latin typeface="Courier New"/>
                <a:ea typeface="Courier New"/>
                <a:cs typeface="Courier New"/>
                <a:sym typeface="Courier New"/>
              </a:rPr>
              <a:t>git config</a:t>
            </a:r>
            <a:r>
              <a:rPr lang="en" sz="1800"/>
              <a:t> command is a convenience function that is used to set Git configuration values on a global or local project level.</a:t>
            </a:r>
            <a:endParaRPr sz="1800"/>
          </a:p>
          <a:p>
            <a:pPr indent="-342900" lvl="1" marL="914400" rtl="0">
              <a:spcBef>
                <a:spcPts val="0"/>
              </a:spcBef>
              <a:spcAft>
                <a:spcPts val="0"/>
              </a:spcAft>
              <a:buSzPts val="1800"/>
              <a:buAutoNum type="arabicPeriod"/>
            </a:pPr>
            <a:r>
              <a:rPr b="1" lang="en" sz="1800">
                <a:solidFill>
                  <a:srgbClr val="000000"/>
                </a:solidFill>
                <a:latin typeface="Courier New"/>
                <a:ea typeface="Courier New"/>
                <a:cs typeface="Courier New"/>
                <a:sym typeface="Courier New"/>
              </a:rPr>
              <a:t>git config --global user.name "your_name"</a:t>
            </a:r>
            <a:endParaRPr b="1" sz="1800">
              <a:solidFill>
                <a:srgbClr val="000000"/>
              </a:solidFill>
              <a:latin typeface="Courier New"/>
              <a:ea typeface="Courier New"/>
              <a:cs typeface="Courier New"/>
              <a:sym typeface="Courier New"/>
            </a:endParaRPr>
          </a:p>
          <a:p>
            <a:pPr indent="-342900" lvl="1" marL="914400" rtl="0">
              <a:spcBef>
                <a:spcPts val="0"/>
              </a:spcBef>
              <a:spcAft>
                <a:spcPts val="0"/>
              </a:spcAft>
              <a:buClr>
                <a:srgbClr val="000000"/>
              </a:buClr>
              <a:buSzPts val="1800"/>
              <a:buAutoNum type="arabicPeriod"/>
            </a:pPr>
            <a:r>
              <a:rPr b="1" lang="en" sz="1800">
                <a:solidFill>
                  <a:srgbClr val="000000"/>
                </a:solidFill>
                <a:latin typeface="Courier New"/>
                <a:ea typeface="Courier New"/>
                <a:cs typeface="Courier New"/>
                <a:sym typeface="Courier New"/>
              </a:rPr>
              <a:t>git config --global user.email "your_email@example.com"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Git Repository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is a Git </a:t>
            </a:r>
            <a:r>
              <a:rPr lang="en"/>
              <a:t>Repository ?</a:t>
            </a:r>
            <a:endParaRPr/>
          </a:p>
        </p:txBody>
      </p:sp>
      <p:sp>
        <p:nvSpPr>
          <p:cNvPr id="180" name="Shape 18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SzPts val="1800"/>
              <a:buAutoNum type="arabicPeriod"/>
            </a:pPr>
            <a:r>
              <a:rPr lang="en" sz="1800"/>
              <a:t>A git repository or repo is nothing but a folder which has git active in it.</a:t>
            </a:r>
            <a:endParaRPr sz="1800"/>
          </a:p>
          <a:p>
            <a:pPr indent="-342900" lvl="1" marL="914400" rtl="0">
              <a:spcBef>
                <a:spcPts val="0"/>
              </a:spcBef>
              <a:spcAft>
                <a:spcPts val="0"/>
              </a:spcAft>
              <a:buSzPts val="1800"/>
              <a:buAutoNum type="arabicPeriod"/>
            </a:pPr>
            <a:r>
              <a:rPr lang="en" sz="1800"/>
              <a:t>Git creates a hidden folder called .git inside a folder that you want to track. Just this much makes a folder into a git repository.</a:t>
            </a:r>
            <a:endParaRPr sz="1800"/>
          </a:p>
          <a:p>
            <a:pPr indent="-342900" lvl="1" marL="914400" rtl="0">
              <a:spcBef>
                <a:spcPts val="0"/>
              </a:spcBef>
              <a:spcAft>
                <a:spcPts val="0"/>
              </a:spcAft>
              <a:buSzPts val="1800"/>
              <a:buAutoNum type="arabicPeriod"/>
            </a:pPr>
            <a:r>
              <a:rPr lang="en" sz="1800"/>
              <a:t>Any folder can be made into a git repo (we will show you how shortly)</a:t>
            </a:r>
            <a:endParaRPr sz="1800"/>
          </a:p>
          <a:p>
            <a:pPr indent="-342900" lvl="1" marL="914400" rtl="0">
              <a:spcBef>
                <a:spcPts val="0"/>
              </a:spcBef>
              <a:spcAft>
                <a:spcPts val="0"/>
              </a:spcAft>
              <a:buSzPts val="1800"/>
              <a:buAutoNum type="arabicPeriod"/>
            </a:pPr>
            <a:r>
              <a:rPr lang="en" sz="1800"/>
              <a:t>Naturally you want to track only your project files and not everything on your computer.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60950" y="1686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Setting up a repository</a:t>
            </a:r>
            <a:endParaRPr/>
          </a:p>
        </p:txBody>
      </p:sp>
      <p:sp>
        <p:nvSpPr>
          <p:cNvPr id="186" name="Shape 186"/>
          <p:cNvSpPr txBox="1"/>
          <p:nvPr>
            <p:ph type="title"/>
          </p:nvPr>
        </p:nvSpPr>
        <p:spPr>
          <a:xfrm>
            <a:off x="460950" y="247762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git config |git init | git clone</a:t>
            </a:r>
            <a:endParaRPr b="1" sz="24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Initializing a new Git repo: git init</a:t>
            </a:r>
            <a:endParaRPr/>
          </a:p>
        </p:txBody>
      </p:sp>
      <p:sp>
        <p:nvSpPr>
          <p:cNvPr id="192" name="Shape 192"/>
          <p:cNvSpPr txBox="1"/>
          <p:nvPr>
            <p:ph idx="1" type="body"/>
          </p:nvPr>
        </p:nvSpPr>
        <p:spPr>
          <a:xfrm>
            <a:off x="471900" y="1735000"/>
            <a:ext cx="8222100" cy="32244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SzPts val="1800"/>
              <a:buAutoNum type="arabicPeriod"/>
            </a:pPr>
            <a:r>
              <a:rPr lang="en" sz="1800"/>
              <a:t>The git init command creates a new Git repository. It can be used to convert an existing, unversioned project to a Git repository or initialize a new, empty repository.</a:t>
            </a:r>
            <a:endParaRPr sz="1800"/>
          </a:p>
          <a:p>
            <a:pPr indent="-342900" lvl="1" marL="914400" rtl="0">
              <a:spcBef>
                <a:spcPts val="0"/>
              </a:spcBef>
              <a:spcAft>
                <a:spcPts val="0"/>
              </a:spcAft>
              <a:buSzPts val="1800"/>
              <a:buAutoNum type="arabicPeriod"/>
            </a:pPr>
            <a:r>
              <a:rPr lang="en" sz="1800"/>
              <a:t>Open terminal or git bash (Windows) and move to the folder with the project:  </a:t>
            </a:r>
            <a:r>
              <a:rPr b="1" lang="en" sz="1800">
                <a:solidFill>
                  <a:srgbClr val="000000"/>
                </a:solidFill>
                <a:latin typeface="Courier New"/>
                <a:ea typeface="Courier New"/>
                <a:cs typeface="Courier New"/>
                <a:sym typeface="Courier New"/>
              </a:rPr>
              <a:t>cd |path-to-project-folder|</a:t>
            </a:r>
            <a:endParaRPr b="1" sz="1800">
              <a:solidFill>
                <a:srgbClr val="000000"/>
              </a:solidFill>
              <a:latin typeface="Courier New"/>
              <a:ea typeface="Courier New"/>
              <a:cs typeface="Courier New"/>
              <a:sym typeface="Courier New"/>
            </a:endParaRPr>
          </a:p>
          <a:p>
            <a:pPr indent="-342900" lvl="1" marL="914400" rtl="0">
              <a:spcBef>
                <a:spcPts val="0"/>
              </a:spcBef>
              <a:spcAft>
                <a:spcPts val="0"/>
              </a:spcAft>
              <a:buSzPts val="1800"/>
              <a:buAutoNum type="arabicPeriod"/>
            </a:pPr>
            <a:r>
              <a:rPr lang="en" sz="1800"/>
              <a:t>Once inside the project folder, Initialize a new repository by command </a:t>
            </a:r>
            <a:br>
              <a:rPr lang="en" sz="1800"/>
            </a:br>
            <a:r>
              <a:rPr b="1" lang="en" sz="1800">
                <a:solidFill>
                  <a:srgbClr val="000000"/>
                </a:solidFill>
                <a:latin typeface="Courier New"/>
                <a:ea typeface="Courier New"/>
                <a:cs typeface="Courier New"/>
                <a:sym typeface="Courier New"/>
              </a:rPr>
              <a:t>git init</a:t>
            </a:r>
            <a:endParaRPr b="1" sz="1800">
              <a:solidFill>
                <a:srgbClr val="000000"/>
              </a:solidFill>
              <a:latin typeface="Courier New"/>
              <a:ea typeface="Courier New"/>
              <a:cs typeface="Courier New"/>
              <a:sym typeface="Courier New"/>
            </a:endParaRPr>
          </a:p>
          <a:p>
            <a:pPr indent="-342900" lvl="1" marL="914400" rtl="0">
              <a:spcBef>
                <a:spcPts val="0"/>
              </a:spcBef>
              <a:spcAft>
                <a:spcPts val="0"/>
              </a:spcAft>
              <a:buSzPts val="1800"/>
              <a:buAutoNum type="arabicPeriod"/>
            </a:pPr>
            <a:r>
              <a:rPr lang="en" sz="1800"/>
              <a:t>Executing git init creates a .git subdirectory in the current working directory, which contains all of the necessary Git metadata for the new repository.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60950" y="14589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Inspecting a repository</a:t>
            </a:r>
            <a:endParaRPr/>
          </a:p>
        </p:txBody>
      </p:sp>
      <p:sp>
        <p:nvSpPr>
          <p:cNvPr id="198" name="Shape 198"/>
          <p:cNvSpPr txBox="1"/>
          <p:nvPr>
            <p:ph type="title"/>
          </p:nvPr>
        </p:nvSpPr>
        <p:spPr>
          <a:xfrm>
            <a:off x="460950" y="2471750"/>
            <a:ext cx="8222100" cy="7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git status | git log</a:t>
            </a:r>
            <a:endParaRPr b="1" sz="24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60950" y="1215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Inspecting a repository</a:t>
            </a:r>
            <a:endParaRPr/>
          </a:p>
        </p:txBody>
      </p:sp>
      <p:sp>
        <p:nvSpPr>
          <p:cNvPr id="204" name="Shape 20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the layman terms, the command tells us the current state of our project.</a:t>
            </a:r>
            <a:endParaRPr/>
          </a:p>
          <a:p>
            <a:pPr indent="-342900" lvl="0" marL="457200" rtl="0">
              <a:spcBef>
                <a:spcPts val="0"/>
              </a:spcBef>
              <a:spcAft>
                <a:spcPts val="0"/>
              </a:spcAft>
              <a:buSzPts val="1800"/>
              <a:buAutoNum type="arabicPeriod"/>
            </a:pPr>
            <a:r>
              <a:rPr lang="en"/>
              <a:t>The </a:t>
            </a:r>
            <a:r>
              <a:rPr b="1" lang="en">
                <a:solidFill>
                  <a:srgbClr val="000000"/>
                </a:solidFill>
                <a:latin typeface="Courier New"/>
                <a:ea typeface="Courier New"/>
                <a:cs typeface="Courier New"/>
                <a:sym typeface="Courier New"/>
              </a:rPr>
              <a:t>git status</a:t>
            </a:r>
            <a:r>
              <a:rPr lang="en"/>
              <a:t> command displays the state of the working directory and the staging area. It lets you see which changes have been staged, which haven’t, and which files aren’t being tracked by Git. </a:t>
            </a:r>
            <a:endParaRPr/>
          </a:p>
          <a:p>
            <a:pPr indent="-342900" lvl="0" marL="457200" rtl="0">
              <a:spcBef>
                <a:spcPts val="0"/>
              </a:spcBef>
              <a:spcAft>
                <a:spcPts val="0"/>
              </a:spcAft>
              <a:buSzPts val="1800"/>
              <a:buAutoNum type="arabicPeriod"/>
            </a:pPr>
            <a:r>
              <a:rPr lang="en"/>
              <a:t>The </a:t>
            </a:r>
            <a:r>
              <a:rPr b="1" lang="en">
                <a:solidFill>
                  <a:srgbClr val="000000"/>
                </a:solidFill>
                <a:latin typeface="Courier New"/>
                <a:ea typeface="Courier New"/>
                <a:cs typeface="Courier New"/>
                <a:sym typeface="Courier New"/>
              </a:rPr>
              <a:t>git log</a:t>
            </a:r>
            <a:r>
              <a:rPr lang="en"/>
              <a:t> command displays committed snapshots. It lets you list the project history, filter it, and search for specific changes. While git status lets you inspect the working directory and the staging area, git log only operates on the committed history.</a:t>
            </a:r>
            <a:endParaRPr/>
          </a:p>
        </p:txBody>
      </p:sp>
      <p:sp>
        <p:nvSpPr>
          <p:cNvPr id="205" name="Shape 205"/>
          <p:cNvSpPr txBox="1"/>
          <p:nvPr>
            <p:ph type="title"/>
          </p:nvPr>
        </p:nvSpPr>
        <p:spPr>
          <a:xfrm>
            <a:off x="460950" y="73760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2400">
                <a:latin typeface="Courier New"/>
                <a:ea typeface="Courier New"/>
                <a:cs typeface="Courier New"/>
                <a:sym typeface="Courier New"/>
              </a:rPr>
              <a:t>git status | git log</a:t>
            </a:r>
            <a:endParaRPr b="1" sz="24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60950" y="1686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Saving changes</a:t>
            </a:r>
            <a:endParaRPr/>
          </a:p>
        </p:txBody>
      </p:sp>
      <p:sp>
        <p:nvSpPr>
          <p:cNvPr id="211" name="Shape 211"/>
          <p:cNvSpPr txBox="1"/>
          <p:nvPr>
            <p:ph type="title"/>
          </p:nvPr>
        </p:nvSpPr>
        <p:spPr>
          <a:xfrm>
            <a:off x="460950" y="247762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git add | git commit | .gitignore</a:t>
            </a:r>
            <a:endParaRPr b="1" sz="24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Saving changes to the repository: git add</a:t>
            </a:r>
            <a:endParaRPr/>
          </a:p>
        </p:txBody>
      </p:sp>
      <p:sp>
        <p:nvSpPr>
          <p:cNvPr id="217" name="Shape 2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The git add command adds a change in the working directory to the staging area. It tells Git that you want to include updates to a particular file in the next commit. </a:t>
            </a:r>
            <a:endParaRPr b="1">
              <a:solidFill>
                <a:srgbClr val="000000"/>
              </a:solidFill>
              <a:latin typeface="Courier New"/>
              <a:ea typeface="Courier New"/>
              <a:cs typeface="Courier New"/>
              <a:sym typeface="Courier New"/>
            </a:endParaRPr>
          </a:p>
          <a:p>
            <a:pPr indent="-342900" lvl="0" marL="457200" rtl="0">
              <a:spcBef>
                <a:spcPts val="0"/>
              </a:spcBef>
              <a:spcAft>
                <a:spcPts val="0"/>
              </a:spcAft>
              <a:buClr>
                <a:srgbClr val="000000"/>
              </a:buClr>
              <a:buSzPts val="1800"/>
              <a:buFont typeface="Courier New"/>
              <a:buAutoNum type="arabicPeriod"/>
            </a:pPr>
            <a:r>
              <a:rPr b="1" lang="en">
                <a:solidFill>
                  <a:srgbClr val="000000"/>
                </a:solidFill>
                <a:latin typeface="Courier New"/>
                <a:ea typeface="Courier New"/>
                <a:cs typeface="Courier New"/>
                <a:sym typeface="Courier New"/>
              </a:rPr>
              <a:t>git add name_of_your_file</a:t>
            </a:r>
            <a:endParaRPr b="1">
              <a:solidFill>
                <a:srgbClr val="000000"/>
              </a:solidFill>
              <a:latin typeface="Courier New"/>
              <a:ea typeface="Courier New"/>
              <a:cs typeface="Courier New"/>
              <a:sym typeface="Courier New"/>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Objective</a:t>
            </a:r>
            <a:endParaRPr/>
          </a:p>
        </p:txBody>
      </p:sp>
      <p:sp>
        <p:nvSpPr>
          <p:cNvPr id="74" name="Shape 74"/>
          <p:cNvSpPr txBox="1"/>
          <p:nvPr>
            <p:ph idx="1" type="body"/>
          </p:nvPr>
        </p:nvSpPr>
        <p:spPr>
          <a:xfrm>
            <a:off x="207700" y="3291616"/>
            <a:ext cx="15450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1</a:t>
            </a:r>
            <a:endParaRPr>
              <a:solidFill>
                <a:schemeClr val="lt1"/>
              </a:solidFill>
            </a:endParaRPr>
          </a:p>
        </p:txBody>
      </p:sp>
      <p:grpSp>
        <p:nvGrpSpPr>
          <p:cNvPr id="75" name="Shape 75"/>
          <p:cNvGrpSpPr/>
          <p:nvPr/>
        </p:nvGrpSpPr>
        <p:grpSpPr>
          <a:xfrm>
            <a:off x="875161" y="2550261"/>
            <a:ext cx="211093" cy="605885"/>
            <a:chOff x="777447" y="1610215"/>
            <a:chExt cx="198900" cy="593656"/>
          </a:xfrm>
        </p:grpSpPr>
        <p:cxnSp>
          <p:nvCxnSpPr>
            <p:cNvPr id="76" name="Shape 7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77" name="Shape 77"/>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8" name="Shape 78"/>
          <p:cNvSpPr txBox="1"/>
          <p:nvPr>
            <p:ph idx="1" type="body"/>
          </p:nvPr>
        </p:nvSpPr>
        <p:spPr>
          <a:xfrm>
            <a:off x="268228" y="1781449"/>
            <a:ext cx="1857900" cy="713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What is </a:t>
            </a:r>
            <a:br>
              <a:rPr lang="en"/>
            </a:br>
            <a:r>
              <a:rPr lang="en"/>
              <a:t>Version Control? </a:t>
            </a:r>
            <a:endParaRPr/>
          </a:p>
        </p:txBody>
      </p:sp>
      <p:sp>
        <p:nvSpPr>
          <p:cNvPr id="79" name="Shape 79"/>
          <p:cNvSpPr/>
          <p:nvPr/>
        </p:nvSpPr>
        <p:spPr>
          <a:xfrm>
            <a:off x="149989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nvGrpSpPr>
          <p:cNvPr id="80" name="Shape 80"/>
          <p:cNvGrpSpPr/>
          <p:nvPr/>
        </p:nvGrpSpPr>
        <p:grpSpPr>
          <a:xfrm>
            <a:off x="2149827" y="3906375"/>
            <a:ext cx="211093" cy="605885"/>
            <a:chOff x="2223534" y="2938958"/>
            <a:chExt cx="198900" cy="593656"/>
          </a:xfrm>
        </p:grpSpPr>
        <p:cxnSp>
          <p:nvCxnSpPr>
            <p:cNvPr id="81" name="Shape 8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2" name="Shape 82"/>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 name="Shape 83"/>
          <p:cNvSpPr txBox="1"/>
          <p:nvPr>
            <p:ph idx="1" type="body"/>
          </p:nvPr>
        </p:nvSpPr>
        <p:spPr>
          <a:xfrm>
            <a:off x="3905428" y="3291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3</a:t>
            </a:r>
            <a:endParaRPr>
              <a:solidFill>
                <a:schemeClr val="lt1"/>
              </a:solidFill>
            </a:endParaRPr>
          </a:p>
        </p:txBody>
      </p:sp>
      <p:grpSp>
        <p:nvGrpSpPr>
          <p:cNvPr id="84" name="Shape 84"/>
          <p:cNvGrpSpPr/>
          <p:nvPr/>
        </p:nvGrpSpPr>
        <p:grpSpPr>
          <a:xfrm>
            <a:off x="5427086" y="2550261"/>
            <a:ext cx="211093" cy="605885"/>
            <a:chOff x="3918084" y="1610215"/>
            <a:chExt cx="198900" cy="593656"/>
          </a:xfrm>
        </p:grpSpPr>
        <p:cxnSp>
          <p:nvCxnSpPr>
            <p:cNvPr id="85" name="Shape 8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6" name="Shape 86"/>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7" name="Shape 87"/>
          <p:cNvSpPr txBox="1"/>
          <p:nvPr>
            <p:ph idx="1" type="body"/>
          </p:nvPr>
        </p:nvSpPr>
        <p:spPr>
          <a:xfrm>
            <a:off x="2566876" y="1976900"/>
            <a:ext cx="11511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Why</a:t>
            </a:r>
            <a:r>
              <a:rPr lang="en"/>
              <a:t> Git ? </a:t>
            </a:r>
            <a:endParaRPr/>
          </a:p>
        </p:txBody>
      </p:sp>
      <p:sp>
        <p:nvSpPr>
          <p:cNvPr id="88" name="Shape 88"/>
          <p:cNvSpPr txBox="1"/>
          <p:nvPr>
            <p:ph idx="1" type="body"/>
          </p:nvPr>
        </p:nvSpPr>
        <p:spPr>
          <a:xfrm>
            <a:off x="5655600" y="3291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4</a:t>
            </a:r>
            <a:endParaRPr>
              <a:solidFill>
                <a:schemeClr val="lt1"/>
              </a:solidFill>
            </a:endParaRPr>
          </a:p>
        </p:txBody>
      </p:sp>
      <p:grpSp>
        <p:nvGrpSpPr>
          <p:cNvPr id="89" name="Shape 89"/>
          <p:cNvGrpSpPr/>
          <p:nvPr/>
        </p:nvGrpSpPr>
        <p:grpSpPr>
          <a:xfrm>
            <a:off x="6488227" y="3906375"/>
            <a:ext cx="211093" cy="605885"/>
            <a:chOff x="5958946" y="2938958"/>
            <a:chExt cx="198900" cy="593656"/>
          </a:xfrm>
        </p:grpSpPr>
        <p:cxnSp>
          <p:nvCxnSpPr>
            <p:cNvPr id="90" name="Shape 9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91" name="Shape 91"/>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2" name="Shape 92"/>
          <p:cNvSpPr txBox="1"/>
          <p:nvPr>
            <p:ph idx="1" type="body"/>
          </p:nvPr>
        </p:nvSpPr>
        <p:spPr>
          <a:xfrm>
            <a:off x="5592448" y="4592046"/>
            <a:ext cx="27456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Advanced features of Git</a:t>
            </a:r>
            <a:endParaRPr/>
          </a:p>
        </p:txBody>
      </p:sp>
      <p:sp>
        <p:nvSpPr>
          <p:cNvPr id="93" name="Shape 93"/>
          <p:cNvSpPr txBox="1"/>
          <p:nvPr>
            <p:ph idx="1" type="body"/>
          </p:nvPr>
        </p:nvSpPr>
        <p:spPr>
          <a:xfrm>
            <a:off x="7454455" y="3291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15 mins</a:t>
            </a:r>
            <a:endParaRPr>
              <a:solidFill>
                <a:schemeClr val="lt1"/>
              </a:solidFill>
            </a:endParaRPr>
          </a:p>
        </p:txBody>
      </p:sp>
      <p:grpSp>
        <p:nvGrpSpPr>
          <p:cNvPr id="94" name="Shape 94"/>
          <p:cNvGrpSpPr/>
          <p:nvPr/>
        </p:nvGrpSpPr>
        <p:grpSpPr>
          <a:xfrm>
            <a:off x="7804041" y="2550261"/>
            <a:ext cx="211093" cy="605885"/>
            <a:chOff x="3918084" y="1610215"/>
            <a:chExt cx="198900" cy="593656"/>
          </a:xfrm>
        </p:grpSpPr>
        <p:cxnSp>
          <p:nvCxnSpPr>
            <p:cNvPr id="95" name="Shape 9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6" name="Shape 96"/>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7" name="Shape 97"/>
          <p:cNvSpPr txBox="1"/>
          <p:nvPr>
            <p:ph idx="1" type="body"/>
          </p:nvPr>
        </p:nvSpPr>
        <p:spPr>
          <a:xfrm>
            <a:off x="7230171" y="1981882"/>
            <a:ext cx="15450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Learn More</a:t>
            </a:r>
            <a:endParaRPr/>
          </a:p>
        </p:txBody>
      </p:sp>
      <p:sp>
        <p:nvSpPr>
          <p:cNvPr id="98" name="Shape 98"/>
          <p:cNvSpPr/>
          <p:nvPr/>
        </p:nvSpPr>
        <p:spPr>
          <a:xfrm>
            <a:off x="268229" y="3151229"/>
            <a:ext cx="1637400" cy="7608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9" name="Shape 99"/>
          <p:cNvSpPr/>
          <p:nvPr/>
        </p:nvSpPr>
        <p:spPr>
          <a:xfrm>
            <a:off x="263218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0" name="Shape 100"/>
          <p:cNvSpPr/>
          <p:nvPr/>
        </p:nvSpPr>
        <p:spPr>
          <a:xfrm>
            <a:off x="376447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1" name="Shape 101"/>
          <p:cNvSpPr/>
          <p:nvPr/>
        </p:nvSpPr>
        <p:spPr>
          <a:xfrm>
            <a:off x="489676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2" name="Shape 102"/>
          <p:cNvSpPr/>
          <p:nvPr/>
        </p:nvSpPr>
        <p:spPr>
          <a:xfrm>
            <a:off x="602905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3" name="Shape 103"/>
          <p:cNvSpPr/>
          <p:nvPr/>
        </p:nvSpPr>
        <p:spPr>
          <a:xfrm>
            <a:off x="7161341" y="3156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nvGrpSpPr>
          <p:cNvPr id="104" name="Shape 104"/>
          <p:cNvGrpSpPr/>
          <p:nvPr/>
        </p:nvGrpSpPr>
        <p:grpSpPr>
          <a:xfrm>
            <a:off x="2977985" y="2550261"/>
            <a:ext cx="211093" cy="605885"/>
            <a:chOff x="777447" y="1610215"/>
            <a:chExt cx="198900" cy="593656"/>
          </a:xfrm>
        </p:grpSpPr>
        <p:cxnSp>
          <p:nvCxnSpPr>
            <p:cNvPr id="105" name="Shape 10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6" name="Shape 106"/>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grpSp>
        <p:nvGrpSpPr>
          <p:cNvPr id="107" name="Shape 107"/>
          <p:cNvGrpSpPr/>
          <p:nvPr/>
        </p:nvGrpSpPr>
        <p:grpSpPr>
          <a:xfrm>
            <a:off x="4252651" y="3906375"/>
            <a:ext cx="211093" cy="605885"/>
            <a:chOff x="2223534" y="2938958"/>
            <a:chExt cx="198900" cy="593656"/>
          </a:xfrm>
        </p:grpSpPr>
        <p:cxnSp>
          <p:nvCxnSpPr>
            <p:cNvPr id="108" name="Shape 10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9" name="Shape 109"/>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0" name="Shape 110"/>
          <p:cNvSpPr txBox="1"/>
          <p:nvPr>
            <p:ph idx="1" type="body"/>
          </p:nvPr>
        </p:nvSpPr>
        <p:spPr>
          <a:xfrm>
            <a:off x="1513343" y="4568469"/>
            <a:ext cx="1484400" cy="480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What is Git? </a:t>
            </a:r>
            <a:endParaRPr/>
          </a:p>
        </p:txBody>
      </p:sp>
      <p:sp>
        <p:nvSpPr>
          <p:cNvPr id="111" name="Shape 111"/>
          <p:cNvSpPr txBox="1"/>
          <p:nvPr>
            <p:ph idx="1" type="body"/>
          </p:nvPr>
        </p:nvSpPr>
        <p:spPr>
          <a:xfrm>
            <a:off x="3512350" y="4568469"/>
            <a:ext cx="16917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Setting up Git</a:t>
            </a:r>
            <a:endParaRPr/>
          </a:p>
        </p:txBody>
      </p:sp>
      <p:sp>
        <p:nvSpPr>
          <p:cNvPr id="112" name="Shape 112"/>
          <p:cNvSpPr txBox="1"/>
          <p:nvPr>
            <p:ph idx="1" type="body"/>
          </p:nvPr>
        </p:nvSpPr>
        <p:spPr>
          <a:xfrm>
            <a:off x="478675"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1</a:t>
            </a:r>
            <a:endParaRPr sz="1600">
              <a:solidFill>
                <a:srgbClr val="FFFFFF"/>
              </a:solidFill>
            </a:endParaRPr>
          </a:p>
        </p:txBody>
      </p:sp>
      <p:sp>
        <p:nvSpPr>
          <p:cNvPr id="113" name="Shape 113"/>
          <p:cNvSpPr txBox="1"/>
          <p:nvPr>
            <p:ph idx="1" type="body"/>
          </p:nvPr>
        </p:nvSpPr>
        <p:spPr>
          <a:xfrm>
            <a:off x="1934476"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2	</a:t>
            </a:r>
            <a:endParaRPr sz="1600">
              <a:solidFill>
                <a:srgbClr val="FFFFFF"/>
              </a:solidFill>
            </a:endParaRPr>
          </a:p>
        </p:txBody>
      </p:sp>
      <p:sp>
        <p:nvSpPr>
          <p:cNvPr id="114" name="Shape 114"/>
          <p:cNvSpPr txBox="1"/>
          <p:nvPr>
            <p:ph idx="1" type="body"/>
          </p:nvPr>
        </p:nvSpPr>
        <p:spPr>
          <a:xfrm>
            <a:off x="3066766"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3</a:t>
            </a:r>
            <a:endParaRPr sz="1600">
              <a:solidFill>
                <a:srgbClr val="FFFFFF"/>
              </a:solidFill>
            </a:endParaRPr>
          </a:p>
        </p:txBody>
      </p:sp>
      <p:sp>
        <p:nvSpPr>
          <p:cNvPr id="115" name="Shape 115"/>
          <p:cNvSpPr txBox="1"/>
          <p:nvPr>
            <p:ph idx="1" type="body"/>
          </p:nvPr>
        </p:nvSpPr>
        <p:spPr>
          <a:xfrm>
            <a:off x="4279934"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4</a:t>
            </a:r>
            <a:endParaRPr sz="1600">
              <a:solidFill>
                <a:srgbClr val="FFFFFF"/>
              </a:solidFill>
            </a:endParaRPr>
          </a:p>
        </p:txBody>
      </p:sp>
      <p:sp>
        <p:nvSpPr>
          <p:cNvPr id="116" name="Shape 116"/>
          <p:cNvSpPr txBox="1"/>
          <p:nvPr>
            <p:ph idx="1" type="body"/>
          </p:nvPr>
        </p:nvSpPr>
        <p:spPr>
          <a:xfrm>
            <a:off x="5331346"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5</a:t>
            </a:r>
            <a:endParaRPr sz="1600">
              <a:solidFill>
                <a:srgbClr val="FFFFFF"/>
              </a:solidFill>
            </a:endParaRPr>
          </a:p>
        </p:txBody>
      </p:sp>
      <p:sp>
        <p:nvSpPr>
          <p:cNvPr id="117" name="Shape 117"/>
          <p:cNvSpPr txBox="1"/>
          <p:nvPr>
            <p:ph idx="1" type="body"/>
          </p:nvPr>
        </p:nvSpPr>
        <p:spPr>
          <a:xfrm>
            <a:off x="6463636" y="3296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6</a:t>
            </a:r>
            <a:endParaRPr sz="1600">
              <a:solidFill>
                <a:srgbClr val="FFFFFF"/>
              </a:solidFill>
            </a:endParaRPr>
          </a:p>
        </p:txBody>
      </p:sp>
      <p:sp>
        <p:nvSpPr>
          <p:cNvPr id="118" name="Shape 118"/>
          <p:cNvSpPr txBox="1"/>
          <p:nvPr>
            <p:ph idx="1" type="body"/>
          </p:nvPr>
        </p:nvSpPr>
        <p:spPr>
          <a:xfrm>
            <a:off x="7577275" y="3263250"/>
            <a:ext cx="7608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7</a:t>
            </a:r>
            <a:endParaRPr sz="1600">
              <a:solidFill>
                <a:srgbClr val="FFFFFF"/>
              </a:solidFill>
            </a:endParaRPr>
          </a:p>
        </p:txBody>
      </p:sp>
      <p:sp>
        <p:nvSpPr>
          <p:cNvPr id="119" name="Shape 119"/>
          <p:cNvSpPr txBox="1"/>
          <p:nvPr>
            <p:ph idx="1" type="body"/>
          </p:nvPr>
        </p:nvSpPr>
        <p:spPr>
          <a:xfrm>
            <a:off x="4655403" y="1976907"/>
            <a:ext cx="19722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basics of Git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Saving changes to the repository: git commit </a:t>
            </a:r>
            <a:endParaRPr/>
          </a:p>
        </p:txBody>
      </p:sp>
      <p:sp>
        <p:nvSpPr>
          <p:cNvPr id="223" name="Shape 223"/>
          <p:cNvSpPr txBox="1"/>
          <p:nvPr>
            <p:ph idx="1" type="body"/>
          </p:nvPr>
        </p:nvSpPr>
        <p:spPr>
          <a:xfrm>
            <a:off x="471900" y="1670025"/>
            <a:ext cx="8222100" cy="3278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Commits are like checkpoints or versions of your software. </a:t>
            </a:r>
            <a:endParaRPr/>
          </a:p>
          <a:p>
            <a:pPr indent="-342900" lvl="0" marL="457200" rtl="0">
              <a:spcBef>
                <a:spcPts val="0"/>
              </a:spcBef>
              <a:spcAft>
                <a:spcPts val="0"/>
              </a:spcAft>
              <a:buSzPts val="1800"/>
              <a:buAutoNum type="arabicPeriod"/>
            </a:pPr>
            <a:r>
              <a:rPr lang="en"/>
              <a:t>Even a new single line added to your code can count as a new version.So after you add the file you need to do a commit to make a version out of it.</a:t>
            </a:r>
            <a:endParaRPr/>
          </a:p>
          <a:p>
            <a:pPr indent="-342900" lvl="0" marL="457200" rtl="0">
              <a:spcBef>
                <a:spcPts val="0"/>
              </a:spcBef>
              <a:spcAft>
                <a:spcPts val="0"/>
              </a:spcAft>
              <a:buSzPts val="1800"/>
              <a:buAutoNum type="arabicPeriod"/>
            </a:pPr>
            <a:r>
              <a:rPr lang="en"/>
              <a:t>A commit has two important parts: </a:t>
            </a:r>
            <a:endParaRPr/>
          </a:p>
          <a:p>
            <a:pPr indent="-342900" lvl="1" marL="914400" rtl="0">
              <a:spcBef>
                <a:spcPts val="0"/>
              </a:spcBef>
              <a:spcAft>
                <a:spcPts val="0"/>
              </a:spcAft>
              <a:buSzPts val="1800"/>
              <a:buAutoNum type="arabicPeriod"/>
            </a:pPr>
            <a:r>
              <a:rPr lang="en" sz="1800"/>
              <a:t>A commit id. Think of this as a unique version id which uniquely identifies that version of the commit. </a:t>
            </a:r>
            <a:endParaRPr sz="1800"/>
          </a:p>
          <a:p>
            <a:pPr indent="-342900" lvl="1" marL="914400" rtl="0">
              <a:spcBef>
                <a:spcPts val="0"/>
              </a:spcBef>
              <a:spcAft>
                <a:spcPts val="0"/>
              </a:spcAft>
              <a:buSzPts val="1800"/>
              <a:buAutoNum type="arabicPeriod"/>
            </a:pPr>
            <a:r>
              <a:rPr lang="en" sz="1800"/>
              <a:t>A commit message. This is what -m and the string followed by it was. A commit message is helpful for you to understand what was the commit or version created for.</a:t>
            </a:r>
            <a:endParaRPr sz="1800"/>
          </a:p>
          <a:p>
            <a:pPr indent="-342900" lvl="0" marL="457200" rtl="0">
              <a:spcBef>
                <a:spcPts val="0"/>
              </a:spcBef>
              <a:spcAft>
                <a:spcPts val="0"/>
              </a:spcAft>
              <a:buClr>
                <a:srgbClr val="000000"/>
              </a:buClr>
              <a:buSzPts val="1800"/>
              <a:buFont typeface="Courier New"/>
              <a:buAutoNum type="arabicPeriod"/>
            </a:pPr>
            <a:r>
              <a:rPr b="1" lang="en">
                <a:solidFill>
                  <a:srgbClr val="000000"/>
                </a:solidFill>
                <a:latin typeface="Courier New"/>
                <a:ea typeface="Courier New"/>
                <a:cs typeface="Courier New"/>
                <a:sym typeface="Courier New"/>
              </a:rPr>
              <a:t>git commit -m “add message to remember your work”</a:t>
            </a:r>
            <a:endParaRPr b="1">
              <a:solidFill>
                <a:srgbClr val="000000"/>
              </a:solidFill>
              <a:latin typeface="Courier New"/>
              <a:ea typeface="Courier New"/>
              <a:cs typeface="Courier New"/>
              <a:sym typeface="Courier New"/>
            </a:endParaRPr>
          </a:p>
          <a:p>
            <a:pPr indent="0" lvl="0" marL="0" rt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60950" y="6629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Saving changes to the repository: .gitignore</a:t>
            </a:r>
            <a:endParaRPr/>
          </a:p>
        </p:txBody>
      </p:sp>
      <p:sp>
        <p:nvSpPr>
          <p:cNvPr id="229" name="Shape 2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Git sees every file in your working copy as one of three things:</a:t>
            </a:r>
            <a:endParaRPr/>
          </a:p>
          <a:p>
            <a:pPr indent="-342900" lvl="1" marL="914400" rtl="0">
              <a:spcBef>
                <a:spcPts val="0"/>
              </a:spcBef>
              <a:spcAft>
                <a:spcPts val="0"/>
              </a:spcAft>
              <a:buSzPts val="1800"/>
              <a:buAutoNum type="arabicPeriod"/>
            </a:pPr>
            <a:r>
              <a:rPr lang="en" sz="1800"/>
              <a:t>tracked - a file which has been previously staged or committed</a:t>
            </a:r>
            <a:endParaRPr sz="1800"/>
          </a:p>
          <a:p>
            <a:pPr indent="-342900" lvl="1" marL="914400" rtl="0">
              <a:spcBef>
                <a:spcPts val="0"/>
              </a:spcBef>
              <a:spcAft>
                <a:spcPts val="0"/>
              </a:spcAft>
              <a:buSzPts val="1800"/>
              <a:buAutoNum type="arabicPeriod"/>
            </a:pPr>
            <a:r>
              <a:rPr lang="en" sz="1800"/>
              <a:t>untracked - a file which has not been staged or committed</a:t>
            </a:r>
            <a:endParaRPr sz="1800"/>
          </a:p>
          <a:p>
            <a:pPr indent="-342900" lvl="1" marL="914400" rtl="0">
              <a:spcBef>
                <a:spcPts val="0"/>
              </a:spcBef>
              <a:spcAft>
                <a:spcPts val="0"/>
              </a:spcAft>
              <a:buSzPts val="1800"/>
              <a:buAutoNum type="arabicPeriod"/>
            </a:pPr>
            <a:r>
              <a:rPr lang="en" sz="1800"/>
              <a:t>ignored - a file which Git has been explicitly told to ignore.</a:t>
            </a:r>
            <a:endParaRPr sz="1800"/>
          </a:p>
          <a:p>
            <a:pPr indent="0" lvl="0" marL="0" rtl="0">
              <a:spcBef>
                <a:spcPts val="1600"/>
              </a:spcBef>
              <a:spcAft>
                <a:spcPts val="1600"/>
              </a:spcAft>
              <a:buNone/>
            </a:pPr>
            <a:r>
              <a:rPr lang="en"/>
              <a:t>2. Ignored files are tracked in a special file named .gitignore that is checked in at the root of your repository. The .gitignore file must be edited and committed by hand when you have new files that you wish to ignore.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60950" y="6629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Quick Recap</a:t>
            </a:r>
            <a:endParaRPr/>
          </a:p>
        </p:txBody>
      </p:sp>
      <p:sp>
        <p:nvSpPr>
          <p:cNvPr id="235" name="Shape 235"/>
          <p:cNvSpPr txBox="1"/>
          <p:nvPr>
            <p:ph idx="1" type="body"/>
          </p:nvPr>
        </p:nvSpPr>
        <p:spPr>
          <a:xfrm>
            <a:off x="471900" y="1919075"/>
            <a:ext cx="8222100" cy="30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Step1. </a:t>
            </a:r>
            <a:r>
              <a:rPr b="1" lang="en">
                <a:solidFill>
                  <a:srgbClr val="000000"/>
                </a:solidFill>
                <a:latin typeface="Courier New"/>
                <a:ea typeface="Courier New"/>
                <a:cs typeface="Courier New"/>
                <a:sym typeface="Courier New"/>
              </a:rPr>
              <a:t>git init</a:t>
            </a:r>
            <a:endParaRPr b="1">
              <a:solidFill>
                <a:srgbClr val="000000"/>
              </a:solidFill>
              <a:latin typeface="Courier New"/>
              <a:ea typeface="Courier New"/>
              <a:cs typeface="Courier New"/>
              <a:sym typeface="Courier New"/>
            </a:endParaRPr>
          </a:p>
          <a:p>
            <a:pPr indent="0" lvl="0" marL="0" rtl="0">
              <a:spcBef>
                <a:spcPts val="1600"/>
              </a:spcBef>
              <a:spcAft>
                <a:spcPts val="0"/>
              </a:spcAft>
              <a:buNone/>
            </a:pPr>
            <a:r>
              <a:rPr lang="en"/>
              <a:t>Step 2. </a:t>
            </a:r>
            <a:r>
              <a:rPr b="1" lang="en">
                <a:solidFill>
                  <a:srgbClr val="000000"/>
                </a:solidFill>
                <a:latin typeface="Courier New"/>
                <a:ea typeface="Courier New"/>
                <a:cs typeface="Courier New"/>
                <a:sym typeface="Courier New"/>
              </a:rPr>
              <a:t>g</a:t>
            </a:r>
            <a:r>
              <a:rPr b="1" lang="en">
                <a:solidFill>
                  <a:srgbClr val="000000"/>
                </a:solidFill>
                <a:latin typeface="Courier New"/>
                <a:ea typeface="Courier New"/>
                <a:cs typeface="Courier New"/>
                <a:sym typeface="Courier New"/>
              </a:rPr>
              <a:t>it add &lt;file_names&gt;</a:t>
            </a:r>
            <a:endParaRPr b="1">
              <a:solidFill>
                <a:srgbClr val="000000"/>
              </a:solidFill>
              <a:latin typeface="Courier New"/>
              <a:ea typeface="Courier New"/>
              <a:cs typeface="Courier New"/>
              <a:sym typeface="Courier New"/>
            </a:endParaRPr>
          </a:p>
          <a:p>
            <a:pPr indent="0" lvl="0" marL="0">
              <a:spcBef>
                <a:spcPts val="1600"/>
              </a:spcBef>
              <a:spcAft>
                <a:spcPts val="0"/>
              </a:spcAft>
              <a:buNone/>
            </a:pPr>
            <a:r>
              <a:rPr lang="en"/>
              <a:t>Step 3. </a:t>
            </a:r>
            <a:r>
              <a:rPr b="1" lang="en">
                <a:solidFill>
                  <a:srgbClr val="000000"/>
                </a:solidFill>
                <a:latin typeface="Courier New"/>
                <a:ea typeface="Courier New"/>
                <a:cs typeface="Courier New"/>
                <a:sym typeface="Courier New"/>
              </a:rPr>
              <a:t>g</a:t>
            </a:r>
            <a:r>
              <a:rPr b="1" lang="en">
                <a:solidFill>
                  <a:srgbClr val="000000"/>
                </a:solidFill>
                <a:latin typeface="Courier New"/>
                <a:ea typeface="Courier New"/>
                <a:cs typeface="Courier New"/>
                <a:sym typeface="Courier New"/>
              </a:rPr>
              <a:t>it commit -m “add meaningful message about this version of code”</a:t>
            </a:r>
            <a:endParaRPr b="1">
              <a:solidFill>
                <a:srgbClr val="000000"/>
              </a:solidFill>
              <a:latin typeface="Courier New"/>
              <a:ea typeface="Courier New"/>
              <a:cs typeface="Courier New"/>
              <a:sym typeface="Courier New"/>
            </a:endParaRPr>
          </a:p>
          <a:p>
            <a:pPr indent="0" lvl="0" marL="0" rtl="0">
              <a:spcBef>
                <a:spcPts val="1600"/>
              </a:spcBef>
              <a:spcAft>
                <a:spcPts val="0"/>
              </a:spcAft>
              <a:buNone/>
            </a:pPr>
            <a:r>
              <a:rPr lang="en"/>
              <a:t>Step a: To see the tracked files, we use </a:t>
            </a:r>
            <a:r>
              <a:rPr b="1" lang="en">
                <a:solidFill>
                  <a:srgbClr val="000000"/>
                </a:solidFill>
                <a:latin typeface="Courier New"/>
                <a:ea typeface="Courier New"/>
                <a:cs typeface="Courier New"/>
                <a:sym typeface="Courier New"/>
              </a:rPr>
              <a:t>git status</a:t>
            </a:r>
            <a:r>
              <a:rPr lang="en"/>
              <a:t> </a:t>
            </a:r>
            <a:endParaRPr/>
          </a:p>
          <a:p>
            <a:pPr indent="0" lvl="0" marL="0" rtl="0">
              <a:spcBef>
                <a:spcPts val="1600"/>
              </a:spcBef>
              <a:spcAft>
                <a:spcPts val="0"/>
              </a:spcAft>
              <a:buNone/>
            </a:pPr>
            <a:r>
              <a:rPr lang="en"/>
              <a:t>Step b: To view the history of your git repository,  we use </a:t>
            </a:r>
            <a:r>
              <a:rPr b="1" lang="en">
                <a:solidFill>
                  <a:srgbClr val="000000"/>
                </a:solidFill>
                <a:latin typeface="Courier New"/>
                <a:ea typeface="Courier New"/>
                <a:cs typeface="Courier New"/>
                <a:sym typeface="Courier New"/>
              </a:rPr>
              <a:t>git log</a:t>
            </a:r>
            <a:endParaRPr b="1">
              <a:solidFill>
                <a:srgbClr val="000000"/>
              </a:solidFill>
              <a:latin typeface="Courier New"/>
              <a:ea typeface="Courier New"/>
              <a:cs typeface="Courier New"/>
              <a:sym typeface="Courier New"/>
            </a:endParaRPr>
          </a:p>
          <a:p>
            <a:pPr indent="0" lvl="0" marL="0" rtl="0">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60950" y="1686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Undoing Commits &amp; Changes</a:t>
            </a:r>
            <a:endParaRPr/>
          </a:p>
        </p:txBody>
      </p:sp>
      <p:sp>
        <p:nvSpPr>
          <p:cNvPr id="241" name="Shape 241"/>
          <p:cNvSpPr txBox="1"/>
          <p:nvPr>
            <p:ph type="title"/>
          </p:nvPr>
        </p:nvSpPr>
        <p:spPr>
          <a:xfrm>
            <a:off x="460950" y="2632575"/>
            <a:ext cx="8222100" cy="7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git checkout | git revert | git reset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60950" y="6521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Viewing an old revision : git checkout</a:t>
            </a:r>
            <a:endParaRPr/>
          </a:p>
        </p:txBody>
      </p:sp>
      <p:sp>
        <p:nvSpPr>
          <p:cNvPr id="247" name="Shape 2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 checkout is an operation that moves the HEAD ref pointer to a specific commit.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rPr lang="en"/>
              <a:t>2. git revert &amp; git reset</a:t>
            </a:r>
            <a:endParaRPr/>
          </a:p>
        </p:txBody>
      </p:sp>
      <p:pic>
        <p:nvPicPr>
          <p:cNvPr id="248" name="Shape 248"/>
          <p:cNvPicPr preferRelativeResize="0"/>
          <p:nvPr/>
        </p:nvPicPr>
        <p:blipFill>
          <a:blip r:embed="rId3">
            <a:alphaModFix/>
          </a:blip>
          <a:stretch>
            <a:fillRect/>
          </a:stretch>
        </p:blipFill>
        <p:spPr>
          <a:xfrm>
            <a:off x="585288" y="2681488"/>
            <a:ext cx="3533775" cy="733425"/>
          </a:xfrm>
          <a:prstGeom prst="rect">
            <a:avLst/>
          </a:prstGeom>
          <a:noFill/>
          <a:ln>
            <a:noFill/>
          </a:ln>
        </p:spPr>
      </p:pic>
      <p:pic>
        <p:nvPicPr>
          <p:cNvPr id="249" name="Shape 249"/>
          <p:cNvPicPr preferRelativeResize="0"/>
          <p:nvPr/>
        </p:nvPicPr>
        <p:blipFill>
          <a:blip r:embed="rId4">
            <a:alphaModFix/>
          </a:blip>
          <a:stretch>
            <a:fillRect/>
          </a:stretch>
        </p:blipFill>
        <p:spPr>
          <a:xfrm>
            <a:off x="4885425" y="2681488"/>
            <a:ext cx="3619500" cy="138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151600" y="1266925"/>
            <a:ext cx="8814300" cy="22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We are going to stop here today. </a:t>
            </a:r>
            <a:endParaRPr sz="3200"/>
          </a:p>
          <a:p>
            <a:pPr indent="0" lvl="0" marL="0" rtl="0" algn="ctr">
              <a:spcBef>
                <a:spcPts val="0"/>
              </a:spcBef>
              <a:spcAft>
                <a:spcPts val="0"/>
              </a:spcAft>
              <a:buNone/>
            </a:pPr>
            <a:r>
              <a:rPr lang="en" sz="3200"/>
              <a:t>This itself will be quite something to work on. </a:t>
            </a:r>
            <a:endParaRPr sz="3200"/>
          </a:p>
          <a:p>
            <a:pPr indent="0" lvl="0" marL="0" rtl="0" algn="ctr">
              <a:spcBef>
                <a:spcPts val="0"/>
              </a:spcBef>
              <a:spcAft>
                <a:spcPts val="0"/>
              </a:spcAft>
              <a:buNone/>
            </a:pPr>
            <a:r>
              <a:rPr lang="en" sz="3200"/>
              <a:t>Any Questions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93578" y="2095050"/>
            <a:ext cx="2808000" cy="9534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3200"/>
              <a:t>Homework</a:t>
            </a:r>
            <a:endParaRPr sz="3200"/>
          </a:p>
        </p:txBody>
      </p:sp>
      <p:sp>
        <p:nvSpPr>
          <p:cNvPr id="260" name="Shape 260"/>
          <p:cNvSpPr txBox="1"/>
          <p:nvPr>
            <p:ph idx="1" type="body"/>
          </p:nvPr>
        </p:nvSpPr>
        <p:spPr>
          <a:xfrm>
            <a:off x="3604550" y="1734450"/>
            <a:ext cx="4960800" cy="1674600"/>
          </a:xfrm>
          <a:prstGeom prst="rect">
            <a:avLst/>
          </a:prstGeom>
        </p:spPr>
        <p:txBody>
          <a:bodyPr anchorCtr="0" anchor="t" bIns="91425" lIns="91425" spcFirstLastPara="1" rIns="91425" wrap="square" tIns="91425">
            <a:noAutofit/>
          </a:bodyPr>
          <a:lstStyle/>
          <a:p>
            <a:pPr indent="-361950" lvl="0" marL="457200" rtl="0">
              <a:spcBef>
                <a:spcPts val="0"/>
              </a:spcBef>
              <a:spcAft>
                <a:spcPts val="0"/>
              </a:spcAft>
              <a:buClr>
                <a:schemeClr val="lt2"/>
              </a:buClr>
              <a:buSzPts val="2100"/>
              <a:buFont typeface="Arial"/>
              <a:buAutoNum type="arabicPeriod"/>
            </a:pPr>
            <a:r>
              <a:rPr lang="en" sz="2100">
                <a:solidFill>
                  <a:schemeClr val="lt2"/>
                </a:solidFill>
                <a:latin typeface="Arial"/>
                <a:ea typeface="Arial"/>
                <a:cs typeface="Arial"/>
                <a:sym typeface="Arial"/>
              </a:rPr>
              <a:t>Install git</a:t>
            </a:r>
            <a:endParaRPr sz="2100">
              <a:solidFill>
                <a:schemeClr val="lt2"/>
              </a:solidFill>
              <a:latin typeface="Arial"/>
              <a:ea typeface="Arial"/>
              <a:cs typeface="Arial"/>
              <a:sym typeface="Arial"/>
            </a:endParaRPr>
          </a:p>
          <a:p>
            <a:pPr indent="-361950" lvl="0" marL="457200" rtl="0">
              <a:spcBef>
                <a:spcPts val="0"/>
              </a:spcBef>
              <a:spcAft>
                <a:spcPts val="0"/>
              </a:spcAft>
              <a:buClr>
                <a:schemeClr val="lt2"/>
              </a:buClr>
              <a:buSzPts val="2100"/>
              <a:buFont typeface="Arial"/>
              <a:buAutoNum type="arabicPeriod"/>
            </a:pPr>
            <a:r>
              <a:rPr lang="en" sz="2100">
                <a:solidFill>
                  <a:schemeClr val="lt2"/>
                </a:solidFill>
                <a:latin typeface="Arial"/>
                <a:ea typeface="Arial"/>
                <a:cs typeface="Arial"/>
                <a:sym typeface="Arial"/>
              </a:rPr>
              <a:t>Create a repository and try out the commands we studied in class today.</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60950" y="868175"/>
            <a:ext cx="8423700" cy="627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What is “version control”, and why should I care?</a:t>
            </a:r>
            <a:endParaRPr sz="3000"/>
          </a:p>
        </p:txBody>
      </p:sp>
      <p:sp>
        <p:nvSpPr>
          <p:cNvPr id="125" name="Shape 125"/>
          <p:cNvSpPr txBox="1"/>
          <p:nvPr>
            <p:ph idx="1" type="body"/>
          </p:nvPr>
        </p:nvSpPr>
        <p:spPr>
          <a:xfrm>
            <a:off x="471900" y="1770175"/>
            <a:ext cx="8288700" cy="32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ctr">
              <a:spcBef>
                <a:spcPts val="1600"/>
              </a:spcBef>
              <a:spcAft>
                <a:spcPts val="0"/>
              </a:spcAft>
              <a:buNone/>
            </a:pPr>
            <a:r>
              <a:rPr lang="en" sz="2400"/>
              <a:t>Version control is a system </a:t>
            </a:r>
            <a:endParaRPr sz="2400"/>
          </a:p>
          <a:p>
            <a:pPr indent="0" lvl="0" marL="0" rtl="0" algn="ctr">
              <a:spcBef>
                <a:spcPts val="1600"/>
              </a:spcBef>
              <a:spcAft>
                <a:spcPts val="0"/>
              </a:spcAft>
              <a:buNone/>
            </a:pPr>
            <a:r>
              <a:rPr lang="en" sz="2400"/>
              <a:t>that records changes to a file or set of files </a:t>
            </a:r>
            <a:endParaRPr sz="2400"/>
          </a:p>
          <a:p>
            <a:pPr indent="0" lvl="0" marL="0" rtl="0" algn="ctr">
              <a:spcBef>
                <a:spcPts val="1600"/>
              </a:spcBef>
              <a:spcAft>
                <a:spcPts val="0"/>
              </a:spcAft>
              <a:buNone/>
            </a:pPr>
            <a:r>
              <a:rPr lang="en" sz="2400"/>
              <a:t>over time so that you can recall specific versions later.</a:t>
            </a:r>
            <a:endParaRPr sz="2400"/>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Git?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60950" y="7274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is Git ?</a:t>
            </a:r>
            <a:endParaRPr/>
          </a:p>
        </p:txBody>
      </p:sp>
      <p:sp>
        <p:nvSpPr>
          <p:cNvPr id="136" name="Shape 136"/>
          <p:cNvSpPr txBox="1"/>
          <p:nvPr>
            <p:ph idx="1" type="body"/>
          </p:nvPr>
        </p:nvSpPr>
        <p:spPr>
          <a:xfrm>
            <a:off x="225500" y="1712800"/>
            <a:ext cx="8862000" cy="30555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1800"/>
              <a:t>So, Git is a version control system, but what does that mean? When developers create something (an app, for example), they make constant changes to the code, releasing new versions up to and after the first official (non-beta) release.</a:t>
            </a:r>
            <a:endParaRPr sz="1800"/>
          </a:p>
          <a:p>
            <a:pPr indent="0" lvl="0" marL="457200" rtl="0">
              <a:spcBef>
                <a:spcPts val="1600"/>
              </a:spcBef>
              <a:spcAft>
                <a:spcPts val="1600"/>
              </a:spcAft>
              <a:buNone/>
            </a:pPr>
            <a:r>
              <a:rPr lang="en" sz="1800"/>
              <a:t>Version control systems keep these revisions straight, storing the modifications in a central repository. This allows developers to easily collaborate, as they can download a new version of the software, make changes, and upload the newest revision. Every developer can see these new changes, download them, and contribute.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Git?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60950" y="727450"/>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Git ?</a:t>
            </a:r>
            <a:endParaRPr/>
          </a:p>
        </p:txBody>
      </p:sp>
      <p:sp>
        <p:nvSpPr>
          <p:cNvPr id="147" name="Shape 147"/>
          <p:cNvSpPr txBox="1"/>
          <p:nvPr>
            <p:ph idx="1" type="body"/>
          </p:nvPr>
        </p:nvSpPr>
        <p:spPr>
          <a:xfrm>
            <a:off x="225500" y="1961850"/>
            <a:ext cx="8862000" cy="3055500"/>
          </a:xfrm>
          <a:prstGeom prst="rect">
            <a:avLst/>
          </a:prstGeom>
        </p:spPr>
        <p:txBody>
          <a:bodyPr anchorCtr="0" anchor="t" bIns="91425" lIns="91425" spcFirstLastPara="1" rIns="91425" wrap="square" tIns="91425">
            <a:noAutofit/>
          </a:bodyPr>
          <a:lstStyle/>
          <a:p>
            <a:pPr indent="-342900" lvl="1" marL="914400" rtl="0">
              <a:spcBef>
                <a:spcPts val="0"/>
              </a:spcBef>
              <a:spcAft>
                <a:spcPts val="0"/>
              </a:spcAft>
              <a:buSzPts val="1800"/>
              <a:buAutoNum type="alphaLcPeriod"/>
            </a:pPr>
            <a:r>
              <a:rPr lang="en" sz="1800"/>
              <a:t>Maintain different versions of the same software.</a:t>
            </a:r>
            <a:endParaRPr sz="1800"/>
          </a:p>
          <a:p>
            <a:pPr indent="-342900" lvl="1" marL="914400" rtl="0">
              <a:spcBef>
                <a:spcPts val="0"/>
              </a:spcBef>
              <a:spcAft>
                <a:spcPts val="0"/>
              </a:spcAft>
              <a:buSzPts val="1800"/>
              <a:buAutoNum type="alphaLcPeriod"/>
            </a:pPr>
            <a:r>
              <a:rPr lang="en" sz="1800"/>
              <a:t>Keep track of any changes we make in our project. </a:t>
            </a:r>
            <a:endParaRPr sz="1800"/>
          </a:p>
          <a:p>
            <a:pPr indent="-342900" lvl="1" marL="914400" rtl="0">
              <a:spcBef>
                <a:spcPts val="0"/>
              </a:spcBef>
              <a:spcAft>
                <a:spcPts val="0"/>
              </a:spcAft>
              <a:buSzPts val="1800"/>
              <a:buAutoNum type="alphaLcPeriod"/>
            </a:pPr>
            <a:r>
              <a:rPr lang="en" sz="1800"/>
              <a:t>Make sure you never lose any code. If something goes wrong we can easily</a:t>
            </a:r>
            <a:endParaRPr sz="1800"/>
          </a:p>
          <a:p>
            <a:pPr indent="-342900" lvl="2" marL="1371600" marR="0" rtl="0" algn="l">
              <a:lnSpc>
                <a:spcPct val="115000"/>
              </a:lnSpc>
              <a:spcBef>
                <a:spcPts val="0"/>
              </a:spcBef>
              <a:spcAft>
                <a:spcPts val="0"/>
              </a:spcAft>
              <a:buClr>
                <a:schemeClr val="lt2"/>
              </a:buClr>
              <a:buSzPts val="1800"/>
              <a:buFont typeface="Roboto"/>
              <a:buAutoNum type="romanLcPeriod"/>
            </a:pPr>
            <a:r>
              <a:rPr lang="en" sz="1800"/>
              <a:t>Revert selected files back to a previous state.</a:t>
            </a:r>
            <a:endParaRPr sz="1800"/>
          </a:p>
          <a:p>
            <a:pPr indent="-342900" lvl="2" marL="1371600" marR="0" rtl="0" algn="l">
              <a:lnSpc>
                <a:spcPct val="115000"/>
              </a:lnSpc>
              <a:spcBef>
                <a:spcPts val="0"/>
              </a:spcBef>
              <a:spcAft>
                <a:spcPts val="0"/>
              </a:spcAft>
              <a:buClr>
                <a:schemeClr val="lt2"/>
              </a:buClr>
              <a:buSzPts val="1800"/>
              <a:buFont typeface="Roboto"/>
              <a:buAutoNum type="romanLcPeriod"/>
            </a:pPr>
            <a:r>
              <a:rPr lang="en" sz="1800"/>
              <a:t>Revert </a:t>
            </a:r>
            <a:r>
              <a:rPr lang="en" sz="1800"/>
              <a:t>the entire project back </a:t>
            </a:r>
            <a:r>
              <a:rPr lang="en" sz="1800"/>
              <a:t>to a previous state</a:t>
            </a:r>
            <a:endParaRPr sz="1800"/>
          </a:p>
          <a:p>
            <a:pPr indent="-342900" lvl="1" marL="914400" rtl="0">
              <a:spcBef>
                <a:spcPts val="0"/>
              </a:spcBef>
              <a:spcAft>
                <a:spcPts val="0"/>
              </a:spcAft>
              <a:buSzPts val="1800"/>
              <a:buAutoNum type="alphaLcPeriod"/>
            </a:pPr>
            <a:r>
              <a:rPr lang="en" sz="1800"/>
              <a:t>Compare changes over time.</a:t>
            </a:r>
            <a:endParaRPr sz="1800"/>
          </a:p>
          <a:p>
            <a:pPr indent="-342900" lvl="1" marL="914400" rtl="0">
              <a:spcBef>
                <a:spcPts val="0"/>
              </a:spcBef>
              <a:spcAft>
                <a:spcPts val="0"/>
              </a:spcAft>
              <a:buSzPts val="1800"/>
              <a:buAutoNum type="alphaLcPeriod"/>
            </a:pPr>
            <a:r>
              <a:rPr lang="en" sz="1800"/>
              <a:t>See who last modified something that might be causing a problem. And many more. </a:t>
            </a:r>
            <a:endParaRPr sz="1800"/>
          </a:p>
          <a:p>
            <a:pPr indent="-342900" lvl="1" marL="914400" rtl="0">
              <a:spcBef>
                <a:spcPts val="0"/>
              </a:spcBef>
              <a:spcAft>
                <a:spcPts val="0"/>
              </a:spcAft>
              <a:buSzPts val="1800"/>
              <a:buAutoNum type="alphaLcPeriod"/>
            </a:pPr>
            <a:r>
              <a:rPr lang="en" sz="1800"/>
              <a:t>Collaborate with others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Install Git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Install Git</a:t>
            </a:r>
            <a:endParaRPr/>
          </a:p>
        </p:txBody>
      </p:sp>
      <p:sp>
        <p:nvSpPr>
          <p:cNvPr id="158" name="Shape 15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Go to </a:t>
            </a:r>
            <a:r>
              <a:rPr lang="en" u="sng">
                <a:solidFill>
                  <a:schemeClr val="hlink"/>
                </a:solidFill>
                <a:hlinkClick r:id="rId3"/>
              </a:rPr>
              <a:t>https://git-scm.com/downloads</a:t>
            </a:r>
            <a:endParaRPr/>
          </a:p>
          <a:p>
            <a:pPr indent="-342900" lvl="0" marL="457200" rtl="0">
              <a:spcBef>
                <a:spcPts val="0"/>
              </a:spcBef>
              <a:spcAft>
                <a:spcPts val="0"/>
              </a:spcAft>
              <a:buSzPts val="1800"/>
              <a:buChar char="●"/>
            </a:pPr>
            <a:r>
              <a:rPr lang="en"/>
              <a:t>Download Git Application by selecting the Operating System (Windows, Mac or Linux).</a:t>
            </a:r>
            <a:endParaRPr/>
          </a:p>
          <a:p>
            <a:pPr indent="-342900" lvl="0" marL="457200" rtl="0">
              <a:spcBef>
                <a:spcPts val="0"/>
              </a:spcBef>
              <a:spcAft>
                <a:spcPts val="0"/>
              </a:spcAft>
              <a:buSzPts val="1800"/>
              <a:buChar char="●"/>
            </a:pPr>
            <a:r>
              <a:rPr lang="en"/>
              <a:t>Install the Application.</a:t>
            </a:r>
            <a:endParaRPr b="1">
              <a:solidFill>
                <a:srgbClr val="000000"/>
              </a:solidFill>
              <a:latin typeface="Courier New"/>
              <a:ea typeface="Courier New"/>
              <a:cs typeface="Courier New"/>
              <a:sym typeface="Courier New"/>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