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italic.fntdata"/><Relationship Id="rId10" Type="http://schemas.openxmlformats.org/officeDocument/2006/relationships/slide" Target="slides/slide6.xml"/><Relationship Id="rId32" Type="http://schemas.openxmlformats.org/officeDocument/2006/relationships/font" Target="fonts/Roboto-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Roboto-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685725"/>
            <a:ext cx="8573100" cy="14601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Lesson 2</a:t>
            </a:r>
            <a:endParaRPr/>
          </a:p>
          <a:p>
            <a:pPr indent="0" lvl="0" marL="0" algn="ctr">
              <a:spcBef>
                <a:spcPts val="0"/>
              </a:spcBef>
              <a:spcAft>
                <a:spcPts val="0"/>
              </a:spcAft>
              <a:buNone/>
            </a:pPr>
            <a:r>
              <a:rPr lang="en">
                <a:solidFill>
                  <a:srgbClr val="FFFFFF"/>
                </a:solidFill>
                <a:latin typeface="Arial"/>
                <a:ea typeface="Arial"/>
                <a:cs typeface="Arial"/>
                <a:sym typeface="Arial"/>
              </a:rPr>
              <a:t>Github</a:t>
            </a:r>
            <a:endParaRPr/>
          </a:p>
        </p:txBody>
      </p:sp>
      <p:pic>
        <p:nvPicPr>
          <p:cNvPr id="68" name="Shape 68"/>
          <p:cNvPicPr preferRelativeResize="0"/>
          <p:nvPr/>
        </p:nvPicPr>
        <p:blipFill>
          <a:blip r:embed="rId3">
            <a:alphaModFix/>
          </a:blip>
          <a:stretch>
            <a:fillRect/>
          </a:stretch>
        </p:blipFill>
        <p:spPr>
          <a:xfrm>
            <a:off x="2481363" y="3274255"/>
            <a:ext cx="4391425" cy="1460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Github?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Why Github ?</a:t>
            </a:r>
            <a:endParaRPr sz="2400"/>
          </a:p>
        </p:txBody>
      </p:sp>
      <p:sp>
        <p:nvSpPr>
          <p:cNvPr id="161" name="Shape 16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1" marL="914400" rtl="0">
              <a:spcBef>
                <a:spcPts val="0"/>
              </a:spcBef>
              <a:spcAft>
                <a:spcPts val="0"/>
              </a:spcAft>
              <a:buSzPts val="1800"/>
              <a:buAutoNum type="alphaLcPeriod"/>
            </a:pPr>
            <a:r>
              <a:rPr lang="en" sz="1800"/>
              <a:t>Github is like a social networking site for programmers.</a:t>
            </a:r>
            <a:endParaRPr sz="1800"/>
          </a:p>
          <a:p>
            <a:pPr indent="-342900" lvl="1" marL="914400" rtl="0">
              <a:spcBef>
                <a:spcPts val="0"/>
              </a:spcBef>
              <a:spcAft>
                <a:spcPts val="0"/>
              </a:spcAft>
              <a:buSzPts val="1800"/>
              <a:buAutoNum type="alphaLcPeriod"/>
            </a:pPr>
            <a:r>
              <a:rPr lang="en" sz="1800"/>
              <a:t>We can safely store our codes on the cloud.</a:t>
            </a:r>
            <a:endParaRPr sz="1800"/>
          </a:p>
          <a:p>
            <a:pPr indent="-342900" lvl="1" marL="914400" rtl="0">
              <a:spcBef>
                <a:spcPts val="0"/>
              </a:spcBef>
              <a:spcAft>
                <a:spcPts val="0"/>
              </a:spcAft>
              <a:buSzPts val="1800"/>
              <a:buAutoNum type="alphaLcPeriod"/>
            </a:pPr>
            <a:r>
              <a:rPr lang="en" sz="1800"/>
              <a:t>To share our code with others, we do not need to email the recipients the compressed zip files or anything. Sharing codes via compressed zip files and emailing the code is history.</a:t>
            </a:r>
            <a:endParaRPr sz="1800"/>
          </a:p>
          <a:p>
            <a:pPr indent="-342900" lvl="1" marL="914400" rtl="0">
              <a:spcBef>
                <a:spcPts val="0"/>
              </a:spcBef>
              <a:spcAft>
                <a:spcPts val="0"/>
              </a:spcAft>
              <a:buSzPts val="1800"/>
              <a:buAutoNum type="alphaLcPeriod"/>
            </a:pPr>
            <a:r>
              <a:rPr lang="en" sz="1800"/>
              <a:t>Companies love it when you have a github profile and they can see your work before even calling you for an interview.</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215250" y="2031600"/>
            <a:ext cx="2808000" cy="108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What to do now ?</a:t>
            </a:r>
            <a:endParaRPr sz="3200"/>
          </a:p>
        </p:txBody>
      </p:sp>
      <p:sp>
        <p:nvSpPr>
          <p:cNvPr id="167" name="Shape 167"/>
          <p:cNvSpPr txBox="1"/>
          <p:nvPr>
            <p:ph idx="1" type="body"/>
          </p:nvPr>
        </p:nvSpPr>
        <p:spPr>
          <a:xfrm>
            <a:off x="3810275" y="1814250"/>
            <a:ext cx="4874100" cy="1515000"/>
          </a:xfrm>
          <a:prstGeom prst="rect">
            <a:avLst/>
          </a:prstGeom>
        </p:spPr>
        <p:txBody>
          <a:bodyPr anchorCtr="0" anchor="t" bIns="91425" lIns="91425" spcFirstLastPara="1" rIns="91425" wrap="square" tIns="91425">
            <a:noAutofit/>
          </a:bodyPr>
          <a:lstStyle/>
          <a:p>
            <a:pPr indent="-342900" lvl="1" marL="914400" rtl="0">
              <a:spcBef>
                <a:spcPts val="0"/>
              </a:spcBef>
              <a:spcAft>
                <a:spcPts val="0"/>
              </a:spcAft>
              <a:buClr>
                <a:schemeClr val="lt2"/>
              </a:buClr>
              <a:buSzPts val="1800"/>
              <a:buAutoNum type="alphaLcPeriod"/>
            </a:pPr>
            <a:r>
              <a:rPr lang="en" sz="1800">
                <a:solidFill>
                  <a:schemeClr val="lt2"/>
                </a:solidFill>
              </a:rPr>
              <a:t>First create an account on github</a:t>
            </a:r>
            <a:endParaRPr sz="1800">
              <a:solidFill>
                <a:schemeClr val="lt2"/>
              </a:solidFill>
            </a:endParaRPr>
          </a:p>
          <a:p>
            <a:pPr indent="-342900" lvl="1" marL="914400" rtl="0">
              <a:spcBef>
                <a:spcPts val="0"/>
              </a:spcBef>
              <a:spcAft>
                <a:spcPts val="0"/>
              </a:spcAft>
              <a:buClr>
                <a:schemeClr val="lt2"/>
              </a:buClr>
              <a:buSzPts val="1800"/>
              <a:buAutoNum type="alphaLcPeriod"/>
            </a:pPr>
            <a:r>
              <a:rPr lang="en" sz="1800">
                <a:solidFill>
                  <a:schemeClr val="lt2"/>
                </a:solidFill>
              </a:rPr>
              <a:t>Make sure your username is professional. </a:t>
            </a:r>
            <a:r>
              <a:rPr i="1" lang="en" sz="1800">
                <a:solidFill>
                  <a:schemeClr val="lt2"/>
                </a:solidFill>
              </a:rPr>
              <a:t>coolsmartboy1994</a:t>
            </a:r>
            <a:r>
              <a:rPr lang="en" sz="1800">
                <a:solidFill>
                  <a:schemeClr val="lt2"/>
                </a:solidFill>
              </a:rPr>
              <a:t> or </a:t>
            </a:r>
            <a:r>
              <a:rPr i="1" lang="en" sz="1800">
                <a:solidFill>
                  <a:schemeClr val="lt2"/>
                </a:solidFill>
              </a:rPr>
              <a:t>dhinchakpooja</a:t>
            </a:r>
            <a:r>
              <a:rPr lang="en" sz="1800">
                <a:solidFill>
                  <a:schemeClr val="lt2"/>
                </a:solidFill>
              </a:rPr>
              <a:t> does not work. </a:t>
            </a:r>
            <a:endParaRPr sz="1800">
              <a:solidFill>
                <a:schemeClr val="lt2"/>
              </a:solidFill>
            </a:endParaRPr>
          </a:p>
          <a:p>
            <a:pPr indent="0" lvl="0" marL="0" rtl="0">
              <a:spcBef>
                <a:spcPts val="1600"/>
              </a:spcBef>
              <a:spcAft>
                <a:spcPts val="1600"/>
              </a:spcAft>
              <a:buNone/>
            </a:pPr>
            <a:r>
              <a:t/>
            </a:r>
            <a:endParaRPr sz="1800">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460950" y="223860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Remote Repository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Remote Repository</a:t>
            </a:r>
            <a:endParaRPr/>
          </a:p>
        </p:txBody>
      </p:sp>
      <p:sp>
        <p:nvSpPr>
          <p:cNvPr id="178" name="Shape 17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sz="1800"/>
              <a:t>Like you created a repo or repository on your laptop you will need to create a repo on github as well.</a:t>
            </a:r>
            <a:endParaRPr sz="1800"/>
          </a:p>
          <a:p>
            <a:pPr indent="-342900" lvl="0" marL="457200" rtl="0">
              <a:spcBef>
                <a:spcPts val="0"/>
              </a:spcBef>
              <a:spcAft>
                <a:spcPts val="0"/>
              </a:spcAft>
              <a:buSzPts val="1800"/>
              <a:buAutoNum type="arabicPeriod"/>
            </a:pPr>
            <a:r>
              <a:rPr lang="en" sz="1800"/>
              <a:t>Github repo is often referred to as remote repo. Remote? Because it is not close to you, it is remote, it is on the cloud.</a:t>
            </a:r>
            <a:endParaRPr sz="1800"/>
          </a:p>
          <a:p>
            <a:pPr indent="-342900" lvl="0" marL="457200" rtl="0">
              <a:spcBef>
                <a:spcPts val="0"/>
              </a:spcBef>
              <a:spcAft>
                <a:spcPts val="0"/>
              </a:spcAft>
              <a:buSzPts val="1800"/>
              <a:buAutoNum type="arabicPeriod"/>
            </a:pPr>
            <a:r>
              <a:rPr lang="en" sz="1800"/>
              <a:t>Every project needs one remote repo for itself. Let's create one right now.</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460950" y="2024925"/>
            <a:ext cx="8222100" cy="153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Before you can put your code on github remote </a:t>
            </a:r>
            <a:endParaRPr sz="2400"/>
          </a:p>
          <a:p>
            <a:pPr indent="0" lvl="0" marL="0" rtl="0" algn="ctr">
              <a:spcBef>
                <a:spcPts val="0"/>
              </a:spcBef>
              <a:spcAft>
                <a:spcPts val="0"/>
              </a:spcAft>
              <a:buNone/>
            </a:pPr>
            <a:r>
              <a:rPr lang="en" sz="2400"/>
              <a:t>you need to tell your local repo the url for the remote repo.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Connecting to remote repository</a:t>
            </a:r>
            <a:endParaRPr/>
          </a:p>
        </p:txBody>
      </p:sp>
      <p:sp>
        <p:nvSpPr>
          <p:cNvPr id="189" name="Shape 189"/>
          <p:cNvSpPr txBox="1"/>
          <p:nvPr>
            <p:ph idx="1" type="body"/>
          </p:nvPr>
        </p:nvSpPr>
        <p:spPr>
          <a:xfrm>
            <a:off x="471900" y="1886700"/>
            <a:ext cx="8222100" cy="3094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Once you have a remote repo setup, you will need to add a remote repo url to your local git config, and set an upstream branch for your local branches. The git remote command offers such utility.</a:t>
            </a:r>
            <a:r>
              <a:rPr lang="en"/>
              <a:t> </a:t>
            </a:r>
            <a:endParaRPr b="1">
              <a:solidFill>
                <a:srgbClr val="000000"/>
              </a:solidFill>
              <a:latin typeface="Courier New"/>
              <a:ea typeface="Courier New"/>
              <a:cs typeface="Courier New"/>
              <a:sym typeface="Courier New"/>
            </a:endParaRPr>
          </a:p>
          <a:p>
            <a:pPr indent="-342900" lvl="0" marL="457200" rtl="0">
              <a:spcBef>
                <a:spcPts val="0"/>
              </a:spcBef>
              <a:spcAft>
                <a:spcPts val="0"/>
              </a:spcAft>
              <a:buSzPts val="1800"/>
              <a:buAutoNum type="arabicPeriod"/>
            </a:pPr>
            <a:r>
              <a:rPr lang="en"/>
              <a:t>This command will map remote repository at &lt;remote_repo_url&gt; to a ref in your local repo under &lt;remote_name&gt;. Once you have mapped the remote repo you can push local branches to it.</a:t>
            </a:r>
            <a:endParaRPr/>
          </a:p>
          <a:p>
            <a:pPr indent="-342900" lvl="0" marL="457200" rtl="0">
              <a:spcBef>
                <a:spcPts val="0"/>
              </a:spcBef>
              <a:spcAft>
                <a:spcPts val="0"/>
              </a:spcAft>
              <a:buSzPts val="1800"/>
              <a:buFont typeface="Courier New"/>
              <a:buAutoNum type="arabicPeriod"/>
            </a:pPr>
            <a:r>
              <a:rPr b="1" lang="en">
                <a:solidFill>
                  <a:srgbClr val="000000"/>
                </a:solidFill>
                <a:latin typeface="Courier New"/>
                <a:ea typeface="Courier New"/>
                <a:cs typeface="Courier New"/>
                <a:sym typeface="Courier New"/>
              </a:rPr>
              <a:t>git remote add origin &lt;remote-repo-url&gt;</a:t>
            </a:r>
            <a:endParaRPr b="1">
              <a:solidFill>
                <a:srgbClr val="000000"/>
              </a:solidFill>
              <a:latin typeface="Courier New"/>
              <a:ea typeface="Courier New"/>
              <a:cs typeface="Courier New"/>
              <a:sym typeface="Courier New"/>
            </a:endParaRPr>
          </a:p>
          <a:p>
            <a:pPr indent="-342900" lvl="0" marL="457200" rtl="0">
              <a:spcBef>
                <a:spcPts val="0"/>
              </a:spcBef>
              <a:spcAft>
                <a:spcPts val="0"/>
              </a:spcAft>
              <a:buSzPts val="1800"/>
              <a:buAutoNum type="arabicPeriod"/>
            </a:pPr>
            <a:r>
              <a:rPr lang="en"/>
              <a:t>Remote connections are more like bookmarks rather than direct links into other repositories.</a:t>
            </a:r>
            <a:endParaRPr b="1">
              <a:solidFill>
                <a:srgbClr val="000000"/>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460950" y="1686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Syncing your code to remote repo</a:t>
            </a:r>
            <a:endParaRPr/>
          </a:p>
        </p:txBody>
      </p:sp>
      <p:sp>
        <p:nvSpPr>
          <p:cNvPr id="195" name="Shape 195"/>
          <p:cNvSpPr txBox="1"/>
          <p:nvPr>
            <p:ph type="title"/>
          </p:nvPr>
        </p:nvSpPr>
        <p:spPr>
          <a:xfrm>
            <a:off x="460950" y="2632575"/>
            <a:ext cx="8222100" cy="76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git remote | git fetch | git pull | git push</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460950" y="6521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Syncing</a:t>
            </a:r>
            <a:r>
              <a:rPr lang="en"/>
              <a:t> : git push</a:t>
            </a:r>
            <a:endParaRPr/>
          </a:p>
        </p:txBody>
      </p:sp>
      <p:sp>
        <p:nvSpPr>
          <p:cNvPr id="201" name="Shape 20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Pushing is how you transfer commits from your local repository to a remote repo.</a:t>
            </a:r>
            <a:endParaRPr/>
          </a:p>
          <a:p>
            <a:pPr indent="-342900" lvl="0" marL="457200" rtl="0">
              <a:spcBef>
                <a:spcPts val="0"/>
              </a:spcBef>
              <a:spcAft>
                <a:spcPts val="0"/>
              </a:spcAft>
              <a:buSzPts val="1800"/>
              <a:buAutoNum type="arabicPeriod"/>
            </a:pPr>
            <a:r>
              <a:rPr b="1" lang="en">
                <a:solidFill>
                  <a:srgbClr val="000000"/>
                </a:solidFill>
                <a:latin typeface="Courier New"/>
                <a:ea typeface="Courier New"/>
                <a:cs typeface="Courier New"/>
                <a:sym typeface="Courier New"/>
              </a:rPr>
              <a:t>git push &lt;remote&gt; &lt;branch&gt;</a:t>
            </a:r>
            <a:endParaRPr b="1">
              <a:solidFill>
                <a:srgbClr val="000000"/>
              </a:solidFill>
              <a:latin typeface="Courier New"/>
              <a:ea typeface="Courier New"/>
              <a:cs typeface="Courier New"/>
              <a:sym typeface="Courier New"/>
            </a:endParaRPr>
          </a:p>
          <a:p>
            <a:pPr indent="-342900" lvl="0" marL="457200" rtl="0">
              <a:spcBef>
                <a:spcPts val="0"/>
              </a:spcBef>
              <a:spcAft>
                <a:spcPts val="0"/>
              </a:spcAft>
              <a:buSzPts val="1800"/>
              <a:buAutoNum type="arabicPeriod"/>
            </a:pPr>
            <a:r>
              <a:rPr lang="en"/>
              <a:t>If we want to push the commits in the master branch to the remote repo at origin : </a:t>
            </a:r>
            <a:r>
              <a:rPr b="1" lang="en">
                <a:solidFill>
                  <a:srgbClr val="000000"/>
                </a:solidFill>
                <a:latin typeface="Courier New"/>
                <a:ea typeface="Courier New"/>
                <a:cs typeface="Courier New"/>
                <a:sym typeface="Courier New"/>
              </a:rPr>
              <a:t>git push origin master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460950" y="1686350"/>
            <a:ext cx="8222100" cy="269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How often should I push my code to github? </a:t>
            </a:r>
            <a:endParaRPr b="1" sz="2400"/>
          </a:p>
          <a:p>
            <a:pPr indent="0" lvl="0" marL="0" rtl="0" algn="ctr">
              <a:spcBef>
                <a:spcPts val="0"/>
              </a:spcBef>
              <a:spcAft>
                <a:spcPts val="0"/>
              </a:spcAft>
              <a:buNone/>
            </a:pPr>
            <a:r>
              <a:t/>
            </a:r>
            <a:endParaRPr sz="2400"/>
          </a:p>
          <a:p>
            <a:pPr indent="0" lvl="0" marL="0" rtl="0" algn="ctr">
              <a:spcBef>
                <a:spcPts val="0"/>
              </a:spcBef>
              <a:spcAft>
                <a:spcPts val="0"/>
              </a:spcAft>
              <a:buNone/>
            </a:pPr>
            <a:r>
              <a:rPr lang="en" sz="2400"/>
              <a:t>As often as possible. It is your CTRL+S in the cloud. Your laptop is unreliable. You should push every few hours or whenever you have had some significant progress in your work. This means multiple commits.</a:t>
            </a:r>
            <a:endParaRPr sz="2400"/>
          </a:p>
          <a:p>
            <a:pPr indent="0" lvl="0" marL="0" rtl="0" algn="ctr">
              <a:spcBef>
                <a:spcPts val="0"/>
              </a:spcBef>
              <a:spcAft>
                <a:spcPts val="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2400"/>
              <a:t>Let’s recap what we did in previous class</a:t>
            </a:r>
            <a:endParaRPr sz="2400"/>
          </a:p>
        </p:txBody>
      </p:sp>
      <p:sp>
        <p:nvSpPr>
          <p:cNvPr id="74" name="Shape 74"/>
          <p:cNvSpPr txBox="1"/>
          <p:nvPr>
            <p:ph type="title"/>
          </p:nvPr>
        </p:nvSpPr>
        <p:spPr>
          <a:xfrm>
            <a:off x="158700" y="926725"/>
            <a:ext cx="8826600" cy="3870300"/>
          </a:xfrm>
          <a:prstGeom prst="rect">
            <a:avLst/>
          </a:prstGeom>
        </p:spPr>
        <p:txBody>
          <a:bodyPr anchorCtr="0" anchor="ctr" bIns="91425" lIns="91425" spcFirstLastPara="1" rIns="91425" wrap="square" tIns="91425">
            <a:noAutofit/>
          </a:bodyPr>
          <a:lstStyle/>
          <a:p>
            <a:pPr indent="-342900" lvl="0" marL="457200" rtl="0">
              <a:spcBef>
                <a:spcPts val="0"/>
              </a:spcBef>
              <a:spcAft>
                <a:spcPts val="0"/>
              </a:spcAft>
              <a:buClr>
                <a:schemeClr val="lt2"/>
              </a:buClr>
              <a:buSzPts val="1800"/>
              <a:buAutoNum type="arabicPeriod"/>
            </a:pPr>
            <a:r>
              <a:rPr lang="en">
                <a:solidFill>
                  <a:schemeClr val="lt2"/>
                </a:solidFill>
              </a:rPr>
              <a:t>We learnt about version control system</a:t>
            </a:r>
            <a:endParaRPr>
              <a:solidFill>
                <a:schemeClr val="lt2"/>
              </a:solidFill>
            </a:endParaRPr>
          </a:p>
          <a:p>
            <a:pPr indent="-342900" lvl="0" marL="457200" rtl="0">
              <a:spcBef>
                <a:spcPts val="0"/>
              </a:spcBef>
              <a:spcAft>
                <a:spcPts val="0"/>
              </a:spcAft>
              <a:buClr>
                <a:schemeClr val="lt2"/>
              </a:buClr>
              <a:buSzPts val="1800"/>
              <a:buAutoNum type="arabicPeriod"/>
            </a:pPr>
            <a:r>
              <a:rPr lang="en">
                <a:solidFill>
                  <a:schemeClr val="lt2"/>
                </a:solidFill>
              </a:rPr>
              <a:t>We then talked about Git</a:t>
            </a:r>
            <a:endParaRPr>
              <a:solidFill>
                <a:schemeClr val="lt2"/>
              </a:solidFill>
            </a:endParaRPr>
          </a:p>
          <a:p>
            <a:pPr indent="-342900" lvl="1" marL="914400" rtl="0">
              <a:spcBef>
                <a:spcPts val="0"/>
              </a:spcBef>
              <a:spcAft>
                <a:spcPts val="0"/>
              </a:spcAft>
              <a:buClr>
                <a:schemeClr val="lt2"/>
              </a:buClr>
              <a:buSzPts val="1800"/>
              <a:buAutoNum type="arabicPeriod"/>
            </a:pPr>
            <a:r>
              <a:rPr lang="en">
                <a:solidFill>
                  <a:schemeClr val="lt2"/>
                </a:solidFill>
              </a:rPr>
              <a:t>What is Git</a:t>
            </a:r>
            <a:endParaRPr>
              <a:solidFill>
                <a:schemeClr val="lt2"/>
              </a:solidFill>
            </a:endParaRPr>
          </a:p>
          <a:p>
            <a:pPr indent="-342900" lvl="1" marL="914400" rtl="0">
              <a:spcBef>
                <a:spcPts val="0"/>
              </a:spcBef>
              <a:spcAft>
                <a:spcPts val="0"/>
              </a:spcAft>
              <a:buClr>
                <a:schemeClr val="lt2"/>
              </a:buClr>
              <a:buSzPts val="1800"/>
              <a:buAutoNum type="arabicPeriod"/>
            </a:pPr>
            <a:r>
              <a:rPr lang="en">
                <a:solidFill>
                  <a:schemeClr val="lt2"/>
                </a:solidFill>
              </a:rPr>
              <a:t>What are the benefits of Git</a:t>
            </a:r>
            <a:endParaRPr>
              <a:solidFill>
                <a:schemeClr val="lt2"/>
              </a:solidFill>
            </a:endParaRPr>
          </a:p>
          <a:p>
            <a:pPr indent="-342900" lvl="1" marL="914400" rtl="0">
              <a:spcBef>
                <a:spcPts val="0"/>
              </a:spcBef>
              <a:spcAft>
                <a:spcPts val="0"/>
              </a:spcAft>
              <a:buClr>
                <a:schemeClr val="lt2"/>
              </a:buClr>
              <a:buSzPts val="1800"/>
              <a:buAutoNum type="arabicPeriod"/>
            </a:pPr>
            <a:r>
              <a:rPr lang="en">
                <a:solidFill>
                  <a:schemeClr val="lt2"/>
                </a:solidFill>
              </a:rPr>
              <a:t>What is Git repository</a:t>
            </a:r>
            <a:endParaRPr>
              <a:solidFill>
                <a:schemeClr val="lt2"/>
              </a:solidFill>
            </a:endParaRPr>
          </a:p>
          <a:p>
            <a:pPr indent="-342900" lvl="0" marL="457200" rtl="0">
              <a:spcBef>
                <a:spcPts val="0"/>
              </a:spcBef>
              <a:spcAft>
                <a:spcPts val="0"/>
              </a:spcAft>
              <a:buClr>
                <a:schemeClr val="lt2"/>
              </a:buClr>
              <a:buSzPts val="1800"/>
              <a:buAutoNum type="arabicPeriod"/>
            </a:pPr>
            <a:r>
              <a:rPr lang="en">
                <a:solidFill>
                  <a:schemeClr val="lt2"/>
                </a:solidFill>
              </a:rPr>
              <a:t>We learnt few git commands to work with git in your systems</a:t>
            </a:r>
            <a:endParaRPr>
              <a:solidFill>
                <a:schemeClr val="lt2"/>
              </a:solidFill>
            </a:endParaRPr>
          </a:p>
          <a:p>
            <a:pPr indent="-342900" lvl="1" marL="914400" rtl="0">
              <a:spcBef>
                <a:spcPts val="0"/>
              </a:spcBef>
              <a:spcAft>
                <a:spcPts val="0"/>
              </a:spcAft>
              <a:buClr>
                <a:schemeClr val="lt2"/>
              </a:buClr>
              <a:buSzPts val="1800"/>
              <a:buAutoNum type="arabicPeriod"/>
            </a:pPr>
            <a:r>
              <a:rPr lang="en">
                <a:solidFill>
                  <a:schemeClr val="lt2"/>
                </a:solidFill>
              </a:rPr>
              <a:t>git config</a:t>
            </a:r>
            <a:endParaRPr>
              <a:solidFill>
                <a:schemeClr val="lt2"/>
              </a:solidFill>
            </a:endParaRPr>
          </a:p>
          <a:p>
            <a:pPr indent="-342900" lvl="1" marL="914400" rtl="0">
              <a:spcBef>
                <a:spcPts val="0"/>
              </a:spcBef>
              <a:spcAft>
                <a:spcPts val="0"/>
              </a:spcAft>
              <a:buClr>
                <a:schemeClr val="lt2"/>
              </a:buClr>
              <a:buSzPts val="1800"/>
              <a:buAutoNum type="arabicPeriod"/>
            </a:pPr>
            <a:r>
              <a:rPr lang="en">
                <a:solidFill>
                  <a:schemeClr val="lt2"/>
                </a:solidFill>
              </a:rPr>
              <a:t>git status</a:t>
            </a:r>
            <a:endParaRPr>
              <a:solidFill>
                <a:schemeClr val="lt2"/>
              </a:solidFill>
            </a:endParaRPr>
          </a:p>
          <a:p>
            <a:pPr indent="-342900" lvl="1" marL="914400" rtl="0">
              <a:spcBef>
                <a:spcPts val="0"/>
              </a:spcBef>
              <a:spcAft>
                <a:spcPts val="0"/>
              </a:spcAft>
              <a:buClr>
                <a:schemeClr val="lt2"/>
              </a:buClr>
              <a:buSzPts val="1800"/>
              <a:buAutoNum type="arabicPeriod"/>
            </a:pPr>
            <a:r>
              <a:rPr lang="en">
                <a:solidFill>
                  <a:schemeClr val="lt2"/>
                </a:solidFill>
              </a:rPr>
              <a:t>git add</a:t>
            </a:r>
            <a:endParaRPr>
              <a:solidFill>
                <a:schemeClr val="lt2"/>
              </a:solidFill>
            </a:endParaRPr>
          </a:p>
          <a:p>
            <a:pPr indent="-342900" lvl="1" marL="914400" rtl="0">
              <a:spcBef>
                <a:spcPts val="0"/>
              </a:spcBef>
              <a:spcAft>
                <a:spcPts val="0"/>
              </a:spcAft>
              <a:buClr>
                <a:schemeClr val="lt2"/>
              </a:buClr>
              <a:buSzPts val="1800"/>
              <a:buAutoNum type="arabicPeriod"/>
            </a:pPr>
            <a:r>
              <a:rPr lang="en">
                <a:solidFill>
                  <a:schemeClr val="lt2"/>
                </a:solidFill>
              </a:rPr>
              <a:t>git commit </a:t>
            </a:r>
            <a:endParaRPr>
              <a:solidFill>
                <a:schemeClr val="lt2"/>
              </a:solidFill>
            </a:endParaRPr>
          </a:p>
          <a:p>
            <a:pPr indent="-342900" lvl="1" marL="914400" rtl="0">
              <a:spcBef>
                <a:spcPts val="0"/>
              </a:spcBef>
              <a:spcAft>
                <a:spcPts val="0"/>
              </a:spcAft>
              <a:buClr>
                <a:schemeClr val="lt2"/>
              </a:buClr>
              <a:buSzPts val="1800"/>
              <a:buAutoNum type="arabicPeriod"/>
            </a:pPr>
            <a:r>
              <a:rPr lang="en">
                <a:solidFill>
                  <a:schemeClr val="lt2"/>
                </a:solidFill>
              </a:rPr>
              <a:t>git log</a:t>
            </a:r>
            <a:endParaRPr>
              <a:solidFill>
                <a:schemeClr val="lt2"/>
              </a:solidFill>
            </a:endParaRPr>
          </a:p>
          <a:p>
            <a:pPr indent="-342900" lvl="1" marL="914400" rtl="0">
              <a:spcBef>
                <a:spcPts val="0"/>
              </a:spcBef>
              <a:spcAft>
                <a:spcPts val="0"/>
              </a:spcAft>
              <a:buClr>
                <a:schemeClr val="lt2"/>
              </a:buClr>
              <a:buSzPts val="1800"/>
              <a:buAutoNum type="arabicPeriod"/>
            </a:pPr>
            <a:r>
              <a:rPr lang="en">
                <a:solidFill>
                  <a:schemeClr val="lt2"/>
                </a:solidFill>
              </a:rPr>
              <a:t>git checkout</a:t>
            </a:r>
            <a:endParaRPr>
              <a:solidFill>
                <a:schemeClr val="lt2"/>
              </a:solidFill>
            </a:endParaRPr>
          </a:p>
          <a:p>
            <a:pPr indent="0" lvl="0" marL="0" rtl="0">
              <a:spcBef>
                <a:spcPts val="0"/>
              </a:spcBef>
              <a:spcAft>
                <a:spcPts val="0"/>
              </a:spcAft>
              <a:buNone/>
            </a:pPr>
            <a:r>
              <a:rPr lang="en">
                <a:solidFill>
                  <a:schemeClr val="lt2"/>
                </a:solidFill>
              </a:rPr>
              <a:t>I also asked you to figure out how to use git revert and git reset</a:t>
            </a:r>
            <a:endParaRPr>
              <a:solidFill>
                <a:schemeClr val="lt2"/>
              </a:solidFill>
            </a:endParaRPr>
          </a:p>
          <a:p>
            <a:pPr indent="0" lvl="0" marL="0" rtl="0">
              <a:spcBef>
                <a:spcPts val="0"/>
              </a:spcBef>
              <a:spcAft>
                <a:spcPts val="0"/>
              </a:spcAft>
              <a:buNone/>
            </a:pPr>
            <a:r>
              <a:t/>
            </a:r>
            <a:endParaRPr>
              <a:solidFill>
                <a:schemeClr val="l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460950" y="6521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How to submit project on Acadview?</a:t>
            </a:r>
            <a:endParaRPr/>
          </a:p>
        </p:txBody>
      </p:sp>
      <p:sp>
        <p:nvSpPr>
          <p:cNvPr id="212" name="Shape 21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Make a project folder on your laptop and a remote repo on github.</a:t>
            </a:r>
            <a:endParaRPr/>
          </a:p>
          <a:p>
            <a:pPr indent="-342900" lvl="0" marL="457200" rtl="0">
              <a:spcBef>
                <a:spcPts val="0"/>
              </a:spcBef>
              <a:spcAft>
                <a:spcPts val="0"/>
              </a:spcAft>
              <a:buSzPts val="1800"/>
              <a:buAutoNum type="arabicPeriod"/>
            </a:pPr>
            <a:r>
              <a:rPr lang="en"/>
              <a:t>Make your project folder a git repo and set the url for the remote repo.</a:t>
            </a:r>
            <a:endParaRPr/>
          </a:p>
          <a:p>
            <a:pPr indent="-342900" lvl="0" marL="457200" rtl="0">
              <a:spcBef>
                <a:spcPts val="0"/>
              </a:spcBef>
              <a:spcAft>
                <a:spcPts val="0"/>
              </a:spcAft>
              <a:buSzPts val="1800"/>
              <a:buAutoNum type="arabicPeriod"/>
            </a:pPr>
            <a:r>
              <a:rPr lang="en"/>
              <a:t>Keep pushing the code on a daily basis to the remote repo. Support staff will be monitoring your progress on a daily basis.</a:t>
            </a:r>
            <a:endParaRPr/>
          </a:p>
          <a:p>
            <a:pPr indent="-342900" lvl="0" marL="457200" rtl="0">
              <a:spcBef>
                <a:spcPts val="0"/>
              </a:spcBef>
              <a:spcAft>
                <a:spcPts val="0"/>
              </a:spcAft>
              <a:buSzPts val="1800"/>
              <a:buAutoNum type="arabicPeriod"/>
            </a:pPr>
            <a:r>
              <a:rPr lang="en"/>
              <a:t>Make sure all the code has been pushed to github and objectives have been met.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460950" y="6521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Syncing : git pull</a:t>
            </a:r>
            <a:endParaRPr/>
          </a:p>
        </p:txBody>
      </p:sp>
      <p:sp>
        <p:nvSpPr>
          <p:cNvPr id="218" name="Shape 2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Merging upstream changes into your local repository is a common task in Git-based collaboration workflows.</a:t>
            </a:r>
            <a:endParaRPr/>
          </a:p>
          <a:p>
            <a:pPr indent="-342900" lvl="0" marL="457200" rtl="0">
              <a:spcBef>
                <a:spcPts val="0"/>
              </a:spcBef>
              <a:spcAft>
                <a:spcPts val="0"/>
              </a:spcAft>
              <a:buSzPts val="1800"/>
              <a:buAutoNum type="arabicPeriod"/>
            </a:pPr>
            <a:r>
              <a:rPr lang="en"/>
              <a:t>This can also be done with </a:t>
            </a:r>
            <a:r>
              <a:rPr b="1" lang="en">
                <a:solidFill>
                  <a:srgbClr val="000000"/>
                </a:solidFill>
                <a:latin typeface="Courier New"/>
                <a:ea typeface="Courier New"/>
                <a:cs typeface="Courier New"/>
                <a:sym typeface="Courier New"/>
              </a:rPr>
              <a:t>git fetch</a:t>
            </a:r>
            <a:r>
              <a:rPr lang="en"/>
              <a:t> followed by </a:t>
            </a:r>
            <a:r>
              <a:rPr b="1" lang="en">
                <a:solidFill>
                  <a:srgbClr val="000000"/>
                </a:solidFill>
                <a:latin typeface="Courier New"/>
                <a:ea typeface="Courier New"/>
                <a:cs typeface="Courier New"/>
                <a:sym typeface="Courier New"/>
              </a:rPr>
              <a:t>git merge</a:t>
            </a:r>
            <a:r>
              <a:rPr lang="en"/>
              <a:t>, but git pull rolls this into a single command.</a:t>
            </a:r>
            <a:endParaRPr/>
          </a:p>
          <a:p>
            <a:pPr indent="-342900" lvl="0" marL="457200" rtl="0">
              <a:spcBef>
                <a:spcPts val="0"/>
              </a:spcBef>
              <a:spcAft>
                <a:spcPts val="0"/>
              </a:spcAft>
              <a:buSzPts val="1800"/>
              <a:buAutoNum type="arabicPeriod"/>
            </a:pPr>
            <a:r>
              <a:rPr b="1" lang="en">
                <a:solidFill>
                  <a:srgbClr val="000000"/>
                </a:solidFill>
                <a:latin typeface="Courier New"/>
                <a:ea typeface="Courier New"/>
                <a:cs typeface="Courier New"/>
                <a:sym typeface="Courier New"/>
              </a:rPr>
              <a:t>git pull &lt;remote&gt;</a:t>
            </a:r>
            <a:endParaRPr b="1">
              <a:solidFill>
                <a:srgbClr val="000000"/>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Quick recap</a:t>
            </a:r>
            <a:endParaRPr/>
          </a:p>
        </p:txBody>
      </p:sp>
      <p:sp>
        <p:nvSpPr>
          <p:cNvPr id="224" name="Shape 2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Create a repository on Github</a:t>
            </a:r>
            <a:endParaRPr/>
          </a:p>
          <a:p>
            <a:pPr indent="-342900" lvl="0" marL="457200" rtl="0">
              <a:spcBef>
                <a:spcPts val="0"/>
              </a:spcBef>
              <a:spcAft>
                <a:spcPts val="0"/>
              </a:spcAft>
              <a:buSzPts val="1800"/>
              <a:buAutoNum type="arabicPeriod"/>
            </a:pPr>
            <a:r>
              <a:rPr lang="en"/>
              <a:t>Configure your local repo to add the github repo url</a:t>
            </a:r>
            <a:br>
              <a:rPr lang="en"/>
            </a:br>
            <a:r>
              <a:rPr b="1" lang="en">
                <a:solidFill>
                  <a:srgbClr val="000000"/>
                </a:solidFill>
                <a:latin typeface="Courier New"/>
                <a:ea typeface="Courier New"/>
                <a:cs typeface="Courier New"/>
                <a:sym typeface="Courier New"/>
              </a:rPr>
              <a:t>git remote add origin &lt;remote-url-repo&gt;</a:t>
            </a:r>
            <a:r>
              <a:rPr lang="en"/>
              <a:t> </a:t>
            </a:r>
            <a:endParaRPr/>
          </a:p>
          <a:p>
            <a:pPr indent="-342900" lvl="0" marL="457200" rtl="0">
              <a:spcBef>
                <a:spcPts val="0"/>
              </a:spcBef>
              <a:spcAft>
                <a:spcPts val="0"/>
              </a:spcAft>
              <a:buSzPts val="1800"/>
              <a:buAutoNum type="arabicPeriod"/>
            </a:pPr>
            <a:r>
              <a:rPr lang="en"/>
              <a:t>Push/upload the code from the laptop to github repo </a:t>
            </a:r>
            <a:br>
              <a:rPr lang="en"/>
            </a:br>
            <a:r>
              <a:rPr b="1" lang="en">
                <a:solidFill>
                  <a:srgbClr val="000000"/>
                </a:solidFill>
                <a:latin typeface="Courier New"/>
                <a:ea typeface="Courier New"/>
                <a:cs typeface="Courier New"/>
                <a:sym typeface="Courier New"/>
              </a:rPr>
              <a:t>git push origin &lt;existing-branch-name&gt;</a:t>
            </a:r>
            <a:endParaRPr b="1">
              <a:solidFill>
                <a:srgbClr val="000000"/>
              </a:solidFill>
              <a:latin typeface="Courier New"/>
              <a:ea typeface="Courier New"/>
              <a:cs typeface="Courier New"/>
              <a:sym typeface="Courier New"/>
            </a:endParaRPr>
          </a:p>
          <a:p>
            <a:pPr indent="-342900" lvl="0" marL="457200" rtl="0">
              <a:spcBef>
                <a:spcPts val="0"/>
              </a:spcBef>
              <a:spcAft>
                <a:spcPts val="0"/>
              </a:spcAft>
              <a:buSzPts val="1800"/>
              <a:buAutoNum type="arabicPeriod"/>
            </a:pPr>
            <a:r>
              <a:rPr lang="en"/>
              <a:t>Pull the code from remote repository to local computer</a:t>
            </a:r>
            <a:br>
              <a:rPr lang="en"/>
            </a:br>
            <a:r>
              <a:rPr b="1" lang="en">
                <a:solidFill>
                  <a:srgbClr val="000000"/>
                </a:solidFill>
                <a:latin typeface="Courier New"/>
                <a:ea typeface="Courier New"/>
                <a:cs typeface="Courier New"/>
                <a:sym typeface="Courier New"/>
              </a:rPr>
              <a:t>git pull &lt;remote&gt;</a:t>
            </a:r>
            <a:endParaRPr b="1">
              <a:solidFill>
                <a:srgbClr val="000000"/>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Cloning an existing repository: </a:t>
            </a:r>
            <a:r>
              <a:rPr lang="en"/>
              <a:t>git clone</a:t>
            </a:r>
            <a:endParaRPr/>
          </a:p>
        </p:txBody>
      </p:sp>
      <p:sp>
        <p:nvSpPr>
          <p:cNvPr id="230" name="Shape 2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git clone is primarily used to point to an existing repo and make a clone or copy of that repo at in a new directory, at another location. </a:t>
            </a:r>
            <a:endParaRPr/>
          </a:p>
          <a:p>
            <a:pPr indent="-342900" lvl="0" marL="457200" rtl="0">
              <a:spcBef>
                <a:spcPts val="0"/>
              </a:spcBef>
              <a:spcAft>
                <a:spcPts val="0"/>
              </a:spcAft>
              <a:buSzPts val="1800"/>
              <a:buAutoNum type="arabicPeriod"/>
            </a:pPr>
            <a:r>
              <a:rPr lang="en"/>
              <a:t>The original repository can be located on the local filesystem or on remote machine accessible supported protocols. </a:t>
            </a:r>
            <a:endParaRPr/>
          </a:p>
          <a:p>
            <a:pPr indent="-342900" lvl="0" marL="457200" rtl="0">
              <a:spcBef>
                <a:spcPts val="0"/>
              </a:spcBef>
              <a:spcAft>
                <a:spcPts val="0"/>
              </a:spcAft>
              <a:buSzPts val="1800"/>
              <a:buAutoNum type="arabicPeriod"/>
            </a:pPr>
            <a:r>
              <a:rPr lang="en"/>
              <a:t>The git clone command copies an existing Git repository.</a:t>
            </a:r>
            <a:endParaRPr/>
          </a:p>
          <a:p>
            <a:pPr indent="-342900" lvl="0" marL="457200" rtl="0">
              <a:spcBef>
                <a:spcPts val="0"/>
              </a:spcBef>
              <a:spcAft>
                <a:spcPts val="0"/>
              </a:spcAft>
              <a:buSzPts val="1800"/>
              <a:buAutoNum type="arabicPeriod"/>
            </a:pPr>
            <a:r>
              <a:rPr lang="en"/>
              <a:t>Cloning to a specific folder</a:t>
            </a:r>
            <a:br>
              <a:rPr lang="en"/>
            </a:br>
            <a:r>
              <a:rPr b="1" lang="en">
                <a:solidFill>
                  <a:srgbClr val="000000"/>
                </a:solidFill>
                <a:latin typeface="Courier New"/>
                <a:ea typeface="Courier New"/>
                <a:cs typeface="Courier New"/>
                <a:sym typeface="Courier New"/>
              </a:rPr>
              <a:t>git clone &lt;repo&gt; &lt;directory&gt; </a:t>
            </a:r>
            <a:endParaRPr b="1">
              <a:solidFill>
                <a:srgbClr val="000000"/>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460950" y="6521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Syncing : git fetch</a:t>
            </a:r>
            <a:endParaRPr/>
          </a:p>
        </p:txBody>
      </p:sp>
      <p:sp>
        <p:nvSpPr>
          <p:cNvPr id="236" name="Shape 236"/>
          <p:cNvSpPr txBox="1"/>
          <p:nvPr>
            <p:ph idx="1" type="body"/>
          </p:nvPr>
        </p:nvSpPr>
        <p:spPr>
          <a:xfrm>
            <a:off x="471900" y="1766675"/>
            <a:ext cx="8222100" cy="3105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Fetching is what you do when you want to see what everybody else has been working on. Since fetched content is represented as a remote branch, it has absolutely no effect on your local development work. This makes fetching a safe way to review commits before integrating them with your local repository. </a:t>
            </a:r>
            <a:endParaRPr/>
          </a:p>
          <a:p>
            <a:pPr indent="-342900" lvl="0" marL="457200" rtl="0">
              <a:spcBef>
                <a:spcPts val="0"/>
              </a:spcBef>
              <a:spcAft>
                <a:spcPts val="0"/>
              </a:spcAft>
              <a:buSzPts val="1800"/>
              <a:buAutoNum type="arabicPeriod"/>
            </a:pPr>
            <a:r>
              <a:rPr lang="en"/>
              <a:t>The git fetch command imports commits from a remote repository into your local repo. The resulting commits are stored as remote branches instead of the normal local branches that we’ve been working with. </a:t>
            </a:r>
            <a:endParaRPr/>
          </a:p>
          <a:p>
            <a:pPr indent="-342900" lvl="0" marL="457200" rtl="0">
              <a:spcBef>
                <a:spcPts val="0"/>
              </a:spcBef>
              <a:spcAft>
                <a:spcPts val="0"/>
              </a:spcAft>
              <a:buSzPts val="1800"/>
              <a:buAutoNum type="arabicPeriod"/>
            </a:pPr>
            <a:r>
              <a:rPr lang="en"/>
              <a:t>This gives you a chance to review changes before integrating them into your copy of the project. </a:t>
            </a:r>
            <a:r>
              <a:rPr b="1" lang="en">
                <a:solidFill>
                  <a:srgbClr val="000000"/>
                </a:solidFill>
                <a:latin typeface="Courier New"/>
                <a:ea typeface="Courier New"/>
                <a:cs typeface="Courier New"/>
                <a:sym typeface="Courier New"/>
              </a:rPr>
              <a:t>git fetch &lt;remote&gt; &lt;branch&gt;</a:t>
            </a:r>
            <a:endParaRPr b="1">
              <a:solidFill>
                <a:srgbClr val="000000"/>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460950" y="1191125"/>
            <a:ext cx="8222100" cy="251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That’s all for today. </a:t>
            </a:r>
            <a:endParaRPr sz="3200"/>
          </a:p>
          <a:p>
            <a:pPr indent="0" lvl="0" marL="0" rtl="0" algn="ctr">
              <a:spcBef>
                <a:spcPts val="0"/>
              </a:spcBef>
              <a:spcAft>
                <a:spcPts val="0"/>
              </a:spcAft>
              <a:buNone/>
            </a:pPr>
            <a:r>
              <a:rPr lang="en" sz="3200"/>
              <a:t>Congratulations Guys! </a:t>
            </a:r>
            <a:endParaRPr sz="3200"/>
          </a:p>
          <a:p>
            <a:pPr indent="0" lvl="0" marL="0" rtl="0" algn="ctr">
              <a:spcBef>
                <a:spcPts val="0"/>
              </a:spcBef>
              <a:spcAft>
                <a:spcPts val="0"/>
              </a:spcAft>
              <a:buNone/>
            </a:pPr>
            <a:r>
              <a:rPr lang="en" sz="3200"/>
              <a:t>we’ve successfully completed Git and Github</a:t>
            </a:r>
            <a:endParaRPr sz="3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Homework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Let’s see what we are going to learn today</a:t>
            </a:r>
            <a:endParaRPr/>
          </a:p>
        </p:txBody>
      </p:sp>
      <p:sp>
        <p:nvSpPr>
          <p:cNvPr id="80" name="Shape 80"/>
          <p:cNvSpPr txBox="1"/>
          <p:nvPr>
            <p:ph idx="1" type="body"/>
          </p:nvPr>
        </p:nvSpPr>
        <p:spPr>
          <a:xfrm>
            <a:off x="207700" y="3291616"/>
            <a:ext cx="1545000" cy="480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1</a:t>
            </a:r>
            <a:endParaRPr>
              <a:solidFill>
                <a:schemeClr val="lt1"/>
              </a:solidFill>
            </a:endParaRPr>
          </a:p>
        </p:txBody>
      </p:sp>
      <p:grpSp>
        <p:nvGrpSpPr>
          <p:cNvPr id="81" name="Shape 81"/>
          <p:cNvGrpSpPr/>
          <p:nvPr/>
        </p:nvGrpSpPr>
        <p:grpSpPr>
          <a:xfrm>
            <a:off x="875161" y="2550261"/>
            <a:ext cx="211093" cy="605885"/>
            <a:chOff x="777447" y="1610215"/>
            <a:chExt cx="198900" cy="593656"/>
          </a:xfrm>
        </p:grpSpPr>
        <p:cxnSp>
          <p:nvCxnSpPr>
            <p:cNvPr id="82" name="Shape 82"/>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83" name="Shape 83"/>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 name="Shape 84"/>
          <p:cNvSpPr txBox="1"/>
          <p:nvPr>
            <p:ph idx="1" type="body"/>
          </p:nvPr>
        </p:nvSpPr>
        <p:spPr>
          <a:xfrm>
            <a:off x="359950" y="1958175"/>
            <a:ext cx="1240500" cy="4803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Branching</a:t>
            </a:r>
            <a:endParaRPr/>
          </a:p>
        </p:txBody>
      </p:sp>
      <p:sp>
        <p:nvSpPr>
          <p:cNvPr id="85" name="Shape 85"/>
          <p:cNvSpPr/>
          <p:nvPr/>
        </p:nvSpPr>
        <p:spPr>
          <a:xfrm>
            <a:off x="1957091" y="3156192"/>
            <a:ext cx="1545000" cy="7608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grpSp>
        <p:nvGrpSpPr>
          <p:cNvPr id="86" name="Shape 86"/>
          <p:cNvGrpSpPr/>
          <p:nvPr/>
        </p:nvGrpSpPr>
        <p:grpSpPr>
          <a:xfrm>
            <a:off x="2454627" y="3906375"/>
            <a:ext cx="211093" cy="605885"/>
            <a:chOff x="2223534" y="2938958"/>
            <a:chExt cx="198900" cy="593656"/>
          </a:xfrm>
        </p:grpSpPr>
        <p:cxnSp>
          <p:nvCxnSpPr>
            <p:cNvPr id="87" name="Shape 87"/>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88" name="Shape 88"/>
            <p:cNvSpPr/>
            <p:nvPr/>
          </p:nvSpPr>
          <p:spPr>
            <a:xfrm flipH="1" rot="10800000">
              <a:off x="2223534"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idx="1" type="body"/>
          </p:nvPr>
        </p:nvSpPr>
        <p:spPr>
          <a:xfrm>
            <a:off x="3905428" y="3291616"/>
            <a:ext cx="1396500" cy="480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3</a:t>
            </a:r>
            <a:endParaRPr>
              <a:solidFill>
                <a:schemeClr val="lt1"/>
              </a:solidFill>
            </a:endParaRPr>
          </a:p>
        </p:txBody>
      </p:sp>
      <p:grpSp>
        <p:nvGrpSpPr>
          <p:cNvPr id="90" name="Shape 90"/>
          <p:cNvGrpSpPr/>
          <p:nvPr/>
        </p:nvGrpSpPr>
        <p:grpSpPr>
          <a:xfrm>
            <a:off x="7713086" y="2550261"/>
            <a:ext cx="211093" cy="605885"/>
            <a:chOff x="3918084" y="1610215"/>
            <a:chExt cx="198900" cy="593656"/>
          </a:xfrm>
        </p:grpSpPr>
        <p:cxnSp>
          <p:nvCxnSpPr>
            <p:cNvPr id="91" name="Shape 91"/>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92" name="Shape 92"/>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3" name="Shape 93"/>
          <p:cNvSpPr txBox="1"/>
          <p:nvPr>
            <p:ph idx="1" type="body"/>
          </p:nvPr>
        </p:nvSpPr>
        <p:spPr>
          <a:xfrm>
            <a:off x="3124775" y="1976900"/>
            <a:ext cx="2051100" cy="4329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Benefits of Github</a:t>
            </a:r>
            <a:endParaRPr/>
          </a:p>
        </p:txBody>
      </p:sp>
      <p:sp>
        <p:nvSpPr>
          <p:cNvPr id="94" name="Shape 94"/>
          <p:cNvSpPr txBox="1"/>
          <p:nvPr>
            <p:ph idx="1" type="body"/>
          </p:nvPr>
        </p:nvSpPr>
        <p:spPr>
          <a:xfrm>
            <a:off x="5655600" y="3291616"/>
            <a:ext cx="1396500" cy="480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4</a:t>
            </a:r>
            <a:endParaRPr>
              <a:solidFill>
                <a:schemeClr val="lt1"/>
              </a:solidFill>
            </a:endParaRPr>
          </a:p>
        </p:txBody>
      </p:sp>
      <p:sp>
        <p:nvSpPr>
          <p:cNvPr id="95" name="Shape 95"/>
          <p:cNvSpPr txBox="1"/>
          <p:nvPr>
            <p:ph idx="1" type="body"/>
          </p:nvPr>
        </p:nvSpPr>
        <p:spPr>
          <a:xfrm>
            <a:off x="7454455" y="3291616"/>
            <a:ext cx="1396500" cy="480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15 mins</a:t>
            </a:r>
            <a:endParaRPr>
              <a:solidFill>
                <a:schemeClr val="lt1"/>
              </a:solidFill>
            </a:endParaRPr>
          </a:p>
        </p:txBody>
      </p:sp>
      <p:sp>
        <p:nvSpPr>
          <p:cNvPr id="96" name="Shape 96"/>
          <p:cNvSpPr txBox="1"/>
          <p:nvPr>
            <p:ph idx="1" type="body"/>
          </p:nvPr>
        </p:nvSpPr>
        <p:spPr>
          <a:xfrm>
            <a:off x="7230171" y="1981882"/>
            <a:ext cx="1545000" cy="4329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Learn More</a:t>
            </a:r>
            <a:endParaRPr/>
          </a:p>
        </p:txBody>
      </p:sp>
      <p:sp>
        <p:nvSpPr>
          <p:cNvPr id="97" name="Shape 97"/>
          <p:cNvSpPr/>
          <p:nvPr/>
        </p:nvSpPr>
        <p:spPr>
          <a:xfrm>
            <a:off x="268229" y="3151229"/>
            <a:ext cx="1637400" cy="7608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98" name="Shape 98"/>
          <p:cNvSpPr/>
          <p:nvPr/>
        </p:nvSpPr>
        <p:spPr>
          <a:xfrm>
            <a:off x="3546581" y="3156192"/>
            <a:ext cx="1545000" cy="7608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99" name="Shape 99"/>
          <p:cNvSpPr/>
          <p:nvPr/>
        </p:nvSpPr>
        <p:spPr>
          <a:xfrm>
            <a:off x="5364671" y="3156192"/>
            <a:ext cx="1545000" cy="7608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00" name="Shape 100"/>
          <p:cNvSpPr/>
          <p:nvPr/>
        </p:nvSpPr>
        <p:spPr>
          <a:xfrm>
            <a:off x="7182761" y="3156192"/>
            <a:ext cx="1545000" cy="7608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grpSp>
        <p:nvGrpSpPr>
          <p:cNvPr id="101" name="Shape 101"/>
          <p:cNvGrpSpPr/>
          <p:nvPr/>
        </p:nvGrpSpPr>
        <p:grpSpPr>
          <a:xfrm>
            <a:off x="4044785" y="2550261"/>
            <a:ext cx="211093" cy="605885"/>
            <a:chOff x="777447" y="1610215"/>
            <a:chExt cx="198900" cy="593656"/>
          </a:xfrm>
        </p:grpSpPr>
        <p:cxnSp>
          <p:nvCxnSpPr>
            <p:cNvPr id="102" name="Shape 102"/>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03" name="Shape 103"/>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grpSp>
        <p:nvGrpSpPr>
          <p:cNvPr id="104" name="Shape 104"/>
          <p:cNvGrpSpPr/>
          <p:nvPr/>
        </p:nvGrpSpPr>
        <p:grpSpPr>
          <a:xfrm>
            <a:off x="5852851" y="3906375"/>
            <a:ext cx="211093" cy="605885"/>
            <a:chOff x="2223534" y="2938958"/>
            <a:chExt cx="198900" cy="593656"/>
          </a:xfrm>
        </p:grpSpPr>
        <p:cxnSp>
          <p:nvCxnSpPr>
            <p:cNvPr id="105" name="Shape 105"/>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06" name="Shape 106"/>
            <p:cNvSpPr/>
            <p:nvPr/>
          </p:nvSpPr>
          <p:spPr>
            <a:xfrm flipH="1" rot="10800000">
              <a:off x="2223534"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7" name="Shape 107"/>
          <p:cNvSpPr txBox="1"/>
          <p:nvPr>
            <p:ph idx="1" type="body"/>
          </p:nvPr>
        </p:nvSpPr>
        <p:spPr>
          <a:xfrm>
            <a:off x="1752700" y="4481925"/>
            <a:ext cx="1785900" cy="606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What is Github </a:t>
            </a:r>
            <a:endParaRPr/>
          </a:p>
        </p:txBody>
      </p:sp>
      <p:sp>
        <p:nvSpPr>
          <p:cNvPr id="108" name="Shape 108"/>
          <p:cNvSpPr txBox="1"/>
          <p:nvPr>
            <p:ph idx="1" type="body"/>
          </p:nvPr>
        </p:nvSpPr>
        <p:spPr>
          <a:xfrm>
            <a:off x="4335950" y="4568475"/>
            <a:ext cx="45867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Deploying your application on github Pages</a:t>
            </a:r>
            <a:endParaRPr/>
          </a:p>
          <a:p>
            <a:pPr indent="0" lvl="0" marL="0" rtl="0">
              <a:spcBef>
                <a:spcPts val="1600"/>
              </a:spcBef>
              <a:spcAft>
                <a:spcPts val="1600"/>
              </a:spcAft>
              <a:buNone/>
            </a:pPr>
            <a:r>
              <a:t/>
            </a:r>
            <a:endParaRPr/>
          </a:p>
        </p:txBody>
      </p:sp>
      <p:sp>
        <p:nvSpPr>
          <p:cNvPr id="109" name="Shape 109"/>
          <p:cNvSpPr txBox="1"/>
          <p:nvPr>
            <p:ph idx="1" type="body"/>
          </p:nvPr>
        </p:nvSpPr>
        <p:spPr>
          <a:xfrm>
            <a:off x="478675" y="3296592"/>
            <a:ext cx="1002900" cy="4803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1600"/>
              </a:spcAft>
              <a:buNone/>
            </a:pPr>
            <a:r>
              <a:rPr lang="en" sz="1600">
                <a:solidFill>
                  <a:srgbClr val="FFFFFF"/>
                </a:solidFill>
              </a:rPr>
              <a:t>Step 1</a:t>
            </a:r>
            <a:endParaRPr sz="1600">
              <a:solidFill>
                <a:srgbClr val="FFFFFF"/>
              </a:solidFill>
            </a:endParaRPr>
          </a:p>
        </p:txBody>
      </p:sp>
      <p:sp>
        <p:nvSpPr>
          <p:cNvPr id="110" name="Shape 110"/>
          <p:cNvSpPr txBox="1"/>
          <p:nvPr>
            <p:ph idx="1" type="body"/>
          </p:nvPr>
        </p:nvSpPr>
        <p:spPr>
          <a:xfrm>
            <a:off x="2315475" y="3296600"/>
            <a:ext cx="822900" cy="4803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1600"/>
              </a:spcAft>
              <a:buNone/>
            </a:pPr>
            <a:r>
              <a:rPr lang="en" sz="1600">
                <a:solidFill>
                  <a:srgbClr val="FFFFFF"/>
                </a:solidFill>
              </a:rPr>
              <a:t>Step 2	</a:t>
            </a:r>
            <a:endParaRPr sz="1600">
              <a:solidFill>
                <a:srgbClr val="FFFFFF"/>
              </a:solidFill>
            </a:endParaRPr>
          </a:p>
        </p:txBody>
      </p:sp>
      <p:sp>
        <p:nvSpPr>
          <p:cNvPr id="111" name="Shape 111"/>
          <p:cNvSpPr txBox="1"/>
          <p:nvPr>
            <p:ph idx="1" type="body"/>
          </p:nvPr>
        </p:nvSpPr>
        <p:spPr>
          <a:xfrm>
            <a:off x="3904974" y="3296600"/>
            <a:ext cx="822900" cy="4803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1600"/>
              </a:spcAft>
              <a:buNone/>
            </a:pPr>
            <a:r>
              <a:rPr lang="en" sz="1600">
                <a:solidFill>
                  <a:srgbClr val="FFFFFF"/>
                </a:solidFill>
              </a:rPr>
              <a:t>Step 3</a:t>
            </a:r>
            <a:endParaRPr sz="1600">
              <a:solidFill>
                <a:srgbClr val="FFFFFF"/>
              </a:solidFill>
            </a:endParaRPr>
          </a:p>
        </p:txBody>
      </p:sp>
      <p:sp>
        <p:nvSpPr>
          <p:cNvPr id="112" name="Shape 112"/>
          <p:cNvSpPr txBox="1"/>
          <p:nvPr>
            <p:ph idx="1" type="body"/>
          </p:nvPr>
        </p:nvSpPr>
        <p:spPr>
          <a:xfrm>
            <a:off x="5727726" y="3296600"/>
            <a:ext cx="848100" cy="4803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1600"/>
              </a:spcAft>
              <a:buNone/>
            </a:pPr>
            <a:r>
              <a:rPr lang="en" sz="1600">
                <a:solidFill>
                  <a:srgbClr val="FFFFFF"/>
                </a:solidFill>
              </a:rPr>
              <a:t>Step 4</a:t>
            </a:r>
            <a:endParaRPr sz="1600">
              <a:solidFill>
                <a:srgbClr val="FFFFFF"/>
              </a:solidFill>
            </a:endParaRPr>
          </a:p>
        </p:txBody>
      </p:sp>
      <p:sp>
        <p:nvSpPr>
          <p:cNvPr id="113" name="Shape 113"/>
          <p:cNvSpPr txBox="1"/>
          <p:nvPr>
            <p:ph idx="1" type="body"/>
          </p:nvPr>
        </p:nvSpPr>
        <p:spPr>
          <a:xfrm>
            <a:off x="7541149" y="3296600"/>
            <a:ext cx="848100" cy="4803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1600"/>
              </a:spcAft>
              <a:buNone/>
            </a:pPr>
            <a:r>
              <a:rPr lang="en" sz="1600">
                <a:solidFill>
                  <a:srgbClr val="FFFFFF"/>
                </a:solidFill>
              </a:rPr>
              <a:t>Step 5</a:t>
            </a:r>
            <a:endParaRPr sz="16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460950" y="1912950"/>
            <a:ext cx="8222100" cy="10128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a:t>Branching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a:t>
            </a:r>
            <a:r>
              <a:rPr lang="en"/>
              <a:t>ranching</a:t>
            </a:r>
            <a:endParaRPr/>
          </a:p>
        </p:txBody>
      </p:sp>
      <p:sp>
        <p:nvSpPr>
          <p:cNvPr id="124" name="Shape 124"/>
          <p:cNvSpPr txBox="1"/>
          <p:nvPr>
            <p:ph idx="1" type="body"/>
          </p:nvPr>
        </p:nvSpPr>
        <p:spPr>
          <a:xfrm>
            <a:off x="471900" y="1919075"/>
            <a:ext cx="3999900" cy="3040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sz="1800"/>
              <a:t>Branches are used to develop features isolated from each other. </a:t>
            </a:r>
            <a:endParaRPr sz="1800"/>
          </a:p>
          <a:p>
            <a:pPr indent="-342900" lvl="0" marL="457200">
              <a:spcBef>
                <a:spcPts val="0"/>
              </a:spcBef>
              <a:spcAft>
                <a:spcPts val="0"/>
              </a:spcAft>
              <a:buSzPts val="1800"/>
              <a:buAutoNum type="arabicPeriod"/>
            </a:pPr>
            <a:r>
              <a:rPr lang="en" sz="1800"/>
              <a:t>The master branch is the "default" branch when you create a repository. Use other branches for development and merge them back to the master branch upon completion.</a:t>
            </a:r>
            <a:endParaRPr sz="1800"/>
          </a:p>
        </p:txBody>
      </p:sp>
      <p:pic>
        <p:nvPicPr>
          <p:cNvPr id="125" name="Shape 125"/>
          <p:cNvPicPr preferRelativeResize="0"/>
          <p:nvPr/>
        </p:nvPicPr>
        <p:blipFill rotWithShape="1">
          <a:blip r:embed="rId3">
            <a:alphaModFix/>
          </a:blip>
          <a:srcRect b="0" l="2371" r="6769" t="0"/>
          <a:stretch/>
        </p:blipFill>
        <p:spPr>
          <a:xfrm>
            <a:off x="4418000" y="1783225"/>
            <a:ext cx="4656225" cy="3114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Creating Branches</a:t>
            </a:r>
            <a:endParaRPr/>
          </a:p>
        </p:txBody>
      </p:sp>
      <p:sp>
        <p:nvSpPr>
          <p:cNvPr id="131" name="Shape 131"/>
          <p:cNvSpPr txBox="1"/>
          <p:nvPr>
            <p:ph idx="4294967295" type="body"/>
          </p:nvPr>
        </p:nvSpPr>
        <p:spPr>
          <a:xfrm>
            <a:off x="471900" y="855450"/>
            <a:ext cx="8222100" cy="37737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AutoNum type="arabicPeriod"/>
            </a:pPr>
            <a:r>
              <a:rPr lang="en" sz="1400"/>
              <a:t>It's important to understand that branches are just pointers to commits.</a:t>
            </a:r>
            <a:endParaRPr sz="1400"/>
          </a:p>
          <a:p>
            <a:pPr indent="-317500" lvl="0" marL="457200" rtl="0">
              <a:spcBef>
                <a:spcPts val="0"/>
              </a:spcBef>
              <a:spcAft>
                <a:spcPts val="0"/>
              </a:spcAft>
              <a:buSzPts val="1400"/>
              <a:buAutoNum type="arabicPeriod"/>
            </a:pPr>
            <a:r>
              <a:rPr lang="en" sz="1400"/>
              <a:t>When we create a branch, all Git needs to do is create a new pointer, it doesn’t change the repository in any other way. If we start with a repository that looks like this:</a:t>
            </a:r>
            <a:endParaRPr sz="1400"/>
          </a:p>
          <a:p>
            <a:pPr indent="0" lvl="0" marL="0" rtl="0">
              <a:spcBef>
                <a:spcPts val="1600"/>
              </a:spcBef>
              <a:spcAft>
                <a:spcPts val="0"/>
              </a:spcAft>
              <a:buNone/>
            </a:pPr>
            <a:r>
              <a:t/>
            </a:r>
            <a:endParaRPr sz="1400"/>
          </a:p>
          <a:p>
            <a:pPr indent="0" lvl="0" marL="0" rtl="0">
              <a:spcBef>
                <a:spcPts val="1600"/>
              </a:spcBef>
              <a:spcAft>
                <a:spcPts val="0"/>
              </a:spcAft>
              <a:buNone/>
            </a:pPr>
            <a:r>
              <a:t/>
            </a:r>
            <a:endParaRPr sz="1400"/>
          </a:p>
          <a:p>
            <a:pPr indent="0" lvl="0" marL="0" rtl="0">
              <a:spcBef>
                <a:spcPts val="1600"/>
              </a:spcBef>
              <a:spcAft>
                <a:spcPts val="0"/>
              </a:spcAft>
              <a:buNone/>
            </a:pPr>
            <a:r>
              <a:t/>
            </a:r>
            <a:endParaRPr sz="1400"/>
          </a:p>
          <a:p>
            <a:pPr indent="0" lvl="0" marL="0" rtl="0">
              <a:spcBef>
                <a:spcPts val="0"/>
              </a:spcBef>
              <a:spcAft>
                <a:spcPts val="0"/>
              </a:spcAft>
              <a:buNone/>
            </a:pPr>
            <a:r>
              <a:rPr lang="en" sz="1400"/>
              <a:t>3. 	Then, you create a branch using the following command:</a:t>
            </a:r>
            <a:endParaRPr sz="1400"/>
          </a:p>
          <a:p>
            <a:pPr indent="457200" lvl="0" marL="0" rtl="0">
              <a:spcBef>
                <a:spcPts val="0"/>
              </a:spcBef>
              <a:spcAft>
                <a:spcPts val="0"/>
              </a:spcAft>
              <a:buNone/>
            </a:pPr>
            <a:r>
              <a:rPr b="1" lang="en" sz="1400">
                <a:solidFill>
                  <a:srgbClr val="000000"/>
                </a:solidFill>
                <a:latin typeface="Courier New"/>
                <a:ea typeface="Courier New"/>
                <a:cs typeface="Courier New"/>
                <a:sym typeface="Courier New"/>
              </a:rPr>
              <a:t>git branch crazy-experiment</a:t>
            </a:r>
            <a:endParaRPr b="1" sz="1400">
              <a:solidFill>
                <a:srgbClr val="000000"/>
              </a:solidFill>
              <a:latin typeface="Courier New"/>
              <a:ea typeface="Courier New"/>
              <a:cs typeface="Courier New"/>
              <a:sym typeface="Courier New"/>
            </a:endParaRPr>
          </a:p>
          <a:p>
            <a:pPr indent="0" lvl="0" marL="0" rtl="0">
              <a:spcBef>
                <a:spcPts val="0"/>
              </a:spcBef>
              <a:spcAft>
                <a:spcPts val="0"/>
              </a:spcAft>
              <a:buNone/>
            </a:pPr>
            <a:r>
              <a:rPr lang="en" sz="1400"/>
              <a:t>4.      The repository history remains unchanged. </a:t>
            </a:r>
            <a:endParaRPr sz="1400"/>
          </a:p>
          <a:p>
            <a:pPr indent="457200" lvl="0" marL="0" rtl="0">
              <a:spcBef>
                <a:spcPts val="0"/>
              </a:spcBef>
              <a:spcAft>
                <a:spcPts val="0"/>
              </a:spcAft>
              <a:buNone/>
            </a:pPr>
            <a:r>
              <a:rPr lang="en" sz="1400"/>
              <a:t>All you get is a new pointer to the current commit:</a:t>
            </a:r>
            <a:endParaRPr sz="1400"/>
          </a:p>
          <a:p>
            <a:pPr indent="457200" lvl="0" marL="0" rtl="0">
              <a:spcBef>
                <a:spcPts val="0"/>
              </a:spcBef>
              <a:spcAft>
                <a:spcPts val="0"/>
              </a:spcAft>
              <a:buNone/>
            </a:pPr>
            <a:r>
              <a:t/>
            </a:r>
            <a:endParaRPr sz="1400"/>
          </a:p>
          <a:p>
            <a:pPr indent="0" lvl="0" marL="0" rtl="0">
              <a:spcBef>
                <a:spcPts val="1600"/>
              </a:spcBef>
              <a:spcAft>
                <a:spcPts val="1600"/>
              </a:spcAft>
              <a:buNone/>
            </a:pPr>
            <a:r>
              <a:t/>
            </a:r>
            <a:endParaRPr sz="1400"/>
          </a:p>
        </p:txBody>
      </p:sp>
      <p:pic>
        <p:nvPicPr>
          <p:cNvPr id="132" name="Shape 132"/>
          <p:cNvPicPr preferRelativeResize="0"/>
          <p:nvPr/>
        </p:nvPicPr>
        <p:blipFill rotWithShape="1">
          <a:blip r:embed="rId3">
            <a:alphaModFix/>
          </a:blip>
          <a:srcRect b="0" l="13763" r="0" t="0"/>
          <a:stretch/>
        </p:blipFill>
        <p:spPr>
          <a:xfrm>
            <a:off x="996223" y="1692500"/>
            <a:ext cx="2685900" cy="1343025"/>
          </a:xfrm>
          <a:prstGeom prst="rect">
            <a:avLst/>
          </a:prstGeom>
          <a:noFill/>
          <a:ln>
            <a:noFill/>
          </a:ln>
        </p:spPr>
      </p:pic>
      <p:pic>
        <p:nvPicPr>
          <p:cNvPr id="133" name="Shape 133"/>
          <p:cNvPicPr preferRelativeResize="0"/>
          <p:nvPr/>
        </p:nvPicPr>
        <p:blipFill>
          <a:blip r:embed="rId4">
            <a:alphaModFix/>
          </a:blip>
          <a:stretch>
            <a:fillRect/>
          </a:stretch>
        </p:blipFill>
        <p:spPr>
          <a:xfrm>
            <a:off x="5466375" y="2634000"/>
            <a:ext cx="3371850" cy="2057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Understand branching a little deeper</a:t>
            </a:r>
            <a:endParaRPr/>
          </a:p>
        </p:txBody>
      </p:sp>
      <p:sp>
        <p:nvSpPr>
          <p:cNvPr id="139" name="Shape 139"/>
          <p:cNvSpPr txBox="1"/>
          <p:nvPr>
            <p:ph idx="4294967295" type="body"/>
          </p:nvPr>
        </p:nvSpPr>
        <p:spPr>
          <a:xfrm>
            <a:off x="460950" y="714700"/>
            <a:ext cx="8222100" cy="4201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Open Command prompt and type in </a:t>
            </a:r>
            <a:r>
              <a:rPr b="1" lang="en">
                <a:solidFill>
                  <a:srgbClr val="000000"/>
                </a:solidFill>
                <a:latin typeface="Courier New"/>
                <a:ea typeface="Courier New"/>
                <a:cs typeface="Courier New"/>
                <a:sym typeface="Courier New"/>
              </a:rPr>
              <a:t>git branch</a:t>
            </a:r>
            <a:r>
              <a:rPr lang="en"/>
              <a:t>. </a:t>
            </a:r>
            <a:br>
              <a:rPr lang="en"/>
            </a:br>
            <a:r>
              <a:rPr lang="en"/>
              <a:t>We’ll notice that it says master branch(default branch). </a:t>
            </a:r>
            <a:endParaRPr/>
          </a:p>
          <a:p>
            <a:pPr indent="-342900" lvl="0" marL="457200" rtl="0">
              <a:spcBef>
                <a:spcPts val="0"/>
              </a:spcBef>
              <a:spcAft>
                <a:spcPts val="0"/>
              </a:spcAft>
              <a:buSzPts val="1800"/>
              <a:buAutoNum type="arabicPeriod"/>
            </a:pPr>
            <a:r>
              <a:rPr lang="en"/>
              <a:t>Now let’s create another branch of our current project using the command </a:t>
            </a:r>
            <a:r>
              <a:rPr b="1" lang="en">
                <a:solidFill>
                  <a:srgbClr val="000000"/>
                </a:solidFill>
                <a:latin typeface="Courier New"/>
                <a:ea typeface="Courier New"/>
                <a:cs typeface="Courier New"/>
                <a:sym typeface="Courier New"/>
              </a:rPr>
              <a:t>git branch &lt;branch-name&gt;</a:t>
            </a:r>
            <a:endParaRPr b="1">
              <a:solidFill>
                <a:srgbClr val="000000"/>
              </a:solidFill>
              <a:latin typeface="Courier New"/>
              <a:ea typeface="Courier New"/>
              <a:cs typeface="Courier New"/>
              <a:sym typeface="Courier New"/>
            </a:endParaRPr>
          </a:p>
          <a:p>
            <a:pPr indent="-342900" lvl="0" marL="457200" rtl="0">
              <a:spcBef>
                <a:spcPts val="0"/>
              </a:spcBef>
              <a:spcAft>
                <a:spcPts val="0"/>
              </a:spcAft>
              <a:buSzPts val="1800"/>
              <a:buAutoNum type="arabicPeriod"/>
            </a:pPr>
            <a:r>
              <a:rPr lang="en"/>
              <a:t>Now type in </a:t>
            </a:r>
            <a:r>
              <a:rPr b="1" lang="en">
                <a:solidFill>
                  <a:srgbClr val="000000"/>
                </a:solidFill>
                <a:latin typeface="Courier New"/>
                <a:ea typeface="Courier New"/>
                <a:cs typeface="Courier New"/>
                <a:sym typeface="Courier New"/>
              </a:rPr>
              <a:t>git checkout &lt;branch-name&gt;</a:t>
            </a:r>
            <a:r>
              <a:rPr lang="en"/>
              <a:t> to go to the newly created branch.</a:t>
            </a:r>
            <a:endParaRPr/>
          </a:p>
          <a:p>
            <a:pPr indent="-342900" lvl="0" marL="457200" rtl="0">
              <a:spcBef>
                <a:spcPts val="0"/>
              </a:spcBef>
              <a:spcAft>
                <a:spcPts val="0"/>
              </a:spcAft>
              <a:buSzPts val="1800"/>
              <a:buAutoNum type="arabicPeriod"/>
            </a:pPr>
            <a:r>
              <a:rPr lang="en"/>
              <a:t>Let’s do some changes in the new branch and commit the changes.  </a:t>
            </a:r>
            <a:br>
              <a:rPr lang="en"/>
            </a:br>
            <a:r>
              <a:rPr lang="en"/>
              <a:t>Don’t forget to add the changes first.</a:t>
            </a:r>
            <a:endParaRPr/>
          </a:p>
          <a:p>
            <a:pPr indent="-342900" lvl="0" marL="457200" rtl="0">
              <a:spcBef>
                <a:spcPts val="0"/>
              </a:spcBef>
              <a:spcAft>
                <a:spcPts val="0"/>
              </a:spcAft>
              <a:buSzPts val="1800"/>
              <a:buAutoNum type="arabicPeriod"/>
            </a:pPr>
            <a:r>
              <a:rPr lang="en"/>
              <a:t>Now let’s say we want to merge the newly created branch into the master branch. </a:t>
            </a:r>
            <a:endParaRPr/>
          </a:p>
          <a:p>
            <a:pPr indent="-342900" lvl="1" marL="914400" rtl="0">
              <a:spcBef>
                <a:spcPts val="0"/>
              </a:spcBef>
              <a:spcAft>
                <a:spcPts val="0"/>
              </a:spcAft>
              <a:buSzPts val="1800"/>
              <a:buAutoNum type="arabicPeriod"/>
            </a:pPr>
            <a:r>
              <a:rPr lang="en" sz="1800"/>
              <a:t>We will go to the master branch </a:t>
            </a:r>
            <a:r>
              <a:rPr b="1" lang="en" sz="1800">
                <a:solidFill>
                  <a:srgbClr val="000000"/>
                </a:solidFill>
                <a:latin typeface="Courier New"/>
                <a:ea typeface="Courier New"/>
                <a:cs typeface="Courier New"/>
                <a:sym typeface="Courier New"/>
              </a:rPr>
              <a:t>git checkout master</a:t>
            </a:r>
            <a:endParaRPr sz="1800"/>
          </a:p>
          <a:p>
            <a:pPr indent="-342900" lvl="1" marL="914400" rtl="0">
              <a:spcBef>
                <a:spcPts val="0"/>
              </a:spcBef>
              <a:spcAft>
                <a:spcPts val="0"/>
              </a:spcAft>
              <a:buSzPts val="1800"/>
              <a:buAutoNum type="arabicPeriod"/>
            </a:pPr>
            <a:r>
              <a:rPr lang="en" sz="1800"/>
              <a:t>Then we merge newly created branch into master branch using </a:t>
            </a:r>
            <a:br>
              <a:rPr lang="en" sz="1800"/>
            </a:br>
            <a:r>
              <a:rPr b="1" lang="en" sz="1800">
                <a:solidFill>
                  <a:srgbClr val="000000"/>
                </a:solidFill>
                <a:latin typeface="Courier New"/>
                <a:ea typeface="Courier New"/>
                <a:cs typeface="Courier New"/>
                <a:sym typeface="Courier New"/>
              </a:rPr>
              <a:t>git merge &lt;branch-name&gt;.</a:t>
            </a:r>
            <a:endParaRPr b="1" sz="1800">
              <a:solidFill>
                <a:srgbClr val="000000"/>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a:t>What is Github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3000"/>
              <a:t>What is Github?</a:t>
            </a:r>
            <a:endParaRPr sz="3000"/>
          </a:p>
        </p:txBody>
      </p:sp>
      <p:sp>
        <p:nvSpPr>
          <p:cNvPr id="150" name="Shape 150"/>
          <p:cNvSpPr txBox="1"/>
          <p:nvPr>
            <p:ph idx="4294967295" type="body"/>
          </p:nvPr>
        </p:nvSpPr>
        <p:spPr>
          <a:xfrm>
            <a:off x="471900" y="942075"/>
            <a:ext cx="8222100" cy="4017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sz="1800"/>
              <a:t>Github is not the same as git. GitHub is a repository hosting service. Think of it as the "cloud" for code. </a:t>
            </a:r>
            <a:endParaRPr sz="1800"/>
          </a:p>
          <a:p>
            <a:pPr indent="-342900" lvl="0" marL="457200" rtl="0">
              <a:spcBef>
                <a:spcPts val="0"/>
              </a:spcBef>
              <a:spcAft>
                <a:spcPts val="0"/>
              </a:spcAft>
              <a:buSzPts val="1800"/>
              <a:buAutoNum type="arabicPeriod"/>
            </a:pPr>
            <a:r>
              <a:rPr lang="en"/>
              <a:t>But I can use google drive or dropbox as well? Yes but github is designed specially for this purpose.</a:t>
            </a:r>
            <a:endParaRPr/>
          </a:p>
          <a:p>
            <a:pPr indent="-342900" lvl="0" marL="457200" rtl="0">
              <a:spcBef>
                <a:spcPts val="0"/>
              </a:spcBef>
              <a:spcAft>
                <a:spcPts val="0"/>
              </a:spcAft>
              <a:buSzPts val="1800"/>
              <a:buAutoNum type="arabicPeriod"/>
            </a:pPr>
            <a:r>
              <a:rPr lang="en" sz="1800"/>
              <a:t>Github is a website/platform while git is a tool. </a:t>
            </a:r>
            <a:endParaRPr sz="1800"/>
          </a:p>
          <a:p>
            <a:pPr indent="-342900" lvl="0" marL="457200" rtl="0">
              <a:spcBef>
                <a:spcPts val="0"/>
              </a:spcBef>
              <a:spcAft>
                <a:spcPts val="0"/>
              </a:spcAft>
              <a:buSzPts val="1800"/>
              <a:buAutoNum type="arabicPeriod"/>
            </a:pPr>
            <a:r>
              <a:rPr lang="en" sz="1800"/>
              <a:t>GitHub will host our source code projects written in a variety of different programming languages and keep track of the various changes made to every iteration. </a:t>
            </a:r>
            <a:endParaRPr sz="1800"/>
          </a:p>
          <a:p>
            <a:pPr indent="-342900" lvl="0" marL="457200" rtl="0">
              <a:spcBef>
                <a:spcPts val="0"/>
              </a:spcBef>
              <a:spcAft>
                <a:spcPts val="0"/>
              </a:spcAft>
              <a:buSzPts val="1800"/>
              <a:buAutoNum type="arabicPeriod"/>
            </a:pPr>
            <a:r>
              <a:rPr lang="en" sz="1800"/>
              <a:t>It is able to do this by using git, a revision control system that runs in the command line interface.</a:t>
            </a:r>
            <a:endParaRPr sz="1800"/>
          </a:p>
          <a:p>
            <a:pPr indent="-342900" lvl="0" marL="457200" rtl="0">
              <a:spcBef>
                <a:spcPts val="0"/>
              </a:spcBef>
              <a:spcAft>
                <a:spcPts val="0"/>
              </a:spcAft>
              <a:buSzPts val="1800"/>
              <a:buAutoNum type="arabicPeriod"/>
            </a:pPr>
            <a:r>
              <a:rPr lang="en" sz="1800"/>
              <a:t>Github is not the only one. Other websites such as </a:t>
            </a:r>
            <a:r>
              <a:rPr lang="en"/>
              <a:t>such as BitBucket, GitLab or Gitorious use git</a:t>
            </a:r>
            <a:endParaRPr sz="1800"/>
          </a:p>
          <a:p>
            <a:pPr indent="0" lvl="0" marL="0" rtl="0">
              <a:spcBef>
                <a:spcPts val="1600"/>
              </a:spcBef>
              <a:spcAft>
                <a:spcPts val="0"/>
              </a:spcAft>
              <a:buNone/>
            </a:pPr>
            <a:r>
              <a:t/>
            </a:r>
            <a:endParaRPr sz="1800"/>
          </a:p>
          <a:p>
            <a:pPr indent="0" lvl="0" marL="0" rtl="0">
              <a:spcBef>
                <a:spcPts val="1600"/>
              </a:spcBef>
              <a:spcAft>
                <a:spcPts val="0"/>
              </a:spcAft>
              <a:buNone/>
            </a:pPr>
            <a:r>
              <a:t/>
            </a:r>
            <a:endParaRPr sz="1800"/>
          </a:p>
          <a:p>
            <a:pPr indent="0" lvl="0" marL="0" rtl="0">
              <a:spcBef>
                <a:spcPts val="1600"/>
              </a:spcBef>
              <a:spcAft>
                <a:spcPts val="160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