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10:</a:t>
            </a:r>
            <a:endParaRPr/>
          </a:p>
          <a:p>
            <a:pPr indent="0" lvl="0" marL="0" algn="ctr">
              <a:spcBef>
                <a:spcPts val="0"/>
              </a:spcBef>
              <a:spcAft>
                <a:spcPts val="0"/>
              </a:spcAft>
              <a:buNone/>
            </a:pPr>
            <a:r>
              <a:rPr lang="en"/>
              <a:t>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example of inheritance will be :</a:t>
            </a:r>
            <a:endParaRPr/>
          </a:p>
        </p:txBody>
      </p:sp>
      <p:sp>
        <p:nvSpPr>
          <p:cNvPr id="124" name="Shape 124"/>
          <p:cNvSpPr/>
          <p:nvPr/>
        </p:nvSpPr>
        <p:spPr>
          <a:xfrm>
            <a:off x="369750" y="882700"/>
            <a:ext cx="8283600" cy="396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600">
                <a:latin typeface="Courier New"/>
                <a:ea typeface="Courier New"/>
                <a:cs typeface="Courier New"/>
                <a:sym typeface="Courier New"/>
              </a:rPr>
              <a:t>class </a:t>
            </a:r>
            <a:r>
              <a:rPr b="1" lang="en" sz="1600">
                <a:solidFill>
                  <a:srgbClr val="0000FF"/>
                </a:solidFill>
                <a:latin typeface="Courier New"/>
                <a:ea typeface="Courier New"/>
                <a:cs typeface="Courier New"/>
                <a:sym typeface="Courier New"/>
              </a:rPr>
              <a:t>Parent</a:t>
            </a:r>
            <a:r>
              <a:rPr b="1" lang="en" sz="1600">
                <a:latin typeface="Courier New"/>
                <a:ea typeface="Courier New"/>
                <a:cs typeface="Courier New"/>
                <a:sym typeface="Courier New"/>
              </a:rPr>
              <a:t>:        # define parent class</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def __init__(self):</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print "Calling parent constructor"</a:t>
            </a:r>
            <a:endParaRPr b="1" sz="1600">
              <a:latin typeface="Courier New"/>
              <a:ea typeface="Courier New"/>
              <a:cs typeface="Courier New"/>
              <a:sym typeface="Courier New"/>
            </a:endParaRPr>
          </a:p>
          <a:p>
            <a:pPr indent="0" lvl="0" marL="0" rtl="0">
              <a:spcBef>
                <a:spcPts val="0"/>
              </a:spcBef>
              <a:spcAft>
                <a:spcPts val="0"/>
              </a:spcAft>
              <a:buNone/>
            </a:pPr>
            <a:r>
              <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def parentMethod(self):</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print 'Calling parent method'</a:t>
            </a:r>
            <a:endParaRPr b="1" sz="1600">
              <a:latin typeface="Courier New"/>
              <a:ea typeface="Courier New"/>
              <a:cs typeface="Courier New"/>
              <a:sym typeface="Courier New"/>
            </a:endParaRPr>
          </a:p>
          <a:p>
            <a:pPr indent="0" lvl="0" marL="0" rtl="0">
              <a:spcBef>
                <a:spcPts val="0"/>
              </a:spcBef>
              <a:spcAft>
                <a:spcPts val="0"/>
              </a:spcAft>
              <a:buNone/>
            </a:pPr>
            <a:r>
              <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class </a:t>
            </a:r>
            <a:r>
              <a:rPr b="1" lang="en" sz="1600">
                <a:solidFill>
                  <a:srgbClr val="FF0000"/>
                </a:solidFill>
                <a:latin typeface="Courier New"/>
                <a:ea typeface="Courier New"/>
                <a:cs typeface="Courier New"/>
                <a:sym typeface="Courier New"/>
              </a:rPr>
              <a:t>Child</a:t>
            </a:r>
            <a:r>
              <a:rPr b="1" lang="en" sz="1600">
                <a:latin typeface="Courier New"/>
                <a:ea typeface="Courier New"/>
                <a:cs typeface="Courier New"/>
                <a:sym typeface="Courier New"/>
              </a:rPr>
              <a:t>(</a:t>
            </a:r>
            <a:r>
              <a:rPr b="1" lang="en" sz="1600">
                <a:solidFill>
                  <a:srgbClr val="0000FF"/>
                </a:solidFill>
                <a:latin typeface="Courier New"/>
                <a:ea typeface="Courier New"/>
                <a:cs typeface="Courier New"/>
                <a:sym typeface="Courier New"/>
              </a:rPr>
              <a:t>Parent</a:t>
            </a:r>
            <a:r>
              <a:rPr b="1" lang="en" sz="1600">
                <a:latin typeface="Courier New"/>
                <a:ea typeface="Courier New"/>
                <a:cs typeface="Courier New"/>
                <a:sym typeface="Courier New"/>
              </a:rPr>
              <a:t>): 	# define child class</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def __init__(self):</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print "Calling child constructor"</a:t>
            </a:r>
            <a:endParaRPr b="1" sz="1600">
              <a:latin typeface="Courier New"/>
              <a:ea typeface="Courier New"/>
              <a:cs typeface="Courier New"/>
              <a:sym typeface="Courier New"/>
            </a:endParaRPr>
          </a:p>
          <a:p>
            <a:pPr indent="0" lvl="0" marL="0" rtl="0">
              <a:spcBef>
                <a:spcPts val="0"/>
              </a:spcBef>
              <a:spcAft>
                <a:spcPts val="0"/>
              </a:spcAft>
              <a:buNone/>
            </a:pPr>
            <a:r>
              <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def childMethod(self):</a:t>
            </a:r>
            <a:endParaRPr b="1" sz="1600">
              <a:latin typeface="Courier New"/>
              <a:ea typeface="Courier New"/>
              <a:cs typeface="Courier New"/>
              <a:sym typeface="Courier New"/>
            </a:endParaRPr>
          </a:p>
          <a:p>
            <a:pPr indent="0" lvl="0" marL="0" rtl="0">
              <a:spcBef>
                <a:spcPts val="0"/>
              </a:spcBef>
              <a:spcAft>
                <a:spcPts val="0"/>
              </a:spcAft>
              <a:buNone/>
            </a:pPr>
            <a:r>
              <a:rPr b="1" lang="en" sz="1600">
                <a:latin typeface="Courier New"/>
                <a:ea typeface="Courier New"/>
                <a:cs typeface="Courier New"/>
                <a:sym typeface="Courier New"/>
              </a:rPr>
              <a:t>    print 'Calling child method'</a:t>
            </a:r>
            <a:endParaRPr b="1" sz="1600">
              <a:latin typeface="Courier New"/>
              <a:ea typeface="Courier New"/>
              <a:cs typeface="Courier New"/>
              <a:sym typeface="Courier New"/>
            </a:endParaRPr>
          </a:p>
          <a:p>
            <a:pPr indent="0" lvl="0" marL="0" rtl="0">
              <a:spcBef>
                <a:spcPts val="0"/>
              </a:spcBef>
              <a:spcAft>
                <a:spcPts val="0"/>
              </a:spcAft>
              <a:buNone/>
            </a:pPr>
            <a:r>
              <a:t/>
            </a:r>
            <a:endParaRPr b="1" sz="16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example of inheritance will be :</a:t>
            </a:r>
            <a:endParaRPr/>
          </a:p>
        </p:txBody>
      </p:sp>
      <p:sp>
        <p:nvSpPr>
          <p:cNvPr id="130" name="Shape 130"/>
          <p:cNvSpPr/>
          <p:nvPr/>
        </p:nvSpPr>
        <p:spPr>
          <a:xfrm>
            <a:off x="324850" y="1644275"/>
            <a:ext cx="8316300" cy="1008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 = Child()          # instance of child</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c.childMethod()      # child calls its method</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c.parentMethod()     # calls parent's method</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31" name="Shape 131"/>
          <p:cNvSpPr txBox="1"/>
          <p:nvPr/>
        </p:nvSpPr>
        <p:spPr>
          <a:xfrm>
            <a:off x="248650" y="866275"/>
            <a:ext cx="83163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Since the child class has inherited features from the parent class, it can access the methods and variables of the parent class using its object and dot operator.</a:t>
            </a:r>
            <a:endParaRPr sz="1800">
              <a:solidFill>
                <a:schemeClr val="lt2"/>
              </a:solidFill>
              <a:latin typeface="Roboto"/>
              <a:ea typeface="Roboto"/>
              <a:cs typeface="Roboto"/>
              <a:sym typeface="Roboto"/>
            </a:endParaRPr>
          </a:p>
        </p:txBody>
      </p:sp>
      <p:sp>
        <p:nvSpPr>
          <p:cNvPr id="132" name="Shape 132"/>
          <p:cNvSpPr/>
          <p:nvPr/>
        </p:nvSpPr>
        <p:spPr>
          <a:xfrm>
            <a:off x="324850" y="3400675"/>
            <a:ext cx="8316300" cy="1008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Calling child constructor</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Calling child method</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Calling parent method</a:t>
            </a:r>
            <a:endParaRPr b="1">
              <a:latin typeface="Courier New"/>
              <a:ea typeface="Courier New"/>
              <a:cs typeface="Courier New"/>
              <a:sym typeface="Courier New"/>
            </a:endParaRPr>
          </a:p>
        </p:txBody>
      </p:sp>
      <p:sp>
        <p:nvSpPr>
          <p:cNvPr id="133" name="Shape 133"/>
          <p:cNvSpPr txBox="1"/>
          <p:nvPr/>
        </p:nvSpPr>
        <p:spPr>
          <a:xfrm>
            <a:off x="248650" y="2847475"/>
            <a:ext cx="8316300" cy="47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This code will product the following output:</a:t>
            </a:r>
            <a:endParaRPr sz="18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Inheritance(Contd.)</a:t>
            </a:r>
            <a:endParaRPr/>
          </a:p>
        </p:txBody>
      </p:sp>
      <p:sp>
        <p:nvSpPr>
          <p:cNvPr id="139" name="Shape 139"/>
          <p:cNvSpPr txBox="1"/>
          <p:nvPr/>
        </p:nvSpPr>
        <p:spPr>
          <a:xfrm>
            <a:off x="248650" y="866275"/>
            <a:ext cx="8316300" cy="255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For those of you who know other object-oriented languages such as Java, you will find some differences between them and Python regarding visibility.</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rPr lang="en" sz="1800">
                <a:solidFill>
                  <a:schemeClr val="lt2"/>
                </a:solidFill>
                <a:latin typeface="Roboto"/>
                <a:ea typeface="Roboto"/>
                <a:cs typeface="Roboto"/>
                <a:sym typeface="Roboto"/>
              </a:rPr>
              <a:t>Simply put, Python does not have the concept of private or protected data members of a class.</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rPr lang="en" sz="1800">
                <a:solidFill>
                  <a:schemeClr val="lt2"/>
                </a:solidFill>
                <a:latin typeface="Roboto"/>
                <a:ea typeface="Roboto"/>
                <a:cs typeface="Roboto"/>
                <a:sym typeface="Roboto"/>
              </a:rPr>
              <a:t>All the data members of a class are available to every other instance of the same class or some other class.</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390525" y="1916625"/>
            <a:ext cx="8222100" cy="83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Making our code even better</a:t>
            </a:r>
            <a:endParaRPr/>
          </a:p>
        </p:txBody>
      </p:sp>
      <p:sp>
        <p:nvSpPr>
          <p:cNvPr id="145" name="Shape 145"/>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Our project is nearly done. What is your progress like?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apply all OOPs knowledge </a:t>
            </a:r>
            <a:endParaRPr/>
          </a:p>
          <a:p>
            <a:pPr indent="0" lvl="0" marL="0" rtl="0" algn="ctr">
              <a:spcBef>
                <a:spcPts val="0"/>
              </a:spcBef>
              <a:spcAft>
                <a:spcPts val="0"/>
              </a:spcAft>
              <a:buNone/>
            </a:pPr>
            <a:r>
              <a:rPr lang="en"/>
              <a:t>to our SPYCHAT project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Modifying our project</a:t>
            </a:r>
            <a:endParaRPr/>
          </a:p>
        </p:txBody>
      </p:sp>
      <p:sp>
        <p:nvSpPr>
          <p:cNvPr id="156" name="Shape 156"/>
          <p:cNvSpPr/>
          <p:nvPr/>
        </p:nvSpPr>
        <p:spPr>
          <a:xfrm>
            <a:off x="324850" y="1796675"/>
            <a:ext cx="8316300" cy="2276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class Spy:</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def __init__(self, name, salutation, age, rating):</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self.name = name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self.salutation = salutation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self.age = 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self.rating = rating</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self.is_online = True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self.chats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self.current_status_message = None</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57" name="Shape 157"/>
          <p:cNvSpPr txBox="1"/>
          <p:nvPr/>
        </p:nvSpPr>
        <p:spPr>
          <a:xfrm>
            <a:off x="248650" y="1018675"/>
            <a:ext cx="8316300" cy="72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Let's create a Spy class in </a:t>
            </a:r>
            <a:r>
              <a:rPr b="1" lang="en" sz="1800">
                <a:solidFill>
                  <a:srgbClr val="0000FF"/>
                </a:solidFill>
                <a:latin typeface="Roboto"/>
                <a:ea typeface="Roboto"/>
                <a:cs typeface="Roboto"/>
                <a:sym typeface="Roboto"/>
              </a:rPr>
              <a:t>spy_details.py</a:t>
            </a:r>
            <a:r>
              <a:rPr lang="en" sz="1800">
                <a:solidFill>
                  <a:schemeClr val="lt2"/>
                </a:solidFill>
                <a:latin typeface="Roboto"/>
                <a:ea typeface="Roboto"/>
                <a:cs typeface="Roboto"/>
                <a:sym typeface="Roboto"/>
              </a:rPr>
              <a:t> file. </a:t>
            </a:r>
            <a:endParaRPr sz="1800">
              <a:solidFill>
                <a:schemeClr val="lt2"/>
              </a:solidFill>
              <a:latin typeface="Roboto"/>
              <a:ea typeface="Roboto"/>
              <a:cs typeface="Roboto"/>
              <a:sym typeface="Roboto"/>
            </a:endParaRPr>
          </a:p>
          <a:p>
            <a:pPr indent="0" lvl="0" marL="0" rtl="0">
              <a:spcBef>
                <a:spcPts val="0"/>
              </a:spcBef>
              <a:spcAft>
                <a:spcPts val="0"/>
              </a:spcAft>
              <a:buNone/>
            </a:pPr>
            <a:r>
              <a:rPr lang="en" sz="1800">
                <a:solidFill>
                  <a:schemeClr val="lt2"/>
                </a:solidFill>
                <a:latin typeface="Roboto"/>
                <a:ea typeface="Roboto"/>
                <a:cs typeface="Roboto"/>
                <a:sym typeface="Roboto"/>
              </a:rPr>
              <a:t>Our Spy class will have same features that we have defined for the spy earlier.</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p:nvPr/>
        </p:nvSpPr>
        <p:spPr>
          <a:xfrm>
            <a:off x="324850" y="1339475"/>
            <a:ext cx="8316300" cy="53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spy = Spy('bond', 'Mr.', 24, 4.7)</a:t>
            </a:r>
            <a:endParaRPr b="1">
              <a:latin typeface="Courier New"/>
              <a:ea typeface="Courier New"/>
              <a:cs typeface="Courier New"/>
              <a:sym typeface="Courier New"/>
            </a:endParaRPr>
          </a:p>
        </p:txBody>
      </p:sp>
      <p:sp>
        <p:nvSpPr>
          <p:cNvPr id="163" name="Shape 163"/>
          <p:cNvSpPr txBox="1"/>
          <p:nvPr/>
        </p:nvSpPr>
        <p:spPr>
          <a:xfrm>
            <a:off x="324850" y="758000"/>
            <a:ext cx="8316300" cy="53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Using the class definition of Spy, let's create our own spy in spy_details.py</a:t>
            </a:r>
            <a:endParaRPr sz="1800">
              <a:solidFill>
                <a:schemeClr val="lt2"/>
              </a:solidFill>
              <a:latin typeface="Roboto"/>
              <a:ea typeface="Roboto"/>
              <a:cs typeface="Roboto"/>
              <a:sym typeface="Roboto"/>
            </a:endParaRPr>
          </a:p>
        </p:txBody>
      </p:sp>
      <p:sp>
        <p:nvSpPr>
          <p:cNvPr id="164" name="Shape 164"/>
          <p:cNvSpPr/>
          <p:nvPr/>
        </p:nvSpPr>
        <p:spPr>
          <a:xfrm>
            <a:off x="324850" y="2650550"/>
            <a:ext cx="8316300" cy="130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friend_one = Spy('agentx', 'Mr.', 27, 4.9)</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friend_two = Spy('Agenty', 'Ms.', 21, 4.39)</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friend_three = Spy('Agentz', 'Dr.', 37, 4.95)</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friends = [friend_one, friend_two, friend_three]</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65" name="Shape 165"/>
          <p:cNvSpPr txBox="1"/>
          <p:nvPr/>
        </p:nvSpPr>
        <p:spPr>
          <a:xfrm>
            <a:off x="324850" y="2024563"/>
            <a:ext cx="8316300" cy="47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Let’s add friends of our spy</a:t>
            </a:r>
            <a:endParaRPr sz="1800">
              <a:solidFill>
                <a:schemeClr val="lt2"/>
              </a:solidFill>
              <a:latin typeface="Roboto"/>
              <a:ea typeface="Roboto"/>
              <a:cs typeface="Roboto"/>
              <a:sym typeface="Roboto"/>
            </a:endParaRPr>
          </a:p>
        </p:txBody>
      </p:sp>
      <p:sp>
        <p:nvSpPr>
          <p:cNvPr id="166" name="Shape 16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Modifying our 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324850" y="2101475"/>
            <a:ext cx="8316300" cy="143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class ChatMessage:</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def __init__(self, message, sent_by_me):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self.message = message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self.time = datetime.now()</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self.sent_by_me = sent_by_me</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72" name="Shape 172"/>
          <p:cNvSpPr txBox="1"/>
          <p:nvPr/>
        </p:nvSpPr>
        <p:spPr>
          <a:xfrm>
            <a:off x="324850" y="1520000"/>
            <a:ext cx="8316300" cy="53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Let's create a </a:t>
            </a:r>
            <a:r>
              <a:rPr b="1" lang="en" sz="1800">
                <a:solidFill>
                  <a:srgbClr val="0000FF"/>
                </a:solidFill>
                <a:latin typeface="Roboto"/>
                <a:ea typeface="Roboto"/>
                <a:cs typeface="Roboto"/>
                <a:sym typeface="Roboto"/>
              </a:rPr>
              <a:t>ChatMessage</a:t>
            </a:r>
            <a:r>
              <a:rPr lang="en" sz="1800">
                <a:solidFill>
                  <a:schemeClr val="lt2"/>
                </a:solidFill>
                <a:latin typeface="Roboto"/>
                <a:ea typeface="Roboto"/>
                <a:cs typeface="Roboto"/>
                <a:sym typeface="Roboto"/>
              </a:rPr>
              <a:t> class in spy_details.py again</a:t>
            </a:r>
            <a:endParaRPr sz="1800">
              <a:solidFill>
                <a:schemeClr val="lt2"/>
              </a:solidFill>
              <a:latin typeface="Roboto"/>
              <a:ea typeface="Roboto"/>
              <a:cs typeface="Roboto"/>
              <a:sym typeface="Roboto"/>
            </a:endParaRPr>
          </a:p>
        </p:txBody>
      </p:sp>
      <p:sp>
        <p:nvSpPr>
          <p:cNvPr id="173" name="Shape 17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Modifying our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324850" y="2663800"/>
            <a:ext cx="8316300" cy="131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Import the default spy object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from spy_details import spy</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Import the classes - Note the casing is different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from spy_detiails import Spy, ChatMessage</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79" name="Shape 179"/>
          <p:cNvSpPr txBox="1"/>
          <p:nvPr/>
        </p:nvSpPr>
        <p:spPr>
          <a:xfrm>
            <a:off x="324850" y="834200"/>
            <a:ext cx="8316300" cy="189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Now that we have created the Spy and ChatMessage class, we will be required to refactor our codebase. In place of the different variables that we were using before, we will use the data variables of the class. </a:t>
            </a:r>
            <a:endParaRPr sz="1800">
              <a:solidFill>
                <a:schemeClr val="lt2"/>
              </a:solidFill>
              <a:latin typeface="Roboto"/>
              <a:ea typeface="Roboto"/>
              <a:cs typeface="Roboto"/>
              <a:sym typeface="Roboto"/>
            </a:endParaRPr>
          </a:p>
          <a:p>
            <a:pPr indent="0" lvl="0" marL="0">
              <a:spcBef>
                <a:spcPts val="0"/>
              </a:spcBef>
              <a:spcAft>
                <a:spcPts val="0"/>
              </a:spcAft>
              <a:buNone/>
            </a:pPr>
            <a:r>
              <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a:solidFill>
                  <a:schemeClr val="lt2"/>
                </a:solidFill>
                <a:latin typeface="Roboto"/>
                <a:ea typeface="Roboto"/>
                <a:cs typeface="Roboto"/>
                <a:sym typeface="Roboto"/>
              </a:rPr>
              <a:t>But before we do that we would need to import these classes and variables into our main.py file</a:t>
            </a:r>
            <a:endParaRPr sz="1800">
              <a:solidFill>
                <a:schemeClr val="lt2"/>
              </a:solidFill>
              <a:latin typeface="Roboto"/>
              <a:ea typeface="Roboto"/>
              <a:cs typeface="Roboto"/>
              <a:sym typeface="Roboto"/>
            </a:endParaRPr>
          </a:p>
          <a:p>
            <a:pPr indent="0" lvl="0" mar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p:txBody>
      </p:sp>
      <p:sp>
        <p:nvSpPr>
          <p:cNvPr id="180" name="Shape 18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Modifying our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p:nvPr/>
        </p:nvSpPr>
        <p:spPr>
          <a:xfrm>
            <a:off x="1467850" y="1491875"/>
            <a:ext cx="1970700" cy="53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highlight>
                  <a:srgbClr val="FFFF00"/>
                </a:highlight>
                <a:latin typeface="Courier New"/>
                <a:ea typeface="Courier New"/>
                <a:cs typeface="Courier New"/>
                <a:sym typeface="Courier New"/>
              </a:rPr>
              <a:t>spy['feature']</a:t>
            </a:r>
            <a:endParaRPr b="1">
              <a:highlight>
                <a:srgbClr val="FFFF00"/>
              </a:highlight>
              <a:latin typeface="Courier New"/>
              <a:ea typeface="Courier New"/>
              <a:cs typeface="Courier New"/>
              <a:sym typeface="Courier New"/>
            </a:endParaRPr>
          </a:p>
        </p:txBody>
      </p:sp>
      <p:sp>
        <p:nvSpPr>
          <p:cNvPr id="186" name="Shape 186"/>
          <p:cNvSpPr txBox="1"/>
          <p:nvPr/>
        </p:nvSpPr>
        <p:spPr>
          <a:xfrm>
            <a:off x="324850" y="758000"/>
            <a:ext cx="8316300" cy="72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All the previous references to the features like salutation, name, age, rating etc. will change as follows:</a:t>
            </a:r>
            <a:endParaRPr sz="1800">
              <a:solidFill>
                <a:schemeClr val="lt2"/>
              </a:solidFill>
              <a:latin typeface="Roboto"/>
              <a:ea typeface="Roboto"/>
              <a:cs typeface="Roboto"/>
              <a:sym typeface="Roboto"/>
            </a:endParaRPr>
          </a:p>
        </p:txBody>
      </p:sp>
      <p:sp>
        <p:nvSpPr>
          <p:cNvPr id="187" name="Shape 187"/>
          <p:cNvSpPr/>
          <p:nvPr/>
        </p:nvSpPr>
        <p:spPr>
          <a:xfrm>
            <a:off x="5332000" y="1482400"/>
            <a:ext cx="1970700" cy="53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highlight>
                  <a:srgbClr val="FF9900"/>
                </a:highlight>
                <a:latin typeface="Courier New"/>
                <a:ea typeface="Courier New"/>
                <a:cs typeface="Courier New"/>
                <a:sym typeface="Courier New"/>
              </a:rPr>
              <a:t>spy.feature</a:t>
            </a:r>
            <a:endParaRPr b="1">
              <a:highlight>
                <a:srgbClr val="FF9900"/>
              </a:highlight>
              <a:latin typeface="Courier New"/>
              <a:ea typeface="Courier New"/>
              <a:cs typeface="Courier New"/>
              <a:sym typeface="Courier New"/>
            </a:endParaRPr>
          </a:p>
        </p:txBody>
      </p:sp>
      <p:sp>
        <p:nvSpPr>
          <p:cNvPr id="188" name="Shape 188"/>
          <p:cNvSpPr txBox="1"/>
          <p:nvPr/>
        </p:nvSpPr>
        <p:spPr>
          <a:xfrm>
            <a:off x="3535650" y="1511950"/>
            <a:ext cx="1720200" cy="47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Roboto"/>
                <a:ea typeface="Roboto"/>
                <a:cs typeface="Roboto"/>
                <a:sym typeface="Roboto"/>
              </a:rPr>
              <a:t>Will change to:</a:t>
            </a:r>
            <a:endParaRPr sz="1800">
              <a:solidFill>
                <a:schemeClr val="lt2"/>
              </a:solidFill>
              <a:latin typeface="Roboto"/>
              <a:ea typeface="Roboto"/>
              <a:cs typeface="Roboto"/>
              <a:sym typeface="Roboto"/>
            </a:endParaRPr>
          </a:p>
        </p:txBody>
      </p:sp>
      <p:sp>
        <p:nvSpPr>
          <p:cNvPr id="189" name="Shape 18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Modifying our project</a:t>
            </a:r>
            <a:endParaRPr/>
          </a:p>
        </p:txBody>
      </p:sp>
      <p:sp>
        <p:nvSpPr>
          <p:cNvPr id="190" name="Shape 190"/>
          <p:cNvSpPr txBox="1"/>
          <p:nvPr/>
        </p:nvSpPr>
        <p:spPr>
          <a:xfrm>
            <a:off x="0" y="2122375"/>
            <a:ext cx="9108000" cy="2967000"/>
          </a:xfrm>
          <a:prstGeom prst="rect">
            <a:avLst/>
          </a:prstGeom>
          <a:solidFill>
            <a:srgbClr val="D9D2E9"/>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324850" y="2939675"/>
            <a:ext cx="8684400" cy="53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question = "Continue as " + </a:t>
            </a:r>
            <a:r>
              <a:rPr b="1" lang="en">
                <a:highlight>
                  <a:srgbClr val="FFFF00"/>
                </a:highlight>
                <a:latin typeface="Courier New"/>
                <a:ea typeface="Courier New"/>
                <a:cs typeface="Courier New"/>
                <a:sym typeface="Courier New"/>
              </a:rPr>
              <a:t>spy['salutation']</a:t>
            </a:r>
            <a:r>
              <a:rPr b="1" lang="en">
                <a:latin typeface="Courier New"/>
                <a:ea typeface="Courier New"/>
                <a:cs typeface="Courier New"/>
                <a:sym typeface="Courier New"/>
              </a:rPr>
              <a:t> + " " + </a:t>
            </a:r>
            <a:r>
              <a:rPr b="1" lang="en">
                <a:highlight>
                  <a:srgbClr val="FFFF00"/>
                </a:highlight>
                <a:latin typeface="Courier New"/>
                <a:ea typeface="Courier New"/>
                <a:cs typeface="Courier New"/>
                <a:sym typeface="Courier New"/>
              </a:rPr>
              <a:t>spy['name']</a:t>
            </a:r>
            <a:r>
              <a:rPr b="1" lang="en">
                <a:latin typeface="Courier New"/>
                <a:ea typeface="Courier New"/>
                <a:cs typeface="Courier New"/>
                <a:sym typeface="Courier New"/>
              </a:rPr>
              <a:t> + " (Y/N)? "</a:t>
            </a:r>
            <a:endParaRPr b="1">
              <a:latin typeface="Courier New"/>
              <a:ea typeface="Courier New"/>
              <a:cs typeface="Courier New"/>
              <a:sym typeface="Courier New"/>
            </a:endParaRPr>
          </a:p>
        </p:txBody>
      </p:sp>
      <p:sp>
        <p:nvSpPr>
          <p:cNvPr id="192" name="Shape 192"/>
          <p:cNvSpPr txBox="1"/>
          <p:nvPr/>
        </p:nvSpPr>
        <p:spPr>
          <a:xfrm>
            <a:off x="324850" y="2282000"/>
            <a:ext cx="8316300" cy="47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Roboto"/>
                <a:ea typeface="Roboto"/>
                <a:cs typeface="Roboto"/>
                <a:sym typeface="Roboto"/>
              </a:rPr>
              <a:t>An example to illustrate the code refactoring would be:</a:t>
            </a:r>
            <a:endParaRPr sz="1800">
              <a:latin typeface="Roboto"/>
              <a:ea typeface="Roboto"/>
              <a:cs typeface="Roboto"/>
              <a:sym typeface="Roboto"/>
            </a:endParaRPr>
          </a:p>
        </p:txBody>
      </p:sp>
      <p:sp>
        <p:nvSpPr>
          <p:cNvPr id="193" name="Shape 193"/>
          <p:cNvSpPr/>
          <p:nvPr/>
        </p:nvSpPr>
        <p:spPr>
          <a:xfrm>
            <a:off x="325000" y="4149400"/>
            <a:ext cx="8684400" cy="53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question = "Continue as " + </a:t>
            </a:r>
            <a:r>
              <a:rPr b="1" lang="en">
                <a:highlight>
                  <a:srgbClr val="FF9900"/>
                </a:highlight>
                <a:latin typeface="Courier New"/>
                <a:ea typeface="Courier New"/>
                <a:cs typeface="Courier New"/>
                <a:sym typeface="Courier New"/>
              </a:rPr>
              <a:t>spy.salutation</a:t>
            </a:r>
            <a:r>
              <a:rPr b="1" lang="en">
                <a:latin typeface="Courier New"/>
                <a:ea typeface="Courier New"/>
                <a:cs typeface="Courier New"/>
                <a:sym typeface="Courier New"/>
              </a:rPr>
              <a:t> + " " + </a:t>
            </a:r>
            <a:r>
              <a:rPr b="1" lang="en">
                <a:highlight>
                  <a:srgbClr val="FF9900"/>
                </a:highlight>
                <a:latin typeface="Courier New"/>
                <a:ea typeface="Courier New"/>
                <a:cs typeface="Courier New"/>
                <a:sym typeface="Courier New"/>
              </a:rPr>
              <a:t>spy.name</a:t>
            </a:r>
            <a:r>
              <a:rPr b="1" lang="en">
                <a:latin typeface="Courier New"/>
                <a:ea typeface="Courier New"/>
                <a:cs typeface="Courier New"/>
                <a:sym typeface="Courier New"/>
              </a:rPr>
              <a:t> + " (Y/N)? "</a:t>
            </a:r>
            <a:endParaRPr b="1">
              <a:latin typeface="Courier New"/>
              <a:ea typeface="Courier New"/>
              <a:cs typeface="Courier New"/>
              <a:sym typeface="Courier New"/>
            </a:endParaRPr>
          </a:p>
        </p:txBody>
      </p:sp>
      <p:sp>
        <p:nvSpPr>
          <p:cNvPr id="194" name="Shape 194"/>
          <p:cNvSpPr txBox="1"/>
          <p:nvPr/>
        </p:nvSpPr>
        <p:spPr>
          <a:xfrm>
            <a:off x="335250" y="3569350"/>
            <a:ext cx="1720200" cy="47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Roboto"/>
                <a:ea typeface="Roboto"/>
                <a:cs typeface="Roboto"/>
                <a:sym typeface="Roboto"/>
              </a:rPr>
              <a:t>Will change to:</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390525" y="1916625"/>
            <a:ext cx="8222100" cy="134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review what we have done so far...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216575" y="346500"/>
            <a:ext cx="8673600" cy="432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Similarly, </a:t>
            </a:r>
            <a:endParaRPr sz="3200"/>
          </a:p>
          <a:p>
            <a:pPr indent="0" lvl="0" marL="0" rtl="0" algn="ctr">
              <a:spcBef>
                <a:spcPts val="0"/>
              </a:spcBef>
              <a:spcAft>
                <a:spcPts val="0"/>
              </a:spcAft>
              <a:buNone/>
            </a:pPr>
            <a:r>
              <a:rPr lang="en" sz="3200"/>
              <a:t>we can refactor the code </a:t>
            </a:r>
            <a:endParaRPr sz="3200"/>
          </a:p>
          <a:p>
            <a:pPr indent="0" lvl="0" marL="0" rtl="0" algn="ctr">
              <a:spcBef>
                <a:spcPts val="0"/>
              </a:spcBef>
              <a:spcAft>
                <a:spcPts val="0"/>
              </a:spcAft>
              <a:buNone/>
            </a:pPr>
            <a:r>
              <a:rPr lang="en" sz="3200"/>
              <a:t>for all the other modules.</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rPr lang="en" sz="3200"/>
              <a:t>We will leave this objective up to you.</a:t>
            </a:r>
            <a:endParaRPr sz="3200"/>
          </a:p>
          <a:p>
            <a:pPr indent="0" lvl="0" marL="0" algn="ctr">
              <a:spcBef>
                <a:spcPts val="0"/>
              </a:spcBef>
              <a:spcAft>
                <a:spcPts val="0"/>
              </a:spcAft>
              <a:buNone/>
            </a:pPr>
            <a:r>
              <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216575" y="346500"/>
            <a:ext cx="8673600" cy="432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03200" y="16350"/>
            <a:ext cx="86217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Introducing Classes in our project</a:t>
            </a:r>
            <a:endParaRPr sz="2400"/>
          </a:p>
        </p:txBody>
      </p:sp>
      <p:sp>
        <p:nvSpPr>
          <p:cNvPr id="210" name="Shape 210"/>
          <p:cNvSpPr txBox="1"/>
          <p:nvPr/>
        </p:nvSpPr>
        <p:spPr>
          <a:xfrm>
            <a:off x="303200" y="887925"/>
            <a:ext cx="8457000" cy="1137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Login System</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Encrypt your messages using cryptography now.</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t/>
            </a:r>
            <a:endParaRPr sz="1800">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We’ll continue in next class..</a:t>
            </a:r>
            <a:endParaRPr/>
          </a:p>
        </p:txBody>
      </p:sp>
      <p:sp>
        <p:nvSpPr>
          <p:cNvPr id="216" name="Shape 216"/>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 the past few classes, we have studied pretty high level stuff. Don’t you think ?</a:t>
            </a:r>
            <a:endParaRPr/>
          </a:p>
        </p:txBody>
      </p:sp>
      <p:sp>
        <p:nvSpPr>
          <p:cNvPr id="78" name="Shape 78"/>
          <p:cNvSpPr txBox="1"/>
          <p:nvPr/>
        </p:nvSpPr>
        <p:spPr>
          <a:xfrm>
            <a:off x="376200" y="801300"/>
            <a:ext cx="4171800" cy="4233900"/>
          </a:xfrm>
          <a:prstGeom prst="rect">
            <a:avLst/>
          </a:prstGeom>
          <a:noFill/>
          <a:ln>
            <a:noFill/>
          </a:ln>
        </p:spPr>
        <p:txBody>
          <a:bodyPr anchorCtr="0" anchor="ctr" bIns="91425" lIns="91425" spcFirstLastPara="1" rIns="91425" wrap="square" tIns="91425">
            <a:noAutofit/>
          </a:bodyPr>
          <a:lstStyle/>
          <a:p>
            <a:pPr indent="-330200" lvl="0" marL="457200" rtl="0">
              <a:spcBef>
                <a:spcPts val="0"/>
              </a:spcBef>
              <a:spcAft>
                <a:spcPts val="0"/>
              </a:spcAft>
              <a:buClr>
                <a:srgbClr val="737373"/>
              </a:buClr>
              <a:buSzPts val="1600"/>
              <a:buFont typeface="Roboto"/>
              <a:buAutoNum type="arabicPeriod"/>
            </a:pPr>
            <a:r>
              <a:rPr lang="en" sz="1600">
                <a:solidFill>
                  <a:srgbClr val="737373"/>
                </a:solidFill>
                <a:highlight>
                  <a:srgbClr val="EAD1DC"/>
                </a:highlight>
                <a:latin typeface="Roboto"/>
                <a:ea typeface="Roboto"/>
                <a:cs typeface="Roboto"/>
                <a:sym typeface="Roboto"/>
              </a:rPr>
              <a:t>We learnt about version control system</a:t>
            </a:r>
            <a:endParaRPr sz="1600">
              <a:solidFill>
                <a:srgbClr val="737373"/>
              </a:solidFill>
              <a:highlight>
                <a:srgbClr val="EAD1DC"/>
              </a:highlight>
              <a:latin typeface="Roboto"/>
              <a:ea typeface="Roboto"/>
              <a:cs typeface="Roboto"/>
              <a:sym typeface="Roboto"/>
            </a:endParaRPr>
          </a:p>
          <a:p>
            <a:pPr indent="-330200" lvl="0" marL="457200" rtl="0">
              <a:spcBef>
                <a:spcPts val="0"/>
              </a:spcBef>
              <a:spcAft>
                <a:spcPts val="0"/>
              </a:spcAft>
              <a:buClr>
                <a:srgbClr val="737373"/>
              </a:buClr>
              <a:buSzPts val="1600"/>
              <a:buFont typeface="Roboto"/>
              <a:buAutoNum type="arabicPeriod"/>
            </a:pPr>
            <a:r>
              <a:rPr lang="en" sz="1600">
                <a:solidFill>
                  <a:srgbClr val="737373"/>
                </a:solidFill>
                <a:highlight>
                  <a:srgbClr val="D9D2E9"/>
                </a:highlight>
                <a:latin typeface="Roboto"/>
                <a:ea typeface="Roboto"/>
                <a:cs typeface="Roboto"/>
                <a:sym typeface="Roboto"/>
              </a:rPr>
              <a:t>We then talked about Git</a:t>
            </a:r>
            <a:endParaRPr sz="1600">
              <a:solidFill>
                <a:srgbClr val="737373"/>
              </a:solidFill>
              <a:highlight>
                <a:srgbClr val="D9D2E9"/>
              </a:highlight>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What is Git</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What are the benefits of Git</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What is Git repository</a:t>
            </a:r>
            <a:endParaRPr sz="1600">
              <a:solidFill>
                <a:srgbClr val="737373"/>
              </a:solidFill>
              <a:latin typeface="Roboto"/>
              <a:ea typeface="Roboto"/>
              <a:cs typeface="Roboto"/>
              <a:sym typeface="Roboto"/>
            </a:endParaRPr>
          </a:p>
          <a:p>
            <a:pPr indent="-330200" lvl="0" marL="457200" rtl="0">
              <a:spcBef>
                <a:spcPts val="0"/>
              </a:spcBef>
              <a:spcAft>
                <a:spcPts val="0"/>
              </a:spcAft>
              <a:buClr>
                <a:srgbClr val="737373"/>
              </a:buClr>
              <a:buSzPts val="1600"/>
              <a:buFont typeface="Roboto"/>
              <a:buAutoNum type="arabicPeriod"/>
            </a:pPr>
            <a:r>
              <a:rPr lang="en" sz="1600">
                <a:solidFill>
                  <a:srgbClr val="737373"/>
                </a:solidFill>
                <a:highlight>
                  <a:srgbClr val="D9EAD3"/>
                </a:highlight>
                <a:latin typeface="Roboto"/>
                <a:ea typeface="Roboto"/>
                <a:cs typeface="Roboto"/>
                <a:sym typeface="Roboto"/>
              </a:rPr>
              <a:t>We learnt few git commands </a:t>
            </a:r>
            <a:endParaRPr sz="1600">
              <a:solidFill>
                <a:srgbClr val="737373"/>
              </a:solidFill>
              <a:highlight>
                <a:srgbClr val="D9EAD3"/>
              </a:highlight>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config</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init</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clone</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status</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log</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add </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commit</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.gitignore</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 git checkout</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revert</a:t>
            </a:r>
            <a:endParaRPr sz="1600">
              <a:solidFill>
                <a:srgbClr val="737373"/>
              </a:solidFill>
              <a:latin typeface="Roboto"/>
              <a:ea typeface="Roboto"/>
              <a:cs typeface="Roboto"/>
              <a:sym typeface="Roboto"/>
            </a:endParaRPr>
          </a:p>
          <a:p>
            <a:pPr indent="-330200" lvl="1" marL="914400" rtl="0">
              <a:spcBef>
                <a:spcPts val="0"/>
              </a:spcBef>
              <a:spcAft>
                <a:spcPts val="0"/>
              </a:spcAft>
              <a:buClr>
                <a:srgbClr val="737373"/>
              </a:buClr>
              <a:buSzPts val="1600"/>
              <a:buFont typeface="Roboto"/>
              <a:buAutoNum type="arabicPeriod"/>
            </a:pPr>
            <a:r>
              <a:rPr lang="en" sz="1600">
                <a:solidFill>
                  <a:srgbClr val="737373"/>
                </a:solidFill>
                <a:latin typeface="Roboto"/>
                <a:ea typeface="Roboto"/>
                <a:cs typeface="Roboto"/>
                <a:sym typeface="Roboto"/>
              </a:rPr>
              <a:t>git reset</a:t>
            </a:r>
            <a:endParaRPr sz="1600">
              <a:solidFill>
                <a:srgbClr val="737373"/>
              </a:solidFill>
              <a:latin typeface="Roboto"/>
              <a:ea typeface="Roboto"/>
              <a:cs typeface="Roboto"/>
              <a:sym typeface="Roboto"/>
            </a:endParaRPr>
          </a:p>
        </p:txBody>
      </p:sp>
      <p:sp>
        <p:nvSpPr>
          <p:cNvPr id="79" name="Shape 79"/>
          <p:cNvSpPr txBox="1"/>
          <p:nvPr/>
        </p:nvSpPr>
        <p:spPr>
          <a:xfrm>
            <a:off x="4722800" y="725500"/>
            <a:ext cx="4349700" cy="35085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AutoNum type="arabicPeriod"/>
            </a:pPr>
            <a:r>
              <a:rPr lang="en" sz="1800">
                <a:solidFill>
                  <a:schemeClr val="lt2"/>
                </a:solidFill>
                <a:highlight>
                  <a:srgbClr val="E6B8AF"/>
                </a:highlight>
                <a:latin typeface="Roboto"/>
                <a:ea typeface="Roboto"/>
                <a:cs typeface="Roboto"/>
                <a:sym typeface="Roboto"/>
              </a:rPr>
              <a:t>Branching</a:t>
            </a:r>
            <a:endParaRPr sz="1800">
              <a:solidFill>
                <a:schemeClr val="lt2"/>
              </a:solidFill>
              <a:highlight>
                <a:srgbClr val="E6B8AF"/>
              </a:highlight>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git branch</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git checkout</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git merge</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AutoNum type="arabicPeriod"/>
            </a:pPr>
            <a:r>
              <a:rPr lang="en" sz="1800">
                <a:solidFill>
                  <a:schemeClr val="lt2"/>
                </a:solidFill>
                <a:highlight>
                  <a:srgbClr val="FFF2CC"/>
                </a:highlight>
                <a:latin typeface="Roboto"/>
                <a:ea typeface="Roboto"/>
                <a:cs typeface="Roboto"/>
                <a:sym typeface="Roboto"/>
              </a:rPr>
              <a:t>Github</a:t>
            </a:r>
            <a:endParaRPr sz="1800">
              <a:solidFill>
                <a:schemeClr val="lt2"/>
              </a:solidFill>
              <a:highlight>
                <a:srgbClr val="FFF2CC"/>
              </a:highlight>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What is Github and Why Github</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Remote Repository</a:t>
            </a:r>
            <a:endParaRPr sz="1800">
              <a:solidFill>
                <a:schemeClr val="lt2"/>
              </a:solidFill>
              <a:latin typeface="Roboto"/>
              <a:ea typeface="Roboto"/>
              <a:cs typeface="Roboto"/>
              <a:sym typeface="Roboto"/>
            </a:endParaRPr>
          </a:p>
          <a:p>
            <a:pPr indent="-342900" lvl="1" marL="914400" rtl="0">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Commands such as </a:t>
            </a:r>
            <a:endParaRPr sz="1800">
              <a:solidFill>
                <a:schemeClr val="lt2"/>
              </a:solidFill>
              <a:latin typeface="Roboto"/>
              <a:ea typeface="Roboto"/>
              <a:cs typeface="Roboto"/>
              <a:sym typeface="Roboto"/>
            </a:endParaRPr>
          </a:p>
          <a:p>
            <a:pPr indent="-342900" lvl="2" marL="1371600" rtl="0">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git remote</a:t>
            </a:r>
            <a:endParaRPr sz="1800">
              <a:solidFill>
                <a:schemeClr val="lt2"/>
              </a:solidFill>
              <a:latin typeface="Roboto"/>
              <a:ea typeface="Roboto"/>
              <a:cs typeface="Roboto"/>
              <a:sym typeface="Roboto"/>
            </a:endParaRPr>
          </a:p>
          <a:p>
            <a:pPr indent="-342900" lvl="2" marL="1371600" rtl="0">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git fetch</a:t>
            </a:r>
            <a:endParaRPr sz="1800">
              <a:solidFill>
                <a:schemeClr val="lt2"/>
              </a:solidFill>
              <a:latin typeface="Roboto"/>
              <a:ea typeface="Roboto"/>
              <a:cs typeface="Roboto"/>
              <a:sym typeface="Roboto"/>
            </a:endParaRPr>
          </a:p>
          <a:p>
            <a:pPr indent="-342900" lvl="2" marL="1371600" rtl="0">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git push</a:t>
            </a:r>
            <a:endParaRPr sz="1800">
              <a:solidFill>
                <a:schemeClr val="lt2"/>
              </a:solidFill>
              <a:latin typeface="Roboto"/>
              <a:ea typeface="Roboto"/>
              <a:cs typeface="Roboto"/>
              <a:sym typeface="Roboto"/>
            </a:endParaRPr>
          </a:p>
          <a:p>
            <a:pPr indent="-342900" lvl="2" marL="1371600" rtl="0">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git pull</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b="1"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 the past few classes, we have studied pretty high level stuff. Don’t you think ?</a:t>
            </a:r>
            <a:endParaRPr/>
          </a:p>
        </p:txBody>
      </p:sp>
      <p:sp>
        <p:nvSpPr>
          <p:cNvPr id="85" name="Shape 85"/>
          <p:cNvSpPr txBox="1"/>
          <p:nvPr/>
        </p:nvSpPr>
        <p:spPr>
          <a:xfrm>
            <a:off x="98250" y="619050"/>
            <a:ext cx="3431700" cy="44070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EAD1DC"/>
                </a:highlight>
                <a:latin typeface="Roboto"/>
                <a:ea typeface="Roboto"/>
                <a:cs typeface="Roboto"/>
                <a:sym typeface="Roboto"/>
              </a:rPr>
              <a:t>What is Python ?</a:t>
            </a:r>
            <a:endParaRPr sz="1800">
              <a:solidFill>
                <a:srgbClr val="737373"/>
              </a:solidFill>
              <a:highlight>
                <a:srgbClr val="EAD1DC"/>
              </a:highlight>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D9D2E9"/>
                </a:highlight>
                <a:latin typeface="Roboto"/>
                <a:ea typeface="Roboto"/>
                <a:cs typeface="Roboto"/>
                <a:sym typeface="Roboto"/>
              </a:rPr>
              <a:t>Python 2 or Python 3?</a:t>
            </a:r>
            <a:endParaRPr sz="1800">
              <a:solidFill>
                <a:srgbClr val="737373"/>
              </a:solidFill>
              <a:highlight>
                <a:srgbClr val="D9D2E9"/>
              </a:highlight>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C9DAF8"/>
                </a:highlight>
                <a:latin typeface="Roboto"/>
                <a:ea typeface="Roboto"/>
                <a:cs typeface="Roboto"/>
                <a:sym typeface="Roboto"/>
              </a:rPr>
              <a:t>Writing first script in python</a:t>
            </a:r>
            <a:endParaRPr sz="1800">
              <a:solidFill>
                <a:srgbClr val="737373"/>
              </a:solidFill>
              <a:highlight>
                <a:srgbClr val="C9DAF8"/>
              </a:highlight>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D9EAD3"/>
                </a:highlight>
                <a:latin typeface="Roboto"/>
                <a:ea typeface="Roboto"/>
                <a:cs typeface="Roboto"/>
                <a:sym typeface="Roboto"/>
              </a:rPr>
              <a:t>Basic Syntax </a:t>
            </a:r>
            <a:endParaRPr sz="1800">
              <a:solidFill>
                <a:srgbClr val="737373"/>
              </a:solidFill>
              <a:highlight>
                <a:srgbClr val="D9EAD3"/>
              </a:highlight>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Identifiers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Keywords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Indentation</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Variables</a:t>
            </a:r>
            <a:endParaRPr sz="1800">
              <a:solidFill>
                <a:srgbClr val="737373"/>
              </a:solidFill>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FFF2CC"/>
                </a:highlight>
                <a:latin typeface="Roboto"/>
                <a:ea typeface="Roboto"/>
                <a:cs typeface="Roboto"/>
                <a:sym typeface="Roboto"/>
              </a:rPr>
              <a:t>Date Types in Python </a:t>
            </a:r>
            <a:endParaRPr sz="1800">
              <a:solidFill>
                <a:srgbClr val="737373"/>
              </a:solidFill>
              <a:highlight>
                <a:srgbClr val="FFF2CC"/>
              </a:highlight>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Numbers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String</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List</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Tuple</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Dictionary</a:t>
            </a:r>
            <a:endParaRPr sz="1800">
              <a:solidFill>
                <a:srgbClr val="737373"/>
              </a:solidFill>
              <a:latin typeface="Roboto"/>
              <a:ea typeface="Roboto"/>
              <a:cs typeface="Roboto"/>
              <a:sym typeface="Roboto"/>
            </a:endParaRPr>
          </a:p>
        </p:txBody>
      </p:sp>
      <p:sp>
        <p:nvSpPr>
          <p:cNvPr id="86" name="Shape 86"/>
          <p:cNvSpPr txBox="1"/>
          <p:nvPr/>
        </p:nvSpPr>
        <p:spPr>
          <a:xfrm>
            <a:off x="3649175" y="671350"/>
            <a:ext cx="5381700" cy="4288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737373"/>
                </a:solidFill>
                <a:highlight>
                  <a:srgbClr val="F4CCCC"/>
                </a:highlight>
                <a:latin typeface="Roboto"/>
                <a:ea typeface="Roboto"/>
                <a:cs typeface="Roboto"/>
                <a:sym typeface="Roboto"/>
              </a:rPr>
              <a:t>6.	Operators in Python</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Arithmetic Operators(+, -, * , / , %, **)</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Relational Operators( == , != , &lt; , &gt; , &lt;= ,&gt;=)</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Bitwise Operators</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Assignment Operators(=, +=, -=, *=, /=, %=)</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Logical Operators(and, or)</a:t>
            </a:r>
            <a:endParaRPr sz="1800">
              <a:solidFill>
                <a:srgbClr val="737373"/>
              </a:solidFill>
              <a:latin typeface="Roboto"/>
              <a:ea typeface="Roboto"/>
              <a:cs typeface="Roboto"/>
              <a:sym typeface="Roboto"/>
            </a:endParaRPr>
          </a:p>
          <a:p>
            <a:pPr indent="0" lvl="0" marL="0" rtl="0">
              <a:lnSpc>
                <a:spcPct val="115000"/>
              </a:lnSpc>
              <a:spcBef>
                <a:spcPts val="1600"/>
              </a:spcBef>
              <a:spcAft>
                <a:spcPts val="0"/>
              </a:spcAft>
              <a:buNone/>
            </a:pPr>
            <a:r>
              <a:t/>
            </a:r>
            <a:endParaRPr sz="1800">
              <a:solidFill>
                <a:srgbClr val="737373"/>
              </a:solidFill>
              <a:latin typeface="Roboto"/>
              <a:ea typeface="Roboto"/>
              <a:cs typeface="Roboto"/>
              <a:sym typeface="Roboto"/>
            </a:endParaRPr>
          </a:p>
          <a:p>
            <a:pPr indent="0" lvl="0" marL="0" rtl="0">
              <a:lnSpc>
                <a:spcPct val="115000"/>
              </a:lnSpc>
              <a:spcBef>
                <a:spcPts val="1600"/>
              </a:spcBef>
              <a:spcAft>
                <a:spcPts val="0"/>
              </a:spcAft>
              <a:buNone/>
            </a:pPr>
            <a:r>
              <a:t/>
            </a:r>
            <a:endParaRPr sz="1800">
              <a:solidFill>
                <a:srgbClr val="737373"/>
              </a:solidFill>
              <a:latin typeface="Roboto"/>
              <a:ea typeface="Roboto"/>
              <a:cs typeface="Roboto"/>
              <a:sym typeface="Roboto"/>
            </a:endParaRPr>
          </a:p>
          <a:p>
            <a:pPr indent="0" lvl="0" marL="0" rtl="0">
              <a:lnSpc>
                <a:spcPct val="115000"/>
              </a:lnSpc>
              <a:spcBef>
                <a:spcPts val="1600"/>
              </a:spcBef>
              <a:spcAft>
                <a:spcPts val="0"/>
              </a:spcAft>
              <a:buNone/>
            </a:pPr>
            <a:r>
              <a:t/>
            </a:r>
            <a:endParaRPr sz="1800">
              <a:solidFill>
                <a:srgbClr val="737373"/>
              </a:solidFill>
              <a:latin typeface="Roboto"/>
              <a:ea typeface="Roboto"/>
              <a:cs typeface="Roboto"/>
              <a:sym typeface="Roboto"/>
            </a:endParaRPr>
          </a:p>
          <a:p>
            <a:pPr indent="0" lvl="0" marL="0" rtl="0">
              <a:lnSpc>
                <a:spcPct val="115000"/>
              </a:lnSpc>
              <a:spcBef>
                <a:spcPts val="1600"/>
              </a:spcBef>
              <a:spcAft>
                <a:spcPts val="0"/>
              </a:spcAft>
              <a:buNone/>
            </a:pPr>
            <a:r>
              <a:t/>
            </a:r>
            <a:endParaRPr sz="1800">
              <a:solidFill>
                <a:srgbClr val="737373"/>
              </a:solidFill>
              <a:latin typeface="Roboto"/>
              <a:ea typeface="Roboto"/>
              <a:cs typeface="Roboto"/>
              <a:sym typeface="Roboto"/>
            </a:endParaRPr>
          </a:p>
          <a:p>
            <a:pPr indent="0" lvl="0" marL="0" rtl="0">
              <a:lnSpc>
                <a:spcPct val="115000"/>
              </a:lnSpc>
              <a:spcBef>
                <a:spcPts val="1600"/>
              </a:spcBef>
              <a:spcAft>
                <a:spcPts val="1600"/>
              </a:spcAft>
              <a:buNone/>
            </a:pPr>
            <a:r>
              <a:t/>
            </a:r>
            <a:endParaRPr sz="1800">
              <a:solidFill>
                <a:srgbClr val="73737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 the past few classes, we have studied pretty high level stuff. Don’t you think ?</a:t>
            </a:r>
            <a:endParaRPr/>
          </a:p>
        </p:txBody>
      </p:sp>
      <p:sp>
        <p:nvSpPr>
          <p:cNvPr id="92" name="Shape 92"/>
          <p:cNvSpPr txBox="1"/>
          <p:nvPr/>
        </p:nvSpPr>
        <p:spPr>
          <a:xfrm>
            <a:off x="205750" y="801300"/>
            <a:ext cx="4212300" cy="41364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EAD1DC"/>
                </a:highlight>
                <a:latin typeface="Roboto"/>
                <a:ea typeface="Roboto"/>
                <a:cs typeface="Roboto"/>
                <a:sym typeface="Roboto"/>
              </a:rPr>
              <a:t>Decision Making</a:t>
            </a:r>
            <a:endParaRPr sz="1800">
              <a:solidFill>
                <a:srgbClr val="737373"/>
              </a:solidFill>
              <a:highlight>
                <a:srgbClr val="EAD1DC"/>
              </a:highlight>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if statement</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if..else statement</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Nested if statement</a:t>
            </a:r>
            <a:endParaRPr sz="1800">
              <a:solidFill>
                <a:srgbClr val="737373"/>
              </a:solidFill>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D9D2E9"/>
                </a:highlight>
                <a:latin typeface="Roboto"/>
                <a:ea typeface="Roboto"/>
                <a:cs typeface="Roboto"/>
                <a:sym typeface="Roboto"/>
              </a:rPr>
              <a:t>Logical Operators(and, or)</a:t>
            </a:r>
            <a:endParaRPr sz="1800">
              <a:solidFill>
                <a:srgbClr val="737373"/>
              </a:solidFill>
              <a:highlight>
                <a:srgbClr val="D9D2E9"/>
              </a:highlight>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CFE2F3"/>
                </a:highlight>
                <a:latin typeface="Roboto"/>
                <a:ea typeface="Roboto"/>
                <a:cs typeface="Roboto"/>
                <a:sym typeface="Roboto"/>
              </a:rPr>
              <a:t>Spychat Profile</a:t>
            </a:r>
            <a:endParaRPr sz="1800">
              <a:solidFill>
                <a:srgbClr val="737373"/>
              </a:solidFill>
              <a:highlight>
                <a:srgbClr val="CFE2F3"/>
              </a:highlight>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Placeholders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Import statement</a:t>
            </a:r>
            <a:endParaRPr sz="1800">
              <a:solidFill>
                <a:srgbClr val="737373"/>
              </a:solidFill>
              <a:latin typeface="Roboto"/>
              <a:ea typeface="Roboto"/>
              <a:cs typeface="Roboto"/>
              <a:sym typeface="Roboto"/>
            </a:endParaRPr>
          </a:p>
          <a:p>
            <a:pPr indent="-342900" lvl="2" marL="1371600" rtl="0">
              <a:lnSpc>
                <a:spcPct val="115000"/>
              </a:lnSpc>
              <a:spcBef>
                <a:spcPts val="0"/>
              </a:spcBef>
              <a:spcAft>
                <a:spcPts val="0"/>
              </a:spcAft>
              <a:buClr>
                <a:srgbClr val="737373"/>
              </a:buClr>
              <a:buSzPts val="1800"/>
              <a:buFont typeface="Roboto"/>
              <a:buAutoNum type="romanLcPeriod"/>
            </a:pPr>
            <a:r>
              <a:rPr lang="en" sz="1800">
                <a:solidFill>
                  <a:srgbClr val="737373"/>
                </a:solidFill>
                <a:latin typeface="Roboto"/>
                <a:ea typeface="Roboto"/>
                <a:cs typeface="Roboto"/>
                <a:sym typeface="Roboto"/>
              </a:rPr>
              <a:t>import</a:t>
            </a:r>
            <a:endParaRPr sz="1800">
              <a:solidFill>
                <a:srgbClr val="737373"/>
              </a:solidFill>
              <a:latin typeface="Roboto"/>
              <a:ea typeface="Roboto"/>
              <a:cs typeface="Roboto"/>
              <a:sym typeface="Roboto"/>
            </a:endParaRPr>
          </a:p>
          <a:p>
            <a:pPr indent="-342900" lvl="2" marL="1371600" rtl="0">
              <a:lnSpc>
                <a:spcPct val="115000"/>
              </a:lnSpc>
              <a:spcBef>
                <a:spcPts val="0"/>
              </a:spcBef>
              <a:spcAft>
                <a:spcPts val="0"/>
              </a:spcAft>
              <a:buClr>
                <a:srgbClr val="737373"/>
              </a:buClr>
              <a:buSzPts val="1800"/>
              <a:buFont typeface="Roboto"/>
              <a:buAutoNum type="romanLcPeriod"/>
            </a:pPr>
            <a:r>
              <a:rPr lang="en" sz="1800">
                <a:solidFill>
                  <a:srgbClr val="737373"/>
                </a:solidFill>
                <a:latin typeface="Roboto"/>
                <a:ea typeface="Roboto"/>
                <a:cs typeface="Roboto"/>
                <a:sym typeface="Roboto"/>
              </a:rPr>
              <a:t>from [module_name] import [function_name]</a:t>
            </a:r>
            <a:endParaRPr sz="1800">
              <a:solidFill>
                <a:srgbClr val="737373"/>
              </a:solidFill>
              <a:latin typeface="Roboto"/>
              <a:ea typeface="Roboto"/>
              <a:cs typeface="Roboto"/>
              <a:sym typeface="Roboto"/>
            </a:endParaRPr>
          </a:p>
          <a:p>
            <a:pPr indent="-342900" lvl="2" marL="1371600" rtl="0">
              <a:lnSpc>
                <a:spcPct val="115000"/>
              </a:lnSpc>
              <a:spcBef>
                <a:spcPts val="0"/>
              </a:spcBef>
              <a:spcAft>
                <a:spcPts val="0"/>
              </a:spcAft>
              <a:buClr>
                <a:srgbClr val="737373"/>
              </a:buClr>
              <a:buSzPts val="1800"/>
              <a:buFont typeface="Roboto"/>
              <a:buAutoNum type="romanLcPeriod"/>
            </a:pPr>
            <a:r>
              <a:rPr lang="en" sz="1800">
                <a:solidFill>
                  <a:srgbClr val="737373"/>
                </a:solidFill>
                <a:latin typeface="Roboto"/>
                <a:ea typeface="Roboto"/>
                <a:cs typeface="Roboto"/>
                <a:sym typeface="Roboto"/>
              </a:rPr>
              <a:t>Aliasing modules</a:t>
            </a:r>
            <a:endParaRPr sz="1800">
              <a:solidFill>
                <a:srgbClr val="737373"/>
              </a:solidFill>
              <a:latin typeface="Roboto"/>
              <a:ea typeface="Roboto"/>
              <a:cs typeface="Roboto"/>
              <a:sym typeface="Roboto"/>
            </a:endParaRPr>
          </a:p>
        </p:txBody>
      </p:sp>
      <p:sp>
        <p:nvSpPr>
          <p:cNvPr id="93" name="Shape 93"/>
          <p:cNvSpPr txBox="1"/>
          <p:nvPr/>
        </p:nvSpPr>
        <p:spPr>
          <a:xfrm>
            <a:off x="4472950" y="801300"/>
            <a:ext cx="4212300" cy="413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737373"/>
                </a:solidFill>
                <a:highlight>
                  <a:srgbClr val="FFF2CC"/>
                </a:highlight>
                <a:latin typeface="Roboto"/>
                <a:ea typeface="Roboto"/>
                <a:cs typeface="Roboto"/>
                <a:sym typeface="Roboto"/>
              </a:rPr>
              <a:t>4.	Functions in Python</a:t>
            </a:r>
            <a:br>
              <a:rPr lang="en" sz="1800">
                <a:solidFill>
                  <a:srgbClr val="737373"/>
                </a:solidFill>
                <a:highlight>
                  <a:srgbClr val="FFF2CC"/>
                </a:highlight>
                <a:latin typeface="Roboto"/>
                <a:ea typeface="Roboto"/>
                <a:cs typeface="Roboto"/>
                <a:sym typeface="Roboto"/>
              </a:rPr>
            </a:br>
            <a:r>
              <a:rPr lang="en" sz="1800">
                <a:solidFill>
                  <a:srgbClr val="737373"/>
                </a:solidFill>
                <a:latin typeface="Roboto"/>
                <a:ea typeface="Roboto"/>
                <a:cs typeface="Roboto"/>
                <a:sym typeface="Roboto"/>
              </a:rPr>
              <a:t>	A.	Purpose of function</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B. 	Declaration of function</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C.   	Definition of function</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D. 	Pass by reference vs value</a:t>
            </a:r>
            <a:endParaRPr sz="1800">
              <a:solidFill>
                <a:srgbClr val="737373"/>
              </a:solidFill>
              <a:latin typeface="Roboto"/>
              <a:ea typeface="Roboto"/>
              <a:cs typeface="Roboto"/>
              <a:sym typeface="Roboto"/>
            </a:endParaRPr>
          </a:p>
          <a:p>
            <a:pPr indent="0" lvl="0" marL="0" rtl="0">
              <a:lnSpc>
                <a:spcPct val="115000"/>
              </a:lnSpc>
              <a:spcBef>
                <a:spcPts val="0"/>
              </a:spcBef>
              <a:spcAft>
                <a:spcPts val="0"/>
              </a:spcAft>
              <a:buNone/>
            </a:pPr>
            <a:r>
              <a:rPr lang="en" sz="1800">
                <a:solidFill>
                  <a:srgbClr val="737373"/>
                </a:solidFill>
                <a:latin typeface="Roboto"/>
                <a:ea typeface="Roboto"/>
                <a:cs typeface="Roboto"/>
                <a:sym typeface="Roboto"/>
              </a:rPr>
              <a:t>	E.	Scope of Variables</a:t>
            </a:r>
            <a:endParaRPr sz="1800">
              <a:solidFill>
                <a:srgbClr val="737373"/>
              </a:solidFill>
              <a:latin typeface="Roboto"/>
              <a:ea typeface="Roboto"/>
              <a:cs typeface="Roboto"/>
              <a:sym typeface="Roboto"/>
            </a:endParaRPr>
          </a:p>
          <a:p>
            <a:pPr indent="0" lvl="0" marL="0" rtl="0">
              <a:lnSpc>
                <a:spcPct val="115000"/>
              </a:lnSpc>
              <a:spcBef>
                <a:spcPts val="0"/>
              </a:spcBef>
              <a:spcAft>
                <a:spcPts val="0"/>
              </a:spcAft>
              <a:buNone/>
            </a:pPr>
            <a:r>
              <a:rPr lang="en" sz="1800">
                <a:solidFill>
                  <a:srgbClr val="737373"/>
                </a:solidFill>
                <a:latin typeface="Roboto"/>
                <a:ea typeface="Roboto"/>
                <a:cs typeface="Roboto"/>
                <a:sym typeface="Roboto"/>
              </a:rPr>
              <a:t>			I.	Global Variables</a:t>
            </a:r>
            <a:endParaRPr sz="1800">
              <a:solidFill>
                <a:srgbClr val="737373"/>
              </a:solidFill>
              <a:latin typeface="Roboto"/>
              <a:ea typeface="Roboto"/>
              <a:cs typeface="Roboto"/>
              <a:sym typeface="Roboto"/>
            </a:endParaRPr>
          </a:p>
          <a:p>
            <a:pPr indent="0" lvl="0" marL="0" rtl="0">
              <a:lnSpc>
                <a:spcPct val="115000"/>
              </a:lnSpc>
              <a:spcBef>
                <a:spcPts val="0"/>
              </a:spcBef>
              <a:spcAft>
                <a:spcPts val="0"/>
              </a:spcAft>
              <a:buNone/>
            </a:pPr>
            <a:r>
              <a:rPr lang="en" sz="1800">
                <a:solidFill>
                  <a:srgbClr val="737373"/>
                </a:solidFill>
                <a:latin typeface="Roboto"/>
                <a:ea typeface="Roboto"/>
                <a:cs typeface="Roboto"/>
                <a:sym typeface="Roboto"/>
              </a:rPr>
              <a:t>			II.	Local Variables</a:t>
            </a:r>
            <a:endParaRPr sz="1800">
              <a:solidFill>
                <a:srgbClr val="737373"/>
              </a:solidFill>
              <a:latin typeface="Roboto"/>
              <a:ea typeface="Roboto"/>
              <a:cs typeface="Roboto"/>
              <a:sym typeface="Roboto"/>
            </a:endParaRPr>
          </a:p>
          <a:p>
            <a:pPr indent="0" lvl="0" marL="0" rtl="0">
              <a:lnSpc>
                <a:spcPct val="115000"/>
              </a:lnSpc>
              <a:spcBef>
                <a:spcPts val="0"/>
              </a:spcBef>
              <a:spcAft>
                <a:spcPts val="0"/>
              </a:spcAft>
              <a:buNone/>
            </a:pPr>
            <a:r>
              <a:rPr lang="en" sz="1800">
                <a:solidFill>
                  <a:srgbClr val="737373"/>
                </a:solidFill>
                <a:highlight>
                  <a:srgbClr val="D9EAD3"/>
                </a:highlight>
                <a:latin typeface="Roboto"/>
                <a:ea typeface="Roboto"/>
                <a:cs typeface="Roboto"/>
                <a:sym typeface="Roboto"/>
              </a:rPr>
              <a:t>5. 	Loops in Python</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A.	for loop</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B.	while loop</a:t>
            </a:r>
            <a:br>
              <a:rPr lang="en" sz="1800">
                <a:solidFill>
                  <a:srgbClr val="737373"/>
                </a:solidFill>
                <a:latin typeface="Roboto"/>
                <a:ea typeface="Roboto"/>
                <a:cs typeface="Roboto"/>
                <a:sym typeface="Roboto"/>
              </a:rPr>
            </a:br>
            <a:r>
              <a:rPr lang="en" sz="1800">
                <a:solidFill>
                  <a:srgbClr val="737373"/>
                </a:solidFill>
                <a:latin typeface="Roboto"/>
                <a:ea typeface="Roboto"/>
                <a:cs typeface="Roboto"/>
                <a:sym typeface="Roboto"/>
              </a:rPr>
              <a:t>	C.	Nested loops</a:t>
            </a:r>
            <a:endParaRPr sz="1800">
              <a:solidFill>
                <a:srgbClr val="73737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 the past few classes, we have studied pretty high level stuff. Don’t you think ?</a:t>
            </a:r>
            <a:endParaRPr/>
          </a:p>
        </p:txBody>
      </p:sp>
      <p:sp>
        <p:nvSpPr>
          <p:cNvPr id="99" name="Shape 99"/>
          <p:cNvSpPr txBox="1"/>
          <p:nvPr/>
        </p:nvSpPr>
        <p:spPr>
          <a:xfrm>
            <a:off x="205750" y="801300"/>
            <a:ext cx="4212300" cy="41364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EAD1DC"/>
                </a:highlight>
                <a:latin typeface="Roboto"/>
                <a:ea typeface="Roboto"/>
                <a:cs typeface="Roboto"/>
                <a:sym typeface="Roboto"/>
              </a:rPr>
              <a:t>Object Oriented Programming</a:t>
            </a:r>
            <a:endParaRPr sz="1800">
              <a:solidFill>
                <a:srgbClr val="737373"/>
              </a:solidFill>
              <a:highlight>
                <a:srgbClr val="EAD1DC"/>
              </a:highlight>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Define what is a class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Describe how to create a class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Define what is a </a:t>
            </a:r>
            <a:endParaRPr sz="1800">
              <a:solidFill>
                <a:srgbClr val="737373"/>
              </a:solidFill>
              <a:latin typeface="Roboto"/>
              <a:ea typeface="Roboto"/>
              <a:cs typeface="Roboto"/>
              <a:sym typeface="Roboto"/>
            </a:endParaRPr>
          </a:p>
          <a:p>
            <a:pPr indent="-342900" lvl="2" marL="1371600" rtl="0">
              <a:lnSpc>
                <a:spcPct val="115000"/>
              </a:lnSpc>
              <a:spcBef>
                <a:spcPts val="0"/>
              </a:spcBef>
              <a:spcAft>
                <a:spcPts val="0"/>
              </a:spcAft>
              <a:buClr>
                <a:srgbClr val="737373"/>
              </a:buClr>
              <a:buSzPts val="1800"/>
              <a:buFont typeface="Roboto"/>
              <a:buAutoNum type="romanLcPeriod"/>
            </a:pPr>
            <a:r>
              <a:rPr lang="en" sz="1800">
                <a:solidFill>
                  <a:srgbClr val="737373"/>
                </a:solidFill>
                <a:latin typeface="Roboto"/>
                <a:ea typeface="Roboto"/>
                <a:cs typeface="Roboto"/>
                <a:sym typeface="Roboto"/>
              </a:rPr>
              <a:t>Attribute</a:t>
            </a:r>
            <a:endParaRPr sz="1800">
              <a:solidFill>
                <a:srgbClr val="737373"/>
              </a:solidFill>
              <a:latin typeface="Roboto"/>
              <a:ea typeface="Roboto"/>
              <a:cs typeface="Roboto"/>
              <a:sym typeface="Roboto"/>
            </a:endParaRPr>
          </a:p>
          <a:p>
            <a:pPr indent="-342900" lvl="2" marL="1371600" rtl="0">
              <a:lnSpc>
                <a:spcPct val="115000"/>
              </a:lnSpc>
              <a:spcBef>
                <a:spcPts val="0"/>
              </a:spcBef>
              <a:spcAft>
                <a:spcPts val="0"/>
              </a:spcAft>
              <a:buClr>
                <a:srgbClr val="737373"/>
              </a:buClr>
              <a:buSzPts val="1800"/>
              <a:buFont typeface="Roboto"/>
              <a:buAutoNum type="romanLcPeriod"/>
            </a:pPr>
            <a:r>
              <a:rPr lang="en" sz="1800">
                <a:solidFill>
                  <a:srgbClr val="737373"/>
                </a:solidFill>
                <a:latin typeface="Roboto"/>
                <a:ea typeface="Roboto"/>
                <a:cs typeface="Roboto"/>
                <a:sym typeface="Roboto"/>
              </a:rPr>
              <a:t>Method</a:t>
            </a:r>
            <a:endParaRPr sz="1800">
              <a:solidFill>
                <a:srgbClr val="737373"/>
              </a:solidFill>
              <a:latin typeface="Roboto"/>
              <a:ea typeface="Roboto"/>
              <a:cs typeface="Roboto"/>
              <a:sym typeface="Roboto"/>
            </a:endParaRPr>
          </a:p>
          <a:p>
            <a:pPr indent="-342900" lvl="2" marL="1371600" rtl="0">
              <a:lnSpc>
                <a:spcPct val="115000"/>
              </a:lnSpc>
              <a:spcBef>
                <a:spcPts val="0"/>
              </a:spcBef>
              <a:spcAft>
                <a:spcPts val="0"/>
              </a:spcAft>
              <a:buClr>
                <a:srgbClr val="737373"/>
              </a:buClr>
              <a:buSzPts val="1800"/>
              <a:buFont typeface="Roboto"/>
              <a:buAutoNum type="romanLcPeriod"/>
            </a:pPr>
            <a:r>
              <a:rPr lang="en" sz="1800">
                <a:solidFill>
                  <a:srgbClr val="737373"/>
                </a:solidFill>
                <a:latin typeface="Roboto"/>
                <a:ea typeface="Roboto"/>
                <a:cs typeface="Roboto"/>
                <a:sym typeface="Roboto"/>
              </a:rPr>
              <a:t>Class Variable</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Object instantiation</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AutoNum type="alphaLcPeriod"/>
            </a:pPr>
            <a:r>
              <a:rPr lang="en" sz="1800">
                <a:solidFill>
                  <a:srgbClr val="737373"/>
                </a:solidFill>
                <a:latin typeface="Roboto"/>
                <a:ea typeface="Roboto"/>
                <a:cs typeface="Roboto"/>
                <a:sym typeface="Roboto"/>
              </a:rPr>
              <a:t>Constructor/Destructor</a:t>
            </a:r>
            <a:endParaRPr sz="1800">
              <a:solidFill>
                <a:srgbClr val="737373"/>
              </a:solidFill>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AutoNum type="arabicPeriod"/>
            </a:pPr>
            <a:r>
              <a:rPr lang="en" sz="1800">
                <a:solidFill>
                  <a:srgbClr val="737373"/>
                </a:solidFill>
                <a:highlight>
                  <a:srgbClr val="FFFF00"/>
                </a:highlight>
                <a:latin typeface="Roboto"/>
                <a:ea typeface="Roboto"/>
                <a:cs typeface="Roboto"/>
                <a:sym typeface="Roboto"/>
              </a:rPr>
              <a:t>Inheritance</a:t>
            </a:r>
            <a:endParaRPr sz="1800">
              <a:solidFill>
                <a:srgbClr val="737373"/>
              </a:solidFill>
              <a:highlight>
                <a:srgbClr val="FFFF00"/>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98250" y="619050"/>
            <a:ext cx="4893600" cy="44703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lt2"/>
              </a:buClr>
              <a:buSzPts val="1600"/>
              <a:buFont typeface="Roboto"/>
              <a:buAutoNum type="arabicPeriod"/>
            </a:pPr>
            <a:r>
              <a:rPr lang="en" sz="1600">
                <a:solidFill>
                  <a:schemeClr val="lt2"/>
                </a:solidFill>
                <a:highlight>
                  <a:srgbClr val="EAD1DC"/>
                </a:highlight>
                <a:latin typeface="Roboto"/>
                <a:ea typeface="Roboto"/>
                <a:cs typeface="Roboto"/>
                <a:sym typeface="Roboto"/>
              </a:rPr>
              <a:t>Profile of a spy</a:t>
            </a:r>
            <a:endParaRPr sz="1600">
              <a:solidFill>
                <a:schemeClr val="lt2"/>
              </a:solidFill>
              <a:highlight>
                <a:srgbClr val="EAD1DC"/>
              </a:highlight>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Taking user inputs</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V</a:t>
            </a:r>
            <a:r>
              <a:rPr lang="en" sz="1600">
                <a:solidFill>
                  <a:schemeClr val="lt2"/>
                </a:solidFill>
                <a:latin typeface="Roboto"/>
                <a:ea typeface="Roboto"/>
                <a:cs typeface="Roboto"/>
                <a:sym typeface="Roboto"/>
              </a:rPr>
              <a:t>alidating and P</a:t>
            </a:r>
            <a:r>
              <a:rPr lang="en" sz="1600">
                <a:solidFill>
                  <a:schemeClr val="lt2"/>
                </a:solidFill>
                <a:latin typeface="Roboto"/>
                <a:ea typeface="Roboto"/>
                <a:cs typeface="Roboto"/>
                <a:sym typeface="Roboto"/>
              </a:rPr>
              <a:t>rinting the details of spy</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highlight>
                  <a:srgbClr val="D9D2E9"/>
                </a:highlight>
                <a:latin typeface="Roboto"/>
                <a:ea typeface="Roboto"/>
                <a:cs typeface="Roboto"/>
                <a:sym typeface="Roboto"/>
              </a:rPr>
              <a:t>A menu of choices </a:t>
            </a:r>
            <a:endParaRPr sz="1600">
              <a:solidFill>
                <a:schemeClr val="lt2"/>
              </a:solidFill>
              <a:highlight>
                <a:srgbClr val="D9D2E9"/>
              </a:highlight>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Create a function </a:t>
            </a:r>
            <a:r>
              <a:rPr b="1" lang="en" sz="1600">
                <a:solidFill>
                  <a:srgbClr val="0000FF"/>
                </a:solidFill>
                <a:latin typeface="Roboto"/>
                <a:ea typeface="Roboto"/>
                <a:cs typeface="Roboto"/>
                <a:sym typeface="Roboto"/>
              </a:rPr>
              <a:t>start_chat()</a:t>
            </a:r>
            <a:endParaRPr b="1" sz="1600">
              <a:solidFill>
                <a:srgbClr val="0000FF"/>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With the help of the start_chat() function, display all the available features</a:t>
            </a:r>
            <a:endParaRPr sz="1600">
              <a:solidFill>
                <a:schemeClr val="lt2"/>
              </a:solidFill>
              <a:latin typeface="Roboto"/>
              <a:ea typeface="Roboto"/>
              <a:cs typeface="Roboto"/>
              <a:sym typeface="Roboto"/>
            </a:endParaRPr>
          </a:p>
          <a:p>
            <a:pPr indent="-330200" lvl="0" marL="457200" rtl="0">
              <a:spcBef>
                <a:spcPts val="0"/>
              </a:spcBef>
              <a:spcAft>
                <a:spcPts val="0"/>
              </a:spcAft>
              <a:buClr>
                <a:schemeClr val="lt2"/>
              </a:buClr>
              <a:buSzPts val="1600"/>
              <a:buFont typeface="Roboto"/>
              <a:buAutoNum type="arabicPeriod"/>
            </a:pPr>
            <a:r>
              <a:rPr lang="en" sz="1600">
                <a:solidFill>
                  <a:schemeClr val="lt2"/>
                </a:solidFill>
                <a:highlight>
                  <a:srgbClr val="CFE2F3"/>
                </a:highlight>
                <a:latin typeface="Roboto"/>
                <a:ea typeface="Roboto"/>
                <a:cs typeface="Roboto"/>
                <a:sym typeface="Roboto"/>
              </a:rPr>
              <a:t>Status message for a spy </a:t>
            </a:r>
            <a:endParaRPr sz="1600">
              <a:solidFill>
                <a:schemeClr val="lt2"/>
              </a:solidFill>
              <a:highlight>
                <a:srgbClr val="CFE2F3"/>
              </a:highlight>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Create a function </a:t>
            </a:r>
            <a:r>
              <a:rPr b="1" lang="en" sz="1600">
                <a:solidFill>
                  <a:srgbClr val="0000FF"/>
                </a:solidFill>
                <a:latin typeface="Roboto"/>
                <a:ea typeface="Roboto"/>
                <a:cs typeface="Roboto"/>
                <a:sym typeface="Roboto"/>
              </a:rPr>
              <a:t>add_status()</a:t>
            </a:r>
            <a:endParaRPr b="1" sz="1600">
              <a:solidFill>
                <a:srgbClr val="0000FF"/>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Create a list </a:t>
            </a:r>
            <a:r>
              <a:rPr b="1" lang="en" sz="1600">
                <a:solidFill>
                  <a:srgbClr val="0000FF"/>
                </a:solidFill>
                <a:latin typeface="Roboto"/>
                <a:ea typeface="Roboto"/>
                <a:cs typeface="Roboto"/>
                <a:sym typeface="Roboto"/>
              </a:rPr>
              <a:t>STATUS_MESSAGE = [ ]</a:t>
            </a:r>
            <a:r>
              <a:rPr lang="en" sz="1600">
                <a:solidFill>
                  <a:schemeClr val="lt2"/>
                </a:solidFill>
                <a:latin typeface="Roboto"/>
                <a:ea typeface="Roboto"/>
                <a:cs typeface="Roboto"/>
                <a:sym typeface="Roboto"/>
              </a:rPr>
              <a:t> to store older status message</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With the help of function add_status()</a:t>
            </a:r>
            <a:endParaRPr sz="1600">
              <a:solidFill>
                <a:schemeClr val="lt2"/>
              </a:solidFill>
              <a:latin typeface="Roboto"/>
              <a:ea typeface="Roboto"/>
              <a:cs typeface="Roboto"/>
              <a:sym typeface="Roboto"/>
            </a:endParaRPr>
          </a:p>
          <a:p>
            <a:pPr indent="-330200" lvl="2" marL="1371600" rtl="0">
              <a:spcBef>
                <a:spcPts val="0"/>
              </a:spcBef>
              <a:spcAft>
                <a:spcPts val="0"/>
              </a:spcAft>
              <a:buClr>
                <a:schemeClr val="lt2"/>
              </a:buClr>
              <a:buSzPts val="1600"/>
              <a:buFont typeface="Roboto"/>
              <a:buAutoNum type="romanLcPeriod"/>
            </a:pPr>
            <a:r>
              <a:rPr lang="en" sz="1600">
                <a:solidFill>
                  <a:schemeClr val="lt2"/>
                </a:solidFill>
                <a:latin typeface="Roboto"/>
                <a:ea typeface="Roboto"/>
                <a:cs typeface="Roboto"/>
                <a:sym typeface="Roboto"/>
              </a:rPr>
              <a:t>Display current status message.</a:t>
            </a:r>
            <a:endParaRPr sz="1600">
              <a:solidFill>
                <a:schemeClr val="lt2"/>
              </a:solidFill>
              <a:latin typeface="Roboto"/>
              <a:ea typeface="Roboto"/>
              <a:cs typeface="Roboto"/>
              <a:sym typeface="Roboto"/>
            </a:endParaRPr>
          </a:p>
          <a:p>
            <a:pPr indent="-330200" lvl="2" marL="1371600" rtl="0">
              <a:spcBef>
                <a:spcPts val="0"/>
              </a:spcBef>
              <a:spcAft>
                <a:spcPts val="0"/>
              </a:spcAft>
              <a:buClr>
                <a:schemeClr val="lt2"/>
              </a:buClr>
              <a:buSzPts val="1600"/>
              <a:buFont typeface="Roboto"/>
              <a:buAutoNum type="romanLcPeriod"/>
            </a:pPr>
            <a:r>
              <a:rPr lang="en" sz="1600">
                <a:solidFill>
                  <a:schemeClr val="lt2"/>
                </a:solidFill>
                <a:latin typeface="Roboto"/>
                <a:ea typeface="Roboto"/>
                <a:cs typeface="Roboto"/>
                <a:sym typeface="Roboto"/>
              </a:rPr>
              <a:t>Add new status message</a:t>
            </a:r>
            <a:endParaRPr sz="1600">
              <a:solidFill>
                <a:schemeClr val="lt2"/>
              </a:solidFill>
              <a:latin typeface="Roboto"/>
              <a:ea typeface="Roboto"/>
              <a:cs typeface="Roboto"/>
              <a:sym typeface="Roboto"/>
            </a:endParaRPr>
          </a:p>
          <a:p>
            <a:pPr indent="-317500" lvl="3" marL="1828800" rtl="0">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From older status messages.</a:t>
            </a:r>
            <a:endParaRPr>
              <a:solidFill>
                <a:schemeClr val="lt2"/>
              </a:solidFill>
              <a:latin typeface="Roboto"/>
              <a:ea typeface="Roboto"/>
              <a:cs typeface="Roboto"/>
              <a:sym typeface="Roboto"/>
            </a:endParaRPr>
          </a:p>
          <a:p>
            <a:pPr indent="-317500" lvl="3" marL="1828800" rtl="0">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Taking new status from user.</a:t>
            </a:r>
            <a:endParaRPr>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Validate input status message</a:t>
            </a:r>
            <a:endParaRPr sz="1600">
              <a:solidFill>
                <a:schemeClr val="lt2"/>
              </a:solidFill>
              <a:latin typeface="Roboto"/>
              <a:ea typeface="Roboto"/>
              <a:cs typeface="Roboto"/>
              <a:sym typeface="Roboto"/>
            </a:endParaRPr>
          </a:p>
          <a:p>
            <a:pPr indent="-330200" lvl="1"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Update status message</a:t>
            </a:r>
            <a:endParaRPr sz="1600">
              <a:solidFill>
                <a:schemeClr val="lt2"/>
              </a:solidFill>
              <a:latin typeface="Roboto"/>
              <a:ea typeface="Roboto"/>
              <a:cs typeface="Roboto"/>
              <a:sym typeface="Roboto"/>
            </a:endParaRPr>
          </a:p>
          <a:p>
            <a:pPr indent="0" lvl="0" marL="0" rtl="0">
              <a:spcBef>
                <a:spcPts val="0"/>
              </a:spcBef>
              <a:spcAft>
                <a:spcPts val="0"/>
              </a:spcAft>
              <a:buNone/>
            </a:pPr>
            <a:r>
              <a:t/>
            </a:r>
            <a:endParaRPr sz="1600">
              <a:solidFill>
                <a:schemeClr val="lt2"/>
              </a:solidFill>
              <a:latin typeface="Roboto"/>
              <a:ea typeface="Roboto"/>
              <a:cs typeface="Roboto"/>
              <a:sym typeface="Roboto"/>
            </a:endParaRPr>
          </a:p>
          <a:p>
            <a:pPr indent="0" lvl="0" marL="0" rtl="0">
              <a:spcBef>
                <a:spcPts val="0"/>
              </a:spcBef>
              <a:spcAft>
                <a:spcPts val="0"/>
              </a:spcAft>
              <a:buNone/>
            </a:pPr>
            <a:r>
              <a:t/>
            </a:r>
            <a:endParaRPr sz="1600">
              <a:solidFill>
                <a:schemeClr val="lt2"/>
              </a:solidFill>
              <a:latin typeface="Roboto"/>
              <a:ea typeface="Roboto"/>
              <a:cs typeface="Roboto"/>
              <a:sym typeface="Roboto"/>
            </a:endParaRPr>
          </a:p>
        </p:txBody>
      </p:sp>
      <p:sp>
        <p:nvSpPr>
          <p:cNvPr id="105" name="Shape 10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 the past few classes, we have studied pretty high level stuff. Don’t you think ?</a:t>
            </a:r>
            <a:endParaRPr/>
          </a:p>
        </p:txBody>
      </p:sp>
      <p:sp>
        <p:nvSpPr>
          <p:cNvPr id="106" name="Shape 106"/>
          <p:cNvSpPr txBox="1"/>
          <p:nvPr/>
        </p:nvSpPr>
        <p:spPr>
          <a:xfrm>
            <a:off x="4937750" y="725500"/>
            <a:ext cx="4104000" cy="43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lt2"/>
                </a:solidFill>
                <a:latin typeface="Roboto"/>
                <a:ea typeface="Roboto"/>
                <a:cs typeface="Roboto"/>
                <a:sym typeface="Roboto"/>
              </a:rPr>
              <a:t>4.	</a:t>
            </a:r>
            <a:r>
              <a:rPr lang="en" sz="1600">
                <a:solidFill>
                  <a:schemeClr val="lt2"/>
                </a:solidFill>
                <a:highlight>
                  <a:srgbClr val="D9EAD3"/>
                </a:highlight>
                <a:latin typeface="Roboto"/>
                <a:ea typeface="Roboto"/>
                <a:cs typeface="Roboto"/>
                <a:sym typeface="Roboto"/>
              </a:rPr>
              <a:t>Add a spy friend</a:t>
            </a:r>
            <a:endParaRPr sz="1600">
              <a:solidFill>
                <a:schemeClr val="lt2"/>
              </a:solidFill>
              <a:highlight>
                <a:srgbClr val="D9EAD3"/>
              </a:highlight>
              <a:latin typeface="Roboto"/>
              <a:ea typeface="Roboto"/>
              <a:cs typeface="Roboto"/>
              <a:sym typeface="Roboto"/>
            </a:endParaRPr>
          </a:p>
          <a:p>
            <a:pPr indent="-330200" lvl="0"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Create a list </a:t>
            </a:r>
            <a:r>
              <a:rPr b="1" lang="en" sz="1600">
                <a:solidFill>
                  <a:srgbClr val="0000FF"/>
                </a:solidFill>
                <a:latin typeface="Roboto"/>
                <a:ea typeface="Roboto"/>
                <a:cs typeface="Roboto"/>
                <a:sym typeface="Roboto"/>
              </a:rPr>
              <a:t>friends = [ ]</a:t>
            </a:r>
            <a:r>
              <a:rPr lang="en" sz="1600">
                <a:solidFill>
                  <a:schemeClr val="lt2"/>
                </a:solidFill>
                <a:latin typeface="Roboto"/>
                <a:ea typeface="Roboto"/>
                <a:cs typeface="Roboto"/>
                <a:sym typeface="Roboto"/>
              </a:rPr>
              <a:t> to store all the data of friends.</a:t>
            </a:r>
            <a:endParaRPr sz="1600">
              <a:solidFill>
                <a:schemeClr val="lt2"/>
              </a:solidFill>
              <a:latin typeface="Roboto"/>
              <a:ea typeface="Roboto"/>
              <a:cs typeface="Roboto"/>
              <a:sym typeface="Roboto"/>
            </a:endParaRPr>
          </a:p>
          <a:p>
            <a:pPr indent="-330200" lvl="0"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Create </a:t>
            </a:r>
            <a:r>
              <a:rPr b="1" lang="en" sz="1600">
                <a:solidFill>
                  <a:srgbClr val="0000FF"/>
                </a:solidFill>
                <a:latin typeface="Roboto"/>
                <a:ea typeface="Roboto"/>
                <a:cs typeface="Roboto"/>
                <a:sym typeface="Roboto"/>
              </a:rPr>
              <a:t>add_friend()</a:t>
            </a:r>
            <a:r>
              <a:rPr lang="en" sz="1600">
                <a:solidFill>
                  <a:schemeClr val="lt2"/>
                </a:solidFill>
                <a:latin typeface="Roboto"/>
                <a:ea typeface="Roboto"/>
                <a:cs typeface="Roboto"/>
                <a:sym typeface="Roboto"/>
              </a:rPr>
              <a:t> to input friend profile and append it to friends list. </a:t>
            </a:r>
            <a:endParaRPr sz="1600">
              <a:solidFill>
                <a:schemeClr val="lt2"/>
              </a:solidFill>
              <a:latin typeface="Roboto"/>
              <a:ea typeface="Roboto"/>
              <a:cs typeface="Roboto"/>
              <a:sym typeface="Roboto"/>
            </a:endParaRPr>
          </a:p>
          <a:p>
            <a:pPr indent="0" lvl="0" marL="0" rtl="0">
              <a:spcBef>
                <a:spcPts val="0"/>
              </a:spcBef>
              <a:spcAft>
                <a:spcPts val="0"/>
              </a:spcAft>
              <a:buNone/>
            </a:pPr>
            <a:r>
              <a:rPr lang="en" sz="1600">
                <a:solidFill>
                  <a:schemeClr val="lt2"/>
                </a:solidFill>
                <a:latin typeface="Roboto"/>
                <a:ea typeface="Roboto"/>
                <a:cs typeface="Roboto"/>
                <a:sym typeface="Roboto"/>
              </a:rPr>
              <a:t>5.	</a:t>
            </a:r>
            <a:r>
              <a:rPr lang="en" sz="1600">
                <a:solidFill>
                  <a:schemeClr val="lt2"/>
                </a:solidFill>
                <a:highlight>
                  <a:srgbClr val="FFF2CC"/>
                </a:highlight>
                <a:latin typeface="Roboto"/>
                <a:ea typeface="Roboto"/>
                <a:cs typeface="Roboto"/>
                <a:sym typeface="Roboto"/>
              </a:rPr>
              <a:t>Send and Read a secret message</a:t>
            </a:r>
            <a:endParaRPr sz="1600">
              <a:solidFill>
                <a:schemeClr val="lt2"/>
              </a:solidFill>
              <a:highlight>
                <a:srgbClr val="FFF2CC"/>
              </a:highlight>
              <a:latin typeface="Roboto"/>
              <a:ea typeface="Roboto"/>
              <a:cs typeface="Roboto"/>
              <a:sym typeface="Roboto"/>
            </a:endParaRPr>
          </a:p>
          <a:p>
            <a:pPr indent="-330200" lvl="0"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Creating a function </a:t>
            </a:r>
            <a:r>
              <a:rPr b="1" lang="en" sz="1600">
                <a:solidFill>
                  <a:srgbClr val="0000FF"/>
                </a:solidFill>
                <a:latin typeface="Roboto"/>
                <a:ea typeface="Roboto"/>
                <a:cs typeface="Roboto"/>
                <a:sym typeface="Roboto"/>
              </a:rPr>
              <a:t>select_friend()</a:t>
            </a:r>
            <a:r>
              <a:rPr b="1" lang="en" sz="1600">
                <a:solidFill>
                  <a:schemeClr val="lt2"/>
                </a:solidFill>
                <a:latin typeface="Roboto"/>
                <a:ea typeface="Roboto"/>
                <a:cs typeface="Roboto"/>
                <a:sym typeface="Roboto"/>
              </a:rPr>
              <a:t> </a:t>
            </a:r>
            <a:r>
              <a:rPr lang="en" sz="1600">
                <a:solidFill>
                  <a:schemeClr val="lt2"/>
                </a:solidFill>
                <a:latin typeface="Roboto"/>
                <a:ea typeface="Roboto"/>
                <a:cs typeface="Roboto"/>
                <a:sym typeface="Roboto"/>
              </a:rPr>
              <a:t>to select the friend to talk to.</a:t>
            </a:r>
            <a:endParaRPr sz="1600">
              <a:solidFill>
                <a:schemeClr val="lt2"/>
              </a:solidFill>
              <a:latin typeface="Roboto"/>
              <a:ea typeface="Roboto"/>
              <a:cs typeface="Roboto"/>
              <a:sym typeface="Roboto"/>
            </a:endParaRPr>
          </a:p>
          <a:p>
            <a:pPr indent="-330200" lvl="0"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Creating a function </a:t>
            </a:r>
            <a:r>
              <a:rPr b="1" lang="en" sz="1600">
                <a:solidFill>
                  <a:srgbClr val="0000FF"/>
                </a:solidFill>
                <a:latin typeface="Roboto"/>
                <a:ea typeface="Roboto"/>
                <a:cs typeface="Roboto"/>
                <a:sym typeface="Roboto"/>
              </a:rPr>
              <a:t>send_message()</a:t>
            </a:r>
            <a:r>
              <a:rPr lang="en" sz="1600">
                <a:solidFill>
                  <a:schemeClr val="lt2"/>
                </a:solidFill>
                <a:latin typeface="Roboto"/>
                <a:ea typeface="Roboto"/>
                <a:cs typeface="Roboto"/>
                <a:sym typeface="Roboto"/>
              </a:rPr>
              <a:t> to send message to a friend.</a:t>
            </a:r>
            <a:endParaRPr sz="1600">
              <a:solidFill>
                <a:schemeClr val="lt2"/>
              </a:solidFill>
              <a:latin typeface="Roboto"/>
              <a:ea typeface="Roboto"/>
              <a:cs typeface="Roboto"/>
              <a:sym typeface="Roboto"/>
            </a:endParaRPr>
          </a:p>
          <a:p>
            <a:pPr indent="-330200" lvl="0"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Creating a function </a:t>
            </a:r>
            <a:r>
              <a:rPr b="1" lang="en" sz="1600">
                <a:solidFill>
                  <a:srgbClr val="0000FF"/>
                </a:solidFill>
                <a:latin typeface="Roboto"/>
                <a:ea typeface="Roboto"/>
                <a:cs typeface="Roboto"/>
                <a:sym typeface="Roboto"/>
              </a:rPr>
              <a:t>read_message()</a:t>
            </a:r>
            <a:r>
              <a:rPr lang="en" sz="1600">
                <a:solidFill>
                  <a:schemeClr val="lt2"/>
                </a:solidFill>
                <a:latin typeface="Roboto"/>
                <a:ea typeface="Roboto"/>
                <a:cs typeface="Roboto"/>
                <a:sym typeface="Roboto"/>
              </a:rPr>
              <a:t> to read a message of the friend.</a:t>
            </a:r>
            <a:endParaRPr sz="1600">
              <a:solidFill>
                <a:schemeClr val="lt2"/>
              </a:solidFill>
              <a:latin typeface="Roboto"/>
              <a:ea typeface="Roboto"/>
              <a:cs typeface="Roboto"/>
              <a:sym typeface="Roboto"/>
            </a:endParaRPr>
          </a:p>
          <a:p>
            <a:pPr indent="-330200" lvl="0" marL="914400" rtl="0">
              <a:spcBef>
                <a:spcPts val="0"/>
              </a:spcBef>
              <a:spcAft>
                <a:spcPts val="0"/>
              </a:spcAft>
              <a:buClr>
                <a:schemeClr val="lt2"/>
              </a:buClr>
              <a:buSzPts val="1600"/>
              <a:buFont typeface="Roboto"/>
              <a:buAutoNum type="alphaLcPeriod"/>
            </a:pPr>
            <a:r>
              <a:rPr lang="en" sz="1600">
                <a:solidFill>
                  <a:schemeClr val="lt2"/>
                </a:solidFill>
                <a:latin typeface="Roboto"/>
                <a:ea typeface="Roboto"/>
                <a:cs typeface="Roboto"/>
                <a:sym typeface="Roboto"/>
              </a:rPr>
              <a:t>Basics of crypto  &amp; stegano</a:t>
            </a:r>
            <a:endParaRPr sz="1600">
              <a:solidFill>
                <a:schemeClr val="lt2"/>
              </a:solidFill>
              <a:latin typeface="Roboto"/>
              <a:ea typeface="Roboto"/>
              <a:cs typeface="Roboto"/>
              <a:sym typeface="Roboto"/>
            </a:endParaRPr>
          </a:p>
          <a:p>
            <a:pPr indent="0" lvl="0" marL="0" rtl="0">
              <a:spcBef>
                <a:spcPts val="0"/>
              </a:spcBef>
              <a:spcAft>
                <a:spcPts val="0"/>
              </a:spcAft>
              <a:buNone/>
            </a:pPr>
            <a:r>
              <a:t/>
            </a:r>
            <a:endParaRPr sz="1600">
              <a:solidFill>
                <a:schemeClr val="lt2"/>
              </a:solidFill>
              <a:latin typeface="Roboto"/>
              <a:ea typeface="Roboto"/>
              <a:cs typeface="Roboto"/>
              <a:sym typeface="Roboto"/>
            </a:endParaRPr>
          </a:p>
          <a:p>
            <a:pPr indent="0" lvl="0" marL="0" rtl="0">
              <a:spcBef>
                <a:spcPts val="0"/>
              </a:spcBef>
              <a:spcAft>
                <a:spcPts val="0"/>
              </a:spcAft>
              <a:buNone/>
            </a:pPr>
            <a:r>
              <a:t/>
            </a:r>
            <a:endParaRPr sz="16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a:t>
            </a:r>
            <a:r>
              <a:rPr lang="en">
                <a:solidFill>
                  <a:srgbClr val="0000FF"/>
                </a:solidFill>
              </a:rPr>
              <a:t>Inheritance</a:t>
            </a:r>
            <a:endParaRPr>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Inheritance</a:t>
            </a:r>
            <a:endParaRPr/>
          </a:p>
        </p:txBody>
      </p:sp>
      <p:sp>
        <p:nvSpPr>
          <p:cNvPr id="117" name="Shape 117"/>
          <p:cNvSpPr txBox="1"/>
          <p:nvPr>
            <p:ph idx="4294967295" type="body"/>
          </p:nvPr>
        </p:nvSpPr>
        <p:spPr>
          <a:xfrm>
            <a:off x="471900" y="931250"/>
            <a:ext cx="8222100" cy="4006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Just like how we inherit some features and properties from our parents, classes can also inherit features and properties from another class.</a:t>
            </a:r>
            <a:endParaRPr/>
          </a:p>
          <a:p>
            <a:pPr indent="-342900" lvl="0" marL="457200" rtl="0">
              <a:spcBef>
                <a:spcPts val="0"/>
              </a:spcBef>
              <a:spcAft>
                <a:spcPts val="0"/>
              </a:spcAft>
              <a:buSzPts val="1800"/>
              <a:buAutoNum type="arabicPeriod"/>
            </a:pPr>
            <a:r>
              <a:rPr lang="en"/>
              <a:t>Instead of starting from scratch, you can create a class by deriving it from a pre-existing class by listing the parent class in parentheses after the new class name.</a:t>
            </a:r>
            <a:endParaRPr/>
          </a:p>
          <a:p>
            <a:pPr indent="-342900" lvl="0" marL="457200" rtl="0">
              <a:spcBef>
                <a:spcPts val="0"/>
              </a:spcBef>
              <a:spcAft>
                <a:spcPts val="0"/>
              </a:spcAft>
              <a:buSzPts val="1800"/>
              <a:buAutoNum type="arabicPeriod"/>
            </a:pPr>
            <a:r>
              <a:rPr lang="en"/>
              <a:t>The child class inherits the attributes of its parent class, and you can use those attributes as if they were defined in the child class. A child class can also override data members and methods from the parent.</a:t>
            </a:r>
            <a:endParaRPr/>
          </a:p>
          <a:p>
            <a:pPr indent="-342900" lvl="0" marL="457200" rtl="0">
              <a:spcBef>
                <a:spcPts val="0"/>
              </a:spcBef>
              <a:spcAft>
                <a:spcPts val="0"/>
              </a:spcAft>
              <a:buSzPts val="1800"/>
              <a:buAutoNum type="arabicPeriod"/>
            </a:pPr>
            <a:r>
              <a:rPr lang="en"/>
              <a:t>Derived classes are declared much like their parent class; however, a list of base classes to inherit from is given after the class name −</a:t>
            </a:r>
            <a:endParaRPr/>
          </a:p>
        </p:txBody>
      </p:sp>
      <p:sp>
        <p:nvSpPr>
          <p:cNvPr id="118" name="Shape 118"/>
          <p:cNvSpPr/>
          <p:nvPr/>
        </p:nvSpPr>
        <p:spPr>
          <a:xfrm>
            <a:off x="1081500" y="4288850"/>
            <a:ext cx="76125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class DerivedClassName(BaseClassName1, BaseClassName2):</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pass</a:t>
            </a:r>
            <a:endParaRPr b="1">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