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46884E4-EB1B-41D2-A6D2-06D890649D48}">
  <a:tblStyle styleId="{046884E4-EB1B-41D2-A6D2-06D890649D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13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11: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in 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	</a:t>
            </a:r>
            <a:r>
              <a:rPr lang="en" sz="2400"/>
              <a:t>Closing a file</a:t>
            </a:r>
            <a:endParaRPr sz="2400"/>
          </a:p>
        </p:txBody>
      </p:sp>
      <p:sp>
        <p:nvSpPr>
          <p:cNvPr id="122" name="Shape 122"/>
          <p:cNvSpPr txBox="1"/>
          <p:nvPr>
            <p:ph idx="4294967295" type="body"/>
          </p:nvPr>
        </p:nvSpPr>
        <p:spPr>
          <a:xfrm>
            <a:off x="227400" y="931250"/>
            <a:ext cx="8697300" cy="4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>
                <a:solidFill>
                  <a:srgbClr val="0000FF"/>
                </a:solidFill>
              </a:rPr>
              <a:t>close()</a:t>
            </a:r>
            <a:r>
              <a:rPr lang="en"/>
              <a:t> Function - </a:t>
            </a:r>
            <a:r>
              <a:rPr lang="en"/>
              <a:t>This method of a file object flushes any unwritten information and closes the file object, after which no more writing can be done.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Syntax : 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" name="Shape 123"/>
          <p:cNvSpPr/>
          <p:nvPr/>
        </p:nvSpPr>
        <p:spPr>
          <a:xfrm>
            <a:off x="319500" y="2231450"/>
            <a:ext cx="8462400" cy="60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file_object.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Opening and Closing a file</a:t>
            </a:r>
            <a:endParaRPr sz="2400"/>
          </a:p>
        </p:txBody>
      </p:sp>
      <p:sp>
        <p:nvSpPr>
          <p:cNvPr id="129" name="Shape 129"/>
          <p:cNvSpPr/>
          <p:nvPr/>
        </p:nvSpPr>
        <p:spPr>
          <a:xfrm>
            <a:off x="211225" y="845425"/>
            <a:ext cx="8462400" cy="269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#Opening a file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my_file_object = open("name_of_the_file.txt", "r")</a:t>
            </a:r>
            <a:endParaRPr b="1"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#Printing name of the file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("The name of the file is %s" %my_file_object.name)</a:t>
            </a:r>
            <a:endParaRPr b="1">
              <a:highlight>
                <a:srgbClr val="FFE59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#Closing the file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D5A6BD"/>
                </a:highlight>
                <a:latin typeface="Courier New"/>
                <a:ea typeface="Courier New"/>
                <a:cs typeface="Courier New"/>
                <a:sym typeface="Courier New"/>
              </a:rPr>
              <a:t>my_file_object.close()</a:t>
            </a:r>
            <a:endParaRPr b="1">
              <a:highlight>
                <a:srgbClr val="D5A6B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</a:t>
            </a:r>
            <a:r>
              <a:rPr lang="en"/>
              <a:t> a file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3.	Writing</a:t>
            </a:r>
            <a:r>
              <a:rPr lang="en" sz="2400"/>
              <a:t> a file</a:t>
            </a:r>
            <a:endParaRPr sz="2400"/>
          </a:p>
        </p:txBody>
      </p:sp>
      <p:sp>
        <p:nvSpPr>
          <p:cNvPr id="140" name="Shape 140"/>
          <p:cNvSpPr txBox="1"/>
          <p:nvPr>
            <p:ph idx="4294967295" type="body"/>
          </p:nvPr>
        </p:nvSpPr>
        <p:spPr>
          <a:xfrm>
            <a:off x="98100" y="778850"/>
            <a:ext cx="8826600" cy="4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</a:t>
            </a:r>
            <a:r>
              <a:rPr b="1" lang="en" sz="1600">
                <a:solidFill>
                  <a:srgbClr val="0000FF"/>
                </a:solidFill>
              </a:rPr>
              <a:t>write()</a:t>
            </a:r>
            <a:r>
              <a:rPr lang="en" sz="1600"/>
              <a:t> method writes any string to an open file. The write() method does not add a newline character ('\n') to the end of the string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Syntax: </a:t>
            </a:r>
            <a:endParaRPr sz="1600"/>
          </a:p>
        </p:txBody>
      </p:sp>
      <p:sp>
        <p:nvSpPr>
          <p:cNvPr id="141" name="Shape 141"/>
          <p:cNvSpPr/>
          <p:nvPr/>
        </p:nvSpPr>
        <p:spPr>
          <a:xfrm>
            <a:off x="243300" y="2002850"/>
            <a:ext cx="8462400" cy="60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file_object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.write(string)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243300" y="2702700"/>
            <a:ext cx="8462400" cy="198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#Opening a file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my_file_object = open("name_of_the_file.txt", "w")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#Writing content to the file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my_file_object.write(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"This is the content.\n This will appear in new line"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#Closing the file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my_file_object.close()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</a:t>
            </a:r>
            <a:r>
              <a:rPr lang="en"/>
              <a:t> a file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4.	Reading</a:t>
            </a:r>
            <a:r>
              <a:rPr lang="en" sz="2400"/>
              <a:t> a file</a:t>
            </a:r>
            <a:endParaRPr sz="2400"/>
          </a:p>
        </p:txBody>
      </p:sp>
      <p:sp>
        <p:nvSpPr>
          <p:cNvPr id="153" name="Shape 153"/>
          <p:cNvSpPr txBox="1"/>
          <p:nvPr>
            <p:ph idx="4294967295" type="body"/>
          </p:nvPr>
        </p:nvSpPr>
        <p:spPr>
          <a:xfrm>
            <a:off x="98100" y="778850"/>
            <a:ext cx="8826600" cy="4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</a:t>
            </a:r>
            <a:r>
              <a:rPr b="1" lang="en" sz="1600">
                <a:solidFill>
                  <a:srgbClr val="0000FF"/>
                </a:solidFill>
              </a:rPr>
              <a:t>read</a:t>
            </a:r>
            <a:r>
              <a:rPr b="1" lang="en" sz="1600">
                <a:solidFill>
                  <a:srgbClr val="0000FF"/>
                </a:solidFill>
              </a:rPr>
              <a:t>()</a:t>
            </a:r>
            <a:r>
              <a:rPr lang="en" sz="1600"/>
              <a:t> </a:t>
            </a:r>
            <a:r>
              <a:rPr lang="en" sz="1600"/>
              <a:t>method reads a string from an open file.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Syntax: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Here, passed parameter is the number of bytes to be read from the opened file. </a:t>
            </a:r>
            <a:br>
              <a:rPr lang="en" sz="1600"/>
            </a:br>
            <a:r>
              <a:rPr lang="en" sz="1600"/>
              <a:t>This method starts reading from the beginning of the file and if count is missing, then it tries to read as much as possible, maybe until the end of file.</a:t>
            </a:r>
            <a:r>
              <a:rPr lang="en" sz="1600"/>
              <a:t> </a:t>
            </a:r>
            <a:endParaRPr sz="1600"/>
          </a:p>
        </p:txBody>
      </p:sp>
      <p:sp>
        <p:nvSpPr>
          <p:cNvPr id="154" name="Shape 154"/>
          <p:cNvSpPr/>
          <p:nvPr/>
        </p:nvSpPr>
        <p:spPr>
          <a:xfrm>
            <a:off x="167100" y="1621850"/>
            <a:ext cx="8462400" cy="43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file_object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.read([count])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167100" y="3083700"/>
            <a:ext cx="8462400" cy="198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#Opening a file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my_file_object = open("name_of_the_file.txt", "w")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#Writing content to the file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 = my_file_object.read(10)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print(str)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#Closing the file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my_file_object.close()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60950" y="1678400"/>
            <a:ext cx="8222100" cy="24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Let’s move back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project’s final module: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Saving Chat and Status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 to .csv file</a:t>
            </a:r>
            <a:endParaRPr sz="2400"/>
          </a:p>
        </p:txBody>
      </p:sp>
      <p:sp>
        <p:nvSpPr>
          <p:cNvPr id="166" name="Shape 166"/>
          <p:cNvSpPr txBox="1"/>
          <p:nvPr>
            <p:ph idx="4294967295" type="body"/>
          </p:nvPr>
        </p:nvSpPr>
        <p:spPr>
          <a:xfrm>
            <a:off x="94050" y="747150"/>
            <a:ext cx="8538600" cy="16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CSV stands for </a:t>
            </a:r>
            <a:r>
              <a:rPr b="1" lang="en">
                <a:solidFill>
                  <a:srgbClr val="0000FF"/>
                </a:solidFill>
              </a:rPr>
              <a:t>comma </a:t>
            </a:r>
            <a:r>
              <a:rPr b="1" lang="en">
                <a:solidFill>
                  <a:srgbClr val="0000FF"/>
                </a:solidFill>
              </a:rPr>
              <a:t>separated</a:t>
            </a:r>
            <a:r>
              <a:rPr b="1" lang="en">
                <a:solidFill>
                  <a:srgbClr val="0000FF"/>
                </a:solidFill>
              </a:rPr>
              <a:t> values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is separated by comma hence the name comma separated values.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file starts with a heading row. This contains the name of the various columns/data types that you want to store.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Let's take the example of our friends. Our file </a:t>
            </a:r>
            <a:r>
              <a:rPr b="1" lang="en">
                <a:solidFill>
                  <a:srgbClr val="0000FF"/>
                </a:solidFill>
              </a:rPr>
              <a:t>friends.csv</a:t>
            </a:r>
            <a:r>
              <a:rPr lang="en"/>
              <a:t> would start with something like this:</a:t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67100" y="2855100"/>
            <a:ext cx="8462400" cy="28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name, salutation,  age, rating, is_online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Opening</a:t>
            </a:r>
            <a:r>
              <a:rPr lang="en" sz="2400"/>
              <a:t> friends.csv file(Contd.)</a:t>
            </a:r>
            <a:endParaRPr sz="2400"/>
          </a:p>
        </p:txBody>
      </p:sp>
      <p:sp>
        <p:nvSpPr>
          <p:cNvPr id="173" name="Shape 173"/>
          <p:cNvSpPr/>
          <p:nvPr/>
        </p:nvSpPr>
        <p:spPr>
          <a:xfrm>
            <a:off x="170250" y="2666150"/>
            <a:ext cx="8462400" cy="98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name, saluation,  rating, age,  is_online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Suresh, Mr., 3.4, 23, True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Naresh, Mr., 2.4, 24, True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Mahesh, Mr., 2.2, 43, True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Shape 174"/>
          <p:cNvSpPr txBox="1"/>
          <p:nvPr>
            <p:ph idx="4294967295" type="body"/>
          </p:nvPr>
        </p:nvSpPr>
        <p:spPr>
          <a:xfrm>
            <a:off x="170250" y="1017875"/>
            <a:ext cx="8462400" cy="15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CSV files can be opened in any text editor, excel sheet and even notepad.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will be saved in the file row wise i.e. a new row for each friend.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details of each friend will be stored in the same order as that of the headers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Reading CSV Files</a:t>
            </a:r>
            <a:endParaRPr sz="2400"/>
          </a:p>
        </p:txBody>
      </p:sp>
      <p:sp>
        <p:nvSpPr>
          <p:cNvPr id="180" name="Shape 180"/>
          <p:cNvSpPr/>
          <p:nvPr/>
        </p:nvSpPr>
        <p:spPr>
          <a:xfrm>
            <a:off x="170250" y="2402800"/>
            <a:ext cx="8462400" cy="185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mport csv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read_data = </a:t>
            </a: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open('friends.csv', 'r')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reader = csv.reader(read_data)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row in reader: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print(row)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read_data.close()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Shape 181"/>
          <p:cNvSpPr txBox="1"/>
          <p:nvPr>
            <p:ph idx="4294967295" type="body"/>
          </p:nvPr>
        </p:nvSpPr>
        <p:spPr>
          <a:xfrm>
            <a:off x="170250" y="882400"/>
            <a:ext cx="8462400" cy="15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pull data from a CSV file, you must use the reader function to generate a reader object.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reader function is designed to take each line of the file and make a list of all columns. Then, you just choose the column you want the variable data for.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433125" y="487275"/>
            <a:ext cx="8262000" cy="39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We’ve come a long way guys. Sooo </a:t>
            </a:r>
            <a:r>
              <a:rPr lang="en" sz="2400">
                <a:solidFill>
                  <a:srgbClr val="0000FF"/>
                </a:solidFill>
              </a:rPr>
              <a:t>Cheers !!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But what good is a chat application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if we have to provide the details about us and our friends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each and every time we start the application?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And also, we can't read the chats and status messages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once the application is closed?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Writing</a:t>
            </a:r>
            <a:r>
              <a:rPr lang="en" sz="2400"/>
              <a:t> CSV Files</a:t>
            </a:r>
            <a:endParaRPr sz="2400"/>
          </a:p>
        </p:txBody>
      </p:sp>
      <p:sp>
        <p:nvSpPr>
          <p:cNvPr id="187" name="Shape 187"/>
          <p:cNvSpPr/>
          <p:nvPr/>
        </p:nvSpPr>
        <p:spPr>
          <a:xfrm>
            <a:off x="170250" y="2402800"/>
            <a:ext cx="8462400" cy="185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csv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write_data = open('test.csv', 'a')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writer = csv.writer(write_data)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writer.writerow(['4', 'Alex', 'Brandon'])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write_data.close()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Shape 188"/>
          <p:cNvSpPr txBox="1"/>
          <p:nvPr>
            <p:ph idx="4294967295" type="body"/>
          </p:nvPr>
        </p:nvSpPr>
        <p:spPr>
          <a:xfrm>
            <a:off x="170250" y="882400"/>
            <a:ext cx="8462400" cy="15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pull data from a CSV file, you must use the reader function to generate a reader object.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reader function is designed to take each line of the file and make a list of all columns. Then, you just choose the column you want the variable data for.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Loading friends once application starts running</a:t>
            </a:r>
            <a:endParaRPr sz="2400"/>
          </a:p>
        </p:txBody>
      </p:sp>
      <p:sp>
        <p:nvSpPr>
          <p:cNvPr id="194" name="Shape 194"/>
          <p:cNvSpPr/>
          <p:nvPr/>
        </p:nvSpPr>
        <p:spPr>
          <a:xfrm>
            <a:off x="170250" y="1743400"/>
            <a:ext cx="8826600" cy="306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csv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load_friends():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read_object = open('friends.csv', 'r'):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reader = csv.reader(friends_data)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for row in reader: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name = row[0]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salutation = row[1]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age = int(row[2])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rating = float(row[3])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	spy = Spy(name, salutation, age, rating)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	friends.append(spy)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Shape 195"/>
          <p:cNvSpPr txBox="1"/>
          <p:nvPr>
            <p:ph idx="4294967295" type="body"/>
          </p:nvPr>
        </p:nvSpPr>
        <p:spPr>
          <a:xfrm>
            <a:off x="170250" y="882400"/>
            <a:ext cx="84624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Let's define a method which we will call as soon as the application is started. This method will load the data from the friends file: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27900" y="2130725"/>
            <a:ext cx="84882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Can you do the exact same procedure </a:t>
            </a:r>
            <a:endParaRPr sz="32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with STATUS_MESSAGES and Chats as well?</a:t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ctrTitle"/>
          </p:nvPr>
        </p:nvSpPr>
        <p:spPr>
          <a:xfrm>
            <a:off x="460950" y="18555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continue in next class..</a:t>
            </a:r>
            <a:endParaRPr/>
          </a:p>
        </p:txBody>
      </p:sp>
      <p:sp>
        <p:nvSpPr>
          <p:cNvPr id="206" name="Shape 206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for today’s class</a:t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205750" y="801300"/>
            <a:ext cx="8500200" cy="41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 will learn about a pretty useful and advance topic - </a:t>
            </a:r>
            <a:b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file handling.</a:t>
            </a:r>
            <a:endParaRPr b="1"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Next we will apply the file handling knowledge to 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AutoNum type="alphaLcPeriod"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Save our friend’s information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AutoNum type="alphaLcPeriod"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Save our chats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There is one more way to save our information i.e with the help of databases 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But knowing how to handle data from files is equally important as handling data from databases.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60950" y="8461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</a:t>
            </a:r>
            <a:r>
              <a:rPr lang="en">
                <a:solidFill>
                  <a:srgbClr val="0000FF"/>
                </a:solidFill>
              </a:rPr>
              <a:t>File Handling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342725" y="2133200"/>
            <a:ext cx="6237300" cy="16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open() Function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close() </a:t>
            </a: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read() </a:t>
            </a: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write() </a:t>
            </a: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a 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Opening a file</a:t>
            </a:r>
            <a:endParaRPr sz="2400"/>
          </a:p>
        </p:txBody>
      </p:sp>
      <p:sp>
        <p:nvSpPr>
          <p:cNvPr id="95" name="Shape 95"/>
          <p:cNvSpPr txBox="1"/>
          <p:nvPr>
            <p:ph idx="4294967295" type="body"/>
          </p:nvPr>
        </p:nvSpPr>
        <p:spPr>
          <a:xfrm>
            <a:off x="227400" y="931250"/>
            <a:ext cx="8697300" cy="4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>
                <a:solidFill>
                  <a:srgbClr val="0000FF"/>
                </a:solidFill>
              </a:rPr>
              <a:t>open()</a:t>
            </a:r>
            <a:r>
              <a:rPr lang="en"/>
              <a:t> Function - Before we can actually read or write a file, we need to open it using Python's built-in function called open(). This function creates a file object, which would be utilized to call other support methods associated with it.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Syntax : 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" name="Shape 96"/>
          <p:cNvSpPr/>
          <p:nvPr/>
        </p:nvSpPr>
        <p:spPr>
          <a:xfrm>
            <a:off x="319500" y="2536250"/>
            <a:ext cx="8462400" cy="60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file_object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= open(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file_name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access_mode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319500" y="3464700"/>
            <a:ext cx="4044300" cy="126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file_name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−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The file_name argument is a string value that contains the name of the file that we want to access.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4450475" y="3464700"/>
            <a:ext cx="4331400" cy="1266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access_mode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−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The access_mode determines the mode in which the file has to be opened, i.e., read, write, append, etc.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Various</a:t>
            </a:r>
            <a:r>
              <a:rPr lang="en" sz="2400"/>
              <a:t> modes of opening a file</a:t>
            </a:r>
            <a:endParaRPr sz="2400"/>
          </a:p>
        </p:txBody>
      </p:sp>
      <p:graphicFrame>
        <p:nvGraphicFramePr>
          <p:cNvPr id="104" name="Shape 104"/>
          <p:cNvGraphicFramePr/>
          <p:nvPr/>
        </p:nvGraphicFramePr>
        <p:xfrm>
          <a:off x="76200" y="48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{046884E4-EB1B-41D2-A6D2-06D890649D48}</a:tableStyleId>
              </a:tblPr>
              <a:tblGrid>
                <a:gridCol w="743125"/>
                <a:gridCol w="8348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"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r"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AutoNum type="arabicPeriod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Opens a file for reading only.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AutoNum type="arabicPeriod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file pointer is placed at the beginning of the file.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AutoNum type="arabicPeriod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is the default mode.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5486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"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r+"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AutoNum type="arabicPeriod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Opens a file for both reading and writing.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AutoNum type="arabicPeriod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file pointer placed at the beginning of the file.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5486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"w"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AutoNum type="arabicPeriod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Opens a file for writing only.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AutoNum type="arabicPeriod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Overwrites the file if the file exists.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AutoNum type="arabicPeriod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If the file does not exist, creates a new file for writing.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5486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"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w+"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AutoNum type="arabicPeriod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Opens a file for both writing and reading.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AutoNum type="arabicPeriod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Overwrites the existing file if the file exists.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AutoNum type="arabicPeriod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If the file does not exist, creates a new file for reading and writing.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5486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"a"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AutoNum type="arabicPeriod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Opens a file for appending.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AutoNum type="arabicPeriod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file pointer is at the end of the file if the file exists. i.e the file is in the append mode.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AutoNum type="arabicPeriod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If the file does not exist, it creates a new file for writing.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54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"a+"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AutoNum type="arabicPeriod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Opens a file for both appending and reading.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AutoNum type="arabicPeriod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file pointer is at the end of the file if the file exists. The file opens in the append mode.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AutoNum type="arabicPeriod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If the file does not exist, it creates a new file for reading and writing.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file Object Attributes</a:t>
            </a:r>
            <a:endParaRPr sz="2400"/>
          </a:p>
        </p:txBody>
      </p:sp>
      <p:graphicFrame>
        <p:nvGraphicFramePr>
          <p:cNvPr id="110" name="Shape 110"/>
          <p:cNvGraphicFramePr/>
          <p:nvPr/>
        </p:nvGraphicFramePr>
        <p:xfrm>
          <a:off x="358150" y="163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{046884E4-EB1B-41D2-A6D2-06D890649D48}</a:tableStyleId>
              </a:tblPr>
              <a:tblGrid>
                <a:gridCol w="1593350"/>
                <a:gridCol w="6735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file.closed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 true if file is closed, false otherwise.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54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file.mode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 access mode with which file was opened.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54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file.name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 name of the file.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1" name="Shape 111"/>
          <p:cNvSpPr txBox="1"/>
          <p:nvPr/>
        </p:nvSpPr>
        <p:spPr>
          <a:xfrm>
            <a:off x="205750" y="822950"/>
            <a:ext cx="87192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Once a file is opened and we have one file object, we can get various information related to that file.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</a:t>
            </a:r>
            <a:r>
              <a:rPr lang="en"/>
              <a:t> a file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