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7.xml"/><Relationship Id="rId22" Type="http://schemas.openxmlformats.org/officeDocument/2006/relationships/font" Target="fonts/Roboto-boldItalic.fntdata"/><Relationship Id="rId10" Type="http://schemas.openxmlformats.org/officeDocument/2006/relationships/slide" Target="slides/slide6.xml"/><Relationship Id="rId21" Type="http://schemas.openxmlformats.org/officeDocument/2006/relationships/font" Target="fonts/Roboto-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Shape 59"/>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13968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t>Lesson 13:</a:t>
            </a:r>
            <a:endParaRPr/>
          </a:p>
          <a:p>
            <a:pPr indent="0" lvl="0" marL="0" algn="ctr">
              <a:spcBef>
                <a:spcPts val="0"/>
              </a:spcBef>
              <a:spcAft>
                <a:spcPts val="0"/>
              </a:spcAft>
              <a:buNone/>
            </a:pPr>
            <a:r>
              <a:rPr lang="en"/>
              <a:t>Networking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W</a:t>
            </a:r>
            <a:r>
              <a:rPr lang="en"/>
              <a:t>hat happens in the background when we type a URL in our browsers?</a:t>
            </a:r>
            <a:endParaRPr/>
          </a:p>
        </p:txBody>
      </p:sp>
      <p:sp>
        <p:nvSpPr>
          <p:cNvPr id="145" name="Shape 145"/>
          <p:cNvSpPr/>
          <p:nvPr/>
        </p:nvSpPr>
        <p:spPr>
          <a:xfrm>
            <a:off x="3558150" y="2488125"/>
            <a:ext cx="1905900" cy="5736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a:latin typeface="Roboto"/>
                <a:ea typeface="Roboto"/>
                <a:cs typeface="Roboto"/>
                <a:sym typeface="Roboto"/>
              </a:rPr>
              <a:t>Step 1:</a:t>
            </a:r>
            <a:r>
              <a:rPr lang="en">
                <a:latin typeface="Roboto"/>
                <a:ea typeface="Roboto"/>
                <a:cs typeface="Roboto"/>
                <a:sym typeface="Roboto"/>
              </a:rPr>
              <a:t> URL is typed in the browser.</a:t>
            </a:r>
            <a:endParaRPr>
              <a:latin typeface="Roboto"/>
              <a:ea typeface="Roboto"/>
              <a:cs typeface="Roboto"/>
              <a:sym typeface="Roboto"/>
            </a:endParaRPr>
          </a:p>
        </p:txBody>
      </p:sp>
      <p:sp>
        <p:nvSpPr>
          <p:cNvPr id="146" name="Shape 146"/>
          <p:cNvSpPr/>
          <p:nvPr/>
        </p:nvSpPr>
        <p:spPr>
          <a:xfrm>
            <a:off x="1190725" y="735525"/>
            <a:ext cx="3510300" cy="6702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br>
              <a:rPr b="1" lang="en">
                <a:latin typeface="Roboto"/>
                <a:ea typeface="Roboto"/>
                <a:cs typeface="Roboto"/>
                <a:sym typeface="Roboto"/>
              </a:rPr>
            </a:br>
            <a:endParaRPr b="1">
              <a:latin typeface="Roboto"/>
              <a:ea typeface="Roboto"/>
              <a:cs typeface="Roboto"/>
              <a:sym typeface="Roboto"/>
            </a:endParaRPr>
          </a:p>
          <a:p>
            <a:pPr indent="0" lvl="0" marL="0">
              <a:spcBef>
                <a:spcPts val="0"/>
              </a:spcBef>
              <a:spcAft>
                <a:spcPts val="0"/>
              </a:spcAft>
              <a:buNone/>
            </a:pPr>
            <a:r>
              <a:rPr b="1" lang="en">
                <a:latin typeface="Roboto"/>
                <a:ea typeface="Roboto"/>
                <a:cs typeface="Roboto"/>
                <a:sym typeface="Roboto"/>
              </a:rPr>
              <a:t>Step 2:</a:t>
            </a:r>
            <a:r>
              <a:rPr lang="en">
                <a:latin typeface="Roboto"/>
                <a:ea typeface="Roboto"/>
                <a:cs typeface="Roboto"/>
                <a:sym typeface="Roboto"/>
              </a:rPr>
              <a:t> </a:t>
            </a:r>
            <a:r>
              <a:rPr lang="en">
                <a:latin typeface="Roboto"/>
                <a:ea typeface="Roboto"/>
                <a:cs typeface="Roboto"/>
                <a:sym typeface="Roboto"/>
              </a:rPr>
              <a:t>If requested object is in browser cache and is fresh, move on to Step  8.</a:t>
            </a:r>
            <a:endParaRPr>
              <a:latin typeface="Roboto"/>
              <a:ea typeface="Roboto"/>
              <a:cs typeface="Roboto"/>
              <a:sym typeface="Roboto"/>
            </a:endParaRPr>
          </a:p>
          <a:p>
            <a:pPr indent="0" lvl="0" marL="0">
              <a:spcBef>
                <a:spcPts val="0"/>
              </a:spcBef>
              <a:spcAft>
                <a:spcPts val="0"/>
              </a:spcAft>
              <a:buNone/>
            </a:pPr>
            <a:r>
              <a:t/>
            </a:r>
            <a:endParaRPr>
              <a:latin typeface="Roboto"/>
              <a:ea typeface="Roboto"/>
              <a:cs typeface="Roboto"/>
              <a:sym typeface="Roboto"/>
            </a:endParaRPr>
          </a:p>
          <a:p>
            <a:pPr indent="0" lvl="0" marL="0" rtl="0">
              <a:spcBef>
                <a:spcPts val="0"/>
              </a:spcBef>
              <a:spcAft>
                <a:spcPts val="0"/>
              </a:spcAft>
              <a:buNone/>
            </a:pPr>
            <a:r>
              <a:t/>
            </a:r>
            <a:endParaRPr>
              <a:latin typeface="Roboto"/>
              <a:ea typeface="Roboto"/>
              <a:cs typeface="Roboto"/>
              <a:sym typeface="Roboto"/>
            </a:endParaRPr>
          </a:p>
        </p:txBody>
      </p:sp>
      <p:sp>
        <p:nvSpPr>
          <p:cNvPr id="147" name="Shape 147"/>
          <p:cNvSpPr/>
          <p:nvPr/>
        </p:nvSpPr>
        <p:spPr>
          <a:xfrm>
            <a:off x="174450" y="1704375"/>
            <a:ext cx="2523900" cy="7572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br>
              <a:rPr b="1" lang="en">
                <a:latin typeface="Roboto"/>
                <a:ea typeface="Roboto"/>
                <a:cs typeface="Roboto"/>
                <a:sym typeface="Roboto"/>
              </a:rPr>
            </a:br>
            <a:endParaRPr b="1">
              <a:latin typeface="Roboto"/>
              <a:ea typeface="Roboto"/>
              <a:cs typeface="Roboto"/>
              <a:sym typeface="Roboto"/>
            </a:endParaRPr>
          </a:p>
          <a:p>
            <a:pPr indent="0" lvl="0" marL="0" rtl="0">
              <a:spcBef>
                <a:spcPts val="0"/>
              </a:spcBef>
              <a:spcAft>
                <a:spcPts val="0"/>
              </a:spcAft>
              <a:buNone/>
            </a:pPr>
            <a:r>
              <a:rPr b="1" lang="en">
                <a:latin typeface="Roboto"/>
                <a:ea typeface="Roboto"/>
                <a:cs typeface="Roboto"/>
                <a:sym typeface="Roboto"/>
              </a:rPr>
              <a:t>Step 3:</a:t>
            </a:r>
            <a:r>
              <a:rPr lang="en">
                <a:latin typeface="Roboto"/>
                <a:ea typeface="Roboto"/>
                <a:cs typeface="Roboto"/>
                <a:sym typeface="Roboto"/>
              </a:rPr>
              <a:t> </a:t>
            </a:r>
            <a:r>
              <a:rPr lang="en">
                <a:latin typeface="Roboto"/>
                <a:ea typeface="Roboto"/>
                <a:cs typeface="Roboto"/>
                <a:sym typeface="Roboto"/>
              </a:rPr>
              <a:t>DNS lookup to find the IP address of the server.</a:t>
            </a:r>
            <a:endParaRPr>
              <a:latin typeface="Roboto"/>
              <a:ea typeface="Roboto"/>
              <a:cs typeface="Roboto"/>
              <a:sym typeface="Roboto"/>
            </a:endParaRPr>
          </a:p>
          <a:p>
            <a:pPr indent="0" lvl="0" marL="0" rtl="0">
              <a:spcBef>
                <a:spcPts val="0"/>
              </a:spcBef>
              <a:spcAft>
                <a:spcPts val="0"/>
              </a:spcAft>
              <a:buNone/>
            </a:pPr>
            <a:r>
              <a:t/>
            </a:r>
            <a:endParaRPr>
              <a:latin typeface="Roboto"/>
              <a:ea typeface="Roboto"/>
              <a:cs typeface="Roboto"/>
              <a:sym typeface="Roboto"/>
            </a:endParaRPr>
          </a:p>
          <a:p>
            <a:pPr indent="0" lvl="0" marL="0" rtl="0">
              <a:spcBef>
                <a:spcPts val="0"/>
              </a:spcBef>
              <a:spcAft>
                <a:spcPts val="0"/>
              </a:spcAft>
              <a:buNone/>
            </a:pPr>
            <a:r>
              <a:t/>
            </a:r>
            <a:endParaRPr>
              <a:latin typeface="Roboto"/>
              <a:ea typeface="Roboto"/>
              <a:cs typeface="Roboto"/>
              <a:sym typeface="Roboto"/>
            </a:endParaRPr>
          </a:p>
        </p:txBody>
      </p:sp>
      <p:sp>
        <p:nvSpPr>
          <p:cNvPr id="148" name="Shape 148"/>
          <p:cNvSpPr/>
          <p:nvPr/>
        </p:nvSpPr>
        <p:spPr>
          <a:xfrm>
            <a:off x="98250" y="2988825"/>
            <a:ext cx="2707200" cy="8820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br>
              <a:rPr b="1" lang="en">
                <a:latin typeface="Roboto"/>
                <a:ea typeface="Roboto"/>
                <a:cs typeface="Roboto"/>
                <a:sym typeface="Roboto"/>
              </a:rPr>
            </a:br>
            <a:endParaRPr b="1">
              <a:latin typeface="Roboto"/>
              <a:ea typeface="Roboto"/>
              <a:cs typeface="Roboto"/>
              <a:sym typeface="Roboto"/>
            </a:endParaRPr>
          </a:p>
          <a:p>
            <a:pPr indent="0" lvl="0" marL="0" rtl="0">
              <a:spcBef>
                <a:spcPts val="0"/>
              </a:spcBef>
              <a:spcAft>
                <a:spcPts val="0"/>
              </a:spcAft>
              <a:buNone/>
            </a:pPr>
            <a:r>
              <a:rPr b="1" lang="en">
                <a:latin typeface="Roboto"/>
                <a:ea typeface="Roboto"/>
                <a:cs typeface="Roboto"/>
                <a:sym typeface="Roboto"/>
              </a:rPr>
              <a:t>Step 4:</a:t>
            </a:r>
            <a:r>
              <a:rPr lang="en">
                <a:latin typeface="Roboto"/>
                <a:ea typeface="Roboto"/>
                <a:cs typeface="Roboto"/>
                <a:sym typeface="Roboto"/>
              </a:rPr>
              <a:t> </a:t>
            </a:r>
            <a:r>
              <a:rPr lang="en">
                <a:latin typeface="Roboto"/>
                <a:ea typeface="Roboto"/>
                <a:cs typeface="Roboto"/>
                <a:sym typeface="Roboto"/>
              </a:rPr>
              <a:t>Browser initiates a TCP connection with the server.</a:t>
            </a:r>
            <a:endParaRPr>
              <a:latin typeface="Roboto"/>
              <a:ea typeface="Roboto"/>
              <a:cs typeface="Roboto"/>
              <a:sym typeface="Roboto"/>
            </a:endParaRPr>
          </a:p>
          <a:p>
            <a:pPr indent="0" lvl="0" marL="0" rtl="0">
              <a:spcBef>
                <a:spcPts val="0"/>
              </a:spcBef>
              <a:spcAft>
                <a:spcPts val="0"/>
              </a:spcAft>
              <a:buNone/>
            </a:pPr>
            <a:r>
              <a:t/>
            </a:r>
            <a:endParaRPr>
              <a:latin typeface="Roboto"/>
              <a:ea typeface="Roboto"/>
              <a:cs typeface="Roboto"/>
              <a:sym typeface="Roboto"/>
            </a:endParaRPr>
          </a:p>
          <a:p>
            <a:pPr indent="0" lvl="0" marL="0" rtl="0">
              <a:spcBef>
                <a:spcPts val="0"/>
              </a:spcBef>
              <a:spcAft>
                <a:spcPts val="0"/>
              </a:spcAft>
              <a:buNone/>
            </a:pPr>
            <a:r>
              <a:t/>
            </a:r>
            <a:endParaRPr>
              <a:latin typeface="Roboto"/>
              <a:ea typeface="Roboto"/>
              <a:cs typeface="Roboto"/>
              <a:sym typeface="Roboto"/>
            </a:endParaRPr>
          </a:p>
        </p:txBody>
      </p:sp>
      <p:sp>
        <p:nvSpPr>
          <p:cNvPr id="149" name="Shape 149"/>
          <p:cNvSpPr/>
          <p:nvPr/>
        </p:nvSpPr>
        <p:spPr>
          <a:xfrm>
            <a:off x="5386950" y="887925"/>
            <a:ext cx="2044500" cy="5736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latin typeface="Roboto"/>
                <a:ea typeface="Roboto"/>
                <a:cs typeface="Roboto"/>
                <a:sym typeface="Roboto"/>
              </a:rPr>
              <a:t>Step 9:</a:t>
            </a:r>
            <a:r>
              <a:rPr lang="en">
                <a:latin typeface="Roboto"/>
                <a:ea typeface="Roboto"/>
                <a:cs typeface="Roboto"/>
                <a:sym typeface="Roboto"/>
              </a:rPr>
              <a:t> </a:t>
            </a:r>
            <a:r>
              <a:rPr lang="en">
                <a:latin typeface="Roboto"/>
                <a:ea typeface="Roboto"/>
                <a:cs typeface="Roboto"/>
                <a:sym typeface="Roboto"/>
              </a:rPr>
              <a:t>Client interaction with server.</a:t>
            </a:r>
            <a:endParaRPr>
              <a:latin typeface="Roboto"/>
              <a:ea typeface="Roboto"/>
              <a:cs typeface="Roboto"/>
              <a:sym typeface="Roboto"/>
            </a:endParaRPr>
          </a:p>
        </p:txBody>
      </p:sp>
      <p:sp>
        <p:nvSpPr>
          <p:cNvPr id="150" name="Shape 150"/>
          <p:cNvSpPr/>
          <p:nvPr/>
        </p:nvSpPr>
        <p:spPr>
          <a:xfrm>
            <a:off x="6594500" y="1807550"/>
            <a:ext cx="2298600" cy="8226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br>
              <a:rPr b="1" lang="en">
                <a:latin typeface="Roboto"/>
                <a:ea typeface="Roboto"/>
                <a:cs typeface="Roboto"/>
                <a:sym typeface="Roboto"/>
              </a:rPr>
            </a:br>
            <a:endParaRPr b="1">
              <a:latin typeface="Roboto"/>
              <a:ea typeface="Roboto"/>
              <a:cs typeface="Roboto"/>
              <a:sym typeface="Roboto"/>
            </a:endParaRPr>
          </a:p>
          <a:p>
            <a:pPr indent="0" lvl="0" marL="0" rtl="0">
              <a:spcBef>
                <a:spcPts val="0"/>
              </a:spcBef>
              <a:spcAft>
                <a:spcPts val="0"/>
              </a:spcAft>
              <a:buNone/>
            </a:pPr>
            <a:r>
              <a:rPr b="1" lang="en">
                <a:latin typeface="Roboto"/>
                <a:ea typeface="Roboto"/>
                <a:cs typeface="Roboto"/>
                <a:sym typeface="Roboto"/>
              </a:rPr>
              <a:t>Step 8:</a:t>
            </a:r>
            <a:r>
              <a:rPr lang="en">
                <a:latin typeface="Roboto"/>
                <a:ea typeface="Roboto"/>
                <a:cs typeface="Roboto"/>
                <a:sym typeface="Roboto"/>
              </a:rPr>
              <a:t> </a:t>
            </a:r>
            <a:r>
              <a:rPr lang="en">
                <a:latin typeface="Roboto"/>
                <a:ea typeface="Roboto"/>
                <a:cs typeface="Roboto"/>
                <a:sym typeface="Roboto"/>
              </a:rPr>
              <a:t>Browsers displays the html content.</a:t>
            </a:r>
            <a:endParaRPr>
              <a:latin typeface="Roboto"/>
              <a:ea typeface="Roboto"/>
              <a:cs typeface="Roboto"/>
              <a:sym typeface="Roboto"/>
            </a:endParaRPr>
          </a:p>
          <a:p>
            <a:pPr indent="0" lvl="0" marL="0" rtl="0">
              <a:spcBef>
                <a:spcPts val="0"/>
              </a:spcBef>
              <a:spcAft>
                <a:spcPts val="0"/>
              </a:spcAft>
              <a:buNone/>
            </a:pPr>
            <a:r>
              <a:t/>
            </a:r>
            <a:endParaRPr>
              <a:latin typeface="Roboto"/>
              <a:ea typeface="Roboto"/>
              <a:cs typeface="Roboto"/>
              <a:sym typeface="Roboto"/>
            </a:endParaRPr>
          </a:p>
          <a:p>
            <a:pPr indent="0" lvl="0" marL="0" rtl="0">
              <a:spcBef>
                <a:spcPts val="0"/>
              </a:spcBef>
              <a:spcAft>
                <a:spcPts val="0"/>
              </a:spcAft>
              <a:buNone/>
            </a:pPr>
            <a:r>
              <a:t/>
            </a:r>
            <a:endParaRPr>
              <a:latin typeface="Roboto"/>
              <a:ea typeface="Roboto"/>
              <a:cs typeface="Roboto"/>
              <a:sym typeface="Roboto"/>
            </a:endParaRPr>
          </a:p>
        </p:txBody>
      </p:sp>
      <p:sp>
        <p:nvSpPr>
          <p:cNvPr id="151" name="Shape 151"/>
          <p:cNvSpPr/>
          <p:nvPr/>
        </p:nvSpPr>
        <p:spPr>
          <a:xfrm>
            <a:off x="6594450" y="3021525"/>
            <a:ext cx="2298600" cy="7572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br>
              <a:rPr b="1" lang="en">
                <a:latin typeface="Roboto"/>
                <a:ea typeface="Roboto"/>
                <a:cs typeface="Roboto"/>
                <a:sym typeface="Roboto"/>
              </a:rPr>
            </a:br>
            <a:endParaRPr b="1">
              <a:latin typeface="Roboto"/>
              <a:ea typeface="Roboto"/>
              <a:cs typeface="Roboto"/>
              <a:sym typeface="Roboto"/>
            </a:endParaRPr>
          </a:p>
          <a:p>
            <a:pPr indent="0" lvl="0" marL="0" rtl="0">
              <a:spcBef>
                <a:spcPts val="0"/>
              </a:spcBef>
              <a:spcAft>
                <a:spcPts val="0"/>
              </a:spcAft>
              <a:buNone/>
            </a:pPr>
            <a:r>
              <a:rPr b="1" lang="en">
                <a:latin typeface="Roboto"/>
                <a:ea typeface="Roboto"/>
                <a:cs typeface="Roboto"/>
                <a:sym typeface="Roboto"/>
              </a:rPr>
              <a:t>Step 7:</a:t>
            </a:r>
            <a:r>
              <a:rPr lang="en">
                <a:latin typeface="Roboto"/>
                <a:ea typeface="Roboto"/>
                <a:cs typeface="Roboto"/>
                <a:sym typeface="Roboto"/>
              </a:rPr>
              <a:t> </a:t>
            </a:r>
            <a:r>
              <a:rPr lang="en">
                <a:latin typeface="Roboto"/>
                <a:ea typeface="Roboto"/>
                <a:cs typeface="Roboto"/>
                <a:sym typeface="Roboto"/>
              </a:rPr>
              <a:t>Browser receives the HTTP response.</a:t>
            </a:r>
            <a:endParaRPr>
              <a:latin typeface="Roboto"/>
              <a:ea typeface="Roboto"/>
              <a:cs typeface="Roboto"/>
              <a:sym typeface="Roboto"/>
            </a:endParaRPr>
          </a:p>
          <a:p>
            <a:pPr indent="0" lvl="0" marL="0" rtl="0">
              <a:spcBef>
                <a:spcPts val="0"/>
              </a:spcBef>
              <a:spcAft>
                <a:spcPts val="0"/>
              </a:spcAft>
              <a:buNone/>
            </a:pPr>
            <a:r>
              <a:t/>
            </a:r>
            <a:endParaRPr>
              <a:latin typeface="Roboto"/>
              <a:ea typeface="Roboto"/>
              <a:cs typeface="Roboto"/>
              <a:sym typeface="Roboto"/>
            </a:endParaRPr>
          </a:p>
          <a:p>
            <a:pPr indent="0" lvl="0" marL="0" rtl="0">
              <a:spcBef>
                <a:spcPts val="0"/>
              </a:spcBef>
              <a:spcAft>
                <a:spcPts val="0"/>
              </a:spcAft>
              <a:buNone/>
            </a:pPr>
            <a:r>
              <a:t/>
            </a:r>
            <a:endParaRPr>
              <a:latin typeface="Roboto"/>
              <a:ea typeface="Roboto"/>
              <a:cs typeface="Roboto"/>
              <a:sym typeface="Roboto"/>
            </a:endParaRPr>
          </a:p>
        </p:txBody>
      </p:sp>
      <p:sp>
        <p:nvSpPr>
          <p:cNvPr id="152" name="Shape 152"/>
          <p:cNvSpPr/>
          <p:nvPr/>
        </p:nvSpPr>
        <p:spPr>
          <a:xfrm>
            <a:off x="4777225" y="4256625"/>
            <a:ext cx="2044500" cy="757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br>
              <a:rPr b="1" lang="en">
                <a:latin typeface="Roboto"/>
                <a:ea typeface="Roboto"/>
                <a:cs typeface="Roboto"/>
                <a:sym typeface="Roboto"/>
              </a:rPr>
            </a:br>
            <a:endParaRPr b="1">
              <a:latin typeface="Roboto"/>
              <a:ea typeface="Roboto"/>
              <a:cs typeface="Roboto"/>
              <a:sym typeface="Roboto"/>
            </a:endParaRPr>
          </a:p>
          <a:p>
            <a:pPr indent="0" lvl="0" marL="0" rtl="0">
              <a:spcBef>
                <a:spcPts val="0"/>
              </a:spcBef>
              <a:spcAft>
                <a:spcPts val="0"/>
              </a:spcAft>
              <a:buNone/>
            </a:pPr>
            <a:r>
              <a:rPr b="1" lang="en">
                <a:latin typeface="Roboto"/>
                <a:ea typeface="Roboto"/>
                <a:cs typeface="Roboto"/>
                <a:sym typeface="Roboto"/>
              </a:rPr>
              <a:t>Step 6:</a:t>
            </a:r>
            <a:r>
              <a:rPr lang="en">
                <a:latin typeface="Roboto"/>
                <a:ea typeface="Roboto"/>
                <a:cs typeface="Roboto"/>
                <a:sym typeface="Roboto"/>
              </a:rPr>
              <a:t> </a:t>
            </a:r>
            <a:r>
              <a:rPr lang="en">
                <a:latin typeface="Roboto"/>
                <a:ea typeface="Roboto"/>
                <a:cs typeface="Roboto"/>
                <a:sym typeface="Roboto"/>
              </a:rPr>
              <a:t>Server handles the incoming request.</a:t>
            </a:r>
            <a:endParaRPr>
              <a:latin typeface="Roboto"/>
              <a:ea typeface="Roboto"/>
              <a:cs typeface="Roboto"/>
              <a:sym typeface="Roboto"/>
            </a:endParaRPr>
          </a:p>
          <a:p>
            <a:pPr indent="0" lvl="0" marL="0" rtl="0">
              <a:spcBef>
                <a:spcPts val="0"/>
              </a:spcBef>
              <a:spcAft>
                <a:spcPts val="0"/>
              </a:spcAft>
              <a:buNone/>
            </a:pPr>
            <a:r>
              <a:t/>
            </a:r>
            <a:endParaRPr>
              <a:latin typeface="Roboto"/>
              <a:ea typeface="Roboto"/>
              <a:cs typeface="Roboto"/>
              <a:sym typeface="Roboto"/>
            </a:endParaRPr>
          </a:p>
          <a:p>
            <a:pPr indent="0" lvl="0" marL="0" rtl="0">
              <a:spcBef>
                <a:spcPts val="0"/>
              </a:spcBef>
              <a:spcAft>
                <a:spcPts val="0"/>
              </a:spcAft>
              <a:buNone/>
            </a:pPr>
            <a:r>
              <a:t/>
            </a:r>
            <a:endParaRPr>
              <a:latin typeface="Roboto"/>
              <a:ea typeface="Roboto"/>
              <a:cs typeface="Roboto"/>
              <a:sym typeface="Roboto"/>
            </a:endParaRPr>
          </a:p>
        </p:txBody>
      </p:sp>
      <p:sp>
        <p:nvSpPr>
          <p:cNvPr id="153" name="Shape 153"/>
          <p:cNvSpPr/>
          <p:nvPr/>
        </p:nvSpPr>
        <p:spPr>
          <a:xfrm>
            <a:off x="1645925" y="4300125"/>
            <a:ext cx="2370300" cy="670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br>
              <a:rPr b="1" lang="en">
                <a:latin typeface="Roboto"/>
                <a:ea typeface="Roboto"/>
                <a:cs typeface="Roboto"/>
                <a:sym typeface="Roboto"/>
              </a:rPr>
            </a:br>
            <a:endParaRPr b="1">
              <a:latin typeface="Roboto"/>
              <a:ea typeface="Roboto"/>
              <a:cs typeface="Roboto"/>
              <a:sym typeface="Roboto"/>
            </a:endParaRPr>
          </a:p>
          <a:p>
            <a:pPr indent="0" lvl="0" marL="0" rtl="0">
              <a:spcBef>
                <a:spcPts val="0"/>
              </a:spcBef>
              <a:spcAft>
                <a:spcPts val="0"/>
              </a:spcAft>
              <a:buNone/>
            </a:pPr>
            <a:r>
              <a:rPr b="1" lang="en">
                <a:latin typeface="Roboto"/>
                <a:ea typeface="Roboto"/>
                <a:cs typeface="Roboto"/>
                <a:sym typeface="Roboto"/>
              </a:rPr>
              <a:t>Step 5:</a:t>
            </a:r>
            <a:r>
              <a:rPr lang="en">
                <a:latin typeface="Roboto"/>
                <a:ea typeface="Roboto"/>
                <a:cs typeface="Roboto"/>
                <a:sym typeface="Roboto"/>
              </a:rPr>
              <a:t> </a:t>
            </a:r>
            <a:r>
              <a:rPr lang="en">
                <a:latin typeface="Roboto"/>
                <a:ea typeface="Roboto"/>
                <a:cs typeface="Roboto"/>
                <a:sym typeface="Roboto"/>
              </a:rPr>
              <a:t>Browser sends a HTTP request to the server.</a:t>
            </a:r>
            <a:endParaRPr>
              <a:latin typeface="Roboto"/>
              <a:ea typeface="Roboto"/>
              <a:cs typeface="Roboto"/>
              <a:sym typeface="Roboto"/>
            </a:endParaRPr>
          </a:p>
          <a:p>
            <a:pPr indent="0" lvl="0" marL="0" rtl="0">
              <a:spcBef>
                <a:spcPts val="0"/>
              </a:spcBef>
              <a:spcAft>
                <a:spcPts val="0"/>
              </a:spcAft>
              <a:buNone/>
            </a:pPr>
            <a:r>
              <a:t/>
            </a:r>
            <a:endParaRPr>
              <a:latin typeface="Roboto"/>
              <a:ea typeface="Roboto"/>
              <a:cs typeface="Roboto"/>
              <a:sym typeface="Roboto"/>
            </a:endParaRPr>
          </a:p>
          <a:p>
            <a:pPr indent="0" lvl="0" marL="0" rtl="0">
              <a:spcBef>
                <a:spcPts val="0"/>
              </a:spcBef>
              <a:spcAft>
                <a:spcPts val="0"/>
              </a:spcAft>
              <a:buNone/>
            </a:pPr>
            <a:r>
              <a:t/>
            </a:r>
            <a:endParaRPr>
              <a:latin typeface="Roboto"/>
              <a:ea typeface="Roboto"/>
              <a:cs typeface="Roboto"/>
              <a:sym typeface="Roboto"/>
            </a:endParaRPr>
          </a:p>
        </p:txBody>
      </p:sp>
      <p:cxnSp>
        <p:nvCxnSpPr>
          <p:cNvPr id="154" name="Shape 154"/>
          <p:cNvCxnSpPr>
            <a:stCxn id="145" idx="0"/>
            <a:endCxn id="146" idx="2"/>
          </p:cNvCxnSpPr>
          <p:nvPr/>
        </p:nvCxnSpPr>
        <p:spPr>
          <a:xfrm rot="10800000">
            <a:off x="2946000" y="1405725"/>
            <a:ext cx="1565100" cy="1082400"/>
          </a:xfrm>
          <a:prstGeom prst="straightConnector1">
            <a:avLst/>
          </a:prstGeom>
          <a:noFill/>
          <a:ln cap="flat" cmpd="sng" w="9525">
            <a:solidFill>
              <a:schemeClr val="dk2"/>
            </a:solidFill>
            <a:prstDash val="solid"/>
            <a:round/>
            <a:headEnd len="med" w="med" type="none"/>
            <a:tailEnd len="med" w="med" type="triangle"/>
          </a:ln>
        </p:spPr>
      </p:cxnSp>
      <p:cxnSp>
        <p:nvCxnSpPr>
          <p:cNvPr id="155" name="Shape 155"/>
          <p:cNvCxnSpPr>
            <a:stCxn id="146" idx="2"/>
            <a:endCxn id="147" idx="0"/>
          </p:cNvCxnSpPr>
          <p:nvPr/>
        </p:nvCxnSpPr>
        <p:spPr>
          <a:xfrm flipH="1">
            <a:off x="1436275" y="1405725"/>
            <a:ext cx="1509600" cy="298800"/>
          </a:xfrm>
          <a:prstGeom prst="straightConnector1">
            <a:avLst/>
          </a:prstGeom>
          <a:noFill/>
          <a:ln cap="flat" cmpd="sng" w="9525">
            <a:solidFill>
              <a:schemeClr val="dk2"/>
            </a:solidFill>
            <a:prstDash val="solid"/>
            <a:round/>
            <a:headEnd len="med" w="med" type="none"/>
            <a:tailEnd len="med" w="med" type="triangle"/>
          </a:ln>
        </p:spPr>
      </p:cxnSp>
      <p:cxnSp>
        <p:nvCxnSpPr>
          <p:cNvPr id="156" name="Shape 156"/>
          <p:cNvCxnSpPr>
            <a:stCxn id="147" idx="2"/>
            <a:endCxn id="148" idx="0"/>
          </p:cNvCxnSpPr>
          <p:nvPr/>
        </p:nvCxnSpPr>
        <p:spPr>
          <a:xfrm>
            <a:off x="1436400" y="2461575"/>
            <a:ext cx="15600" cy="527400"/>
          </a:xfrm>
          <a:prstGeom prst="straightConnector1">
            <a:avLst/>
          </a:prstGeom>
          <a:noFill/>
          <a:ln cap="flat" cmpd="sng" w="9525">
            <a:solidFill>
              <a:schemeClr val="dk2"/>
            </a:solidFill>
            <a:prstDash val="solid"/>
            <a:round/>
            <a:headEnd len="med" w="med" type="none"/>
            <a:tailEnd len="med" w="med" type="triangle"/>
          </a:ln>
        </p:spPr>
      </p:cxnSp>
      <p:cxnSp>
        <p:nvCxnSpPr>
          <p:cNvPr id="157" name="Shape 157"/>
          <p:cNvCxnSpPr>
            <a:stCxn id="148" idx="2"/>
            <a:endCxn id="153" idx="1"/>
          </p:cNvCxnSpPr>
          <p:nvPr/>
        </p:nvCxnSpPr>
        <p:spPr>
          <a:xfrm>
            <a:off x="1451850" y="3870825"/>
            <a:ext cx="194100" cy="764400"/>
          </a:xfrm>
          <a:prstGeom prst="straightConnector1">
            <a:avLst/>
          </a:prstGeom>
          <a:noFill/>
          <a:ln cap="flat" cmpd="sng" w="9525">
            <a:solidFill>
              <a:schemeClr val="dk2"/>
            </a:solidFill>
            <a:prstDash val="solid"/>
            <a:round/>
            <a:headEnd len="med" w="med" type="none"/>
            <a:tailEnd len="med" w="med" type="triangle"/>
          </a:ln>
        </p:spPr>
      </p:cxnSp>
      <p:cxnSp>
        <p:nvCxnSpPr>
          <p:cNvPr id="158" name="Shape 158"/>
          <p:cNvCxnSpPr>
            <a:stCxn id="153" idx="3"/>
            <a:endCxn id="152" idx="1"/>
          </p:cNvCxnSpPr>
          <p:nvPr/>
        </p:nvCxnSpPr>
        <p:spPr>
          <a:xfrm>
            <a:off x="4016225" y="4635225"/>
            <a:ext cx="761100" cy="0"/>
          </a:xfrm>
          <a:prstGeom prst="straightConnector1">
            <a:avLst/>
          </a:prstGeom>
          <a:noFill/>
          <a:ln cap="flat" cmpd="sng" w="9525">
            <a:solidFill>
              <a:schemeClr val="dk2"/>
            </a:solidFill>
            <a:prstDash val="solid"/>
            <a:round/>
            <a:headEnd len="med" w="med" type="none"/>
            <a:tailEnd len="med" w="med" type="triangle"/>
          </a:ln>
        </p:spPr>
      </p:cxnSp>
      <p:cxnSp>
        <p:nvCxnSpPr>
          <p:cNvPr id="159" name="Shape 159"/>
          <p:cNvCxnSpPr>
            <a:stCxn id="152" idx="3"/>
            <a:endCxn id="151" idx="2"/>
          </p:cNvCxnSpPr>
          <p:nvPr/>
        </p:nvCxnSpPr>
        <p:spPr>
          <a:xfrm flipH="1" rot="10800000">
            <a:off x="6821725" y="3778725"/>
            <a:ext cx="921900" cy="856500"/>
          </a:xfrm>
          <a:prstGeom prst="straightConnector1">
            <a:avLst/>
          </a:prstGeom>
          <a:noFill/>
          <a:ln cap="flat" cmpd="sng" w="9525">
            <a:solidFill>
              <a:schemeClr val="dk2"/>
            </a:solidFill>
            <a:prstDash val="solid"/>
            <a:round/>
            <a:headEnd len="med" w="med" type="none"/>
            <a:tailEnd len="med" w="med" type="triangle"/>
          </a:ln>
        </p:spPr>
      </p:cxnSp>
      <p:cxnSp>
        <p:nvCxnSpPr>
          <p:cNvPr id="160" name="Shape 160"/>
          <p:cNvCxnSpPr>
            <a:stCxn id="151" idx="0"/>
            <a:endCxn id="150" idx="2"/>
          </p:cNvCxnSpPr>
          <p:nvPr/>
        </p:nvCxnSpPr>
        <p:spPr>
          <a:xfrm rot="10800000">
            <a:off x="7743750" y="2630025"/>
            <a:ext cx="0" cy="391500"/>
          </a:xfrm>
          <a:prstGeom prst="straightConnector1">
            <a:avLst/>
          </a:prstGeom>
          <a:noFill/>
          <a:ln cap="flat" cmpd="sng" w="9525">
            <a:solidFill>
              <a:schemeClr val="dk2"/>
            </a:solidFill>
            <a:prstDash val="solid"/>
            <a:round/>
            <a:headEnd len="med" w="med" type="none"/>
            <a:tailEnd len="med" w="med" type="triangle"/>
          </a:ln>
        </p:spPr>
      </p:cxnSp>
      <p:cxnSp>
        <p:nvCxnSpPr>
          <p:cNvPr id="161" name="Shape 161"/>
          <p:cNvCxnSpPr>
            <a:stCxn id="150" idx="0"/>
            <a:endCxn id="149" idx="3"/>
          </p:cNvCxnSpPr>
          <p:nvPr/>
        </p:nvCxnSpPr>
        <p:spPr>
          <a:xfrm rot="10800000">
            <a:off x="7431500" y="1174850"/>
            <a:ext cx="312300" cy="632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How does DNS lookup find the IP address of the server?</a:t>
            </a:r>
            <a:endParaRPr/>
          </a:p>
        </p:txBody>
      </p:sp>
      <p:sp>
        <p:nvSpPr>
          <p:cNvPr id="167" name="Shape 167"/>
          <p:cNvSpPr txBox="1"/>
          <p:nvPr/>
        </p:nvSpPr>
        <p:spPr>
          <a:xfrm>
            <a:off x="98250" y="909575"/>
            <a:ext cx="8878500" cy="40281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Font typeface="Roboto"/>
              <a:buAutoNum type="arabicPeriod"/>
            </a:pPr>
            <a:r>
              <a:rPr lang="en" sz="1800">
                <a:latin typeface="Roboto"/>
                <a:ea typeface="Roboto"/>
                <a:cs typeface="Roboto"/>
                <a:sym typeface="Roboto"/>
              </a:rPr>
              <a:t>When we want to connect to </a:t>
            </a:r>
            <a:r>
              <a:rPr b="1" lang="en" sz="1800">
                <a:solidFill>
                  <a:srgbClr val="0000FF"/>
                </a:solidFill>
                <a:latin typeface="Roboto"/>
                <a:ea typeface="Roboto"/>
                <a:cs typeface="Roboto"/>
                <a:sym typeface="Roboto"/>
              </a:rPr>
              <a:t>facebook.com</a:t>
            </a:r>
            <a:r>
              <a:rPr lang="en" sz="1800">
                <a:latin typeface="Roboto"/>
                <a:ea typeface="Roboto"/>
                <a:cs typeface="Roboto"/>
                <a:sym typeface="Roboto"/>
              </a:rPr>
              <a:t>, we actually want to reach out to a server where facebook services are hosted.</a:t>
            </a:r>
            <a:endParaRPr sz="1800">
              <a:latin typeface="Roboto"/>
              <a:ea typeface="Roboto"/>
              <a:cs typeface="Roboto"/>
              <a:sym typeface="Roboto"/>
            </a:endParaRPr>
          </a:p>
          <a:p>
            <a:pPr indent="-342900" lvl="0" marL="457200" rtl="0" algn="just">
              <a:lnSpc>
                <a:spcPct val="115000"/>
              </a:lnSpc>
              <a:spcBef>
                <a:spcPts val="0"/>
              </a:spcBef>
              <a:spcAft>
                <a:spcPts val="0"/>
              </a:spcAft>
              <a:buSzPts val="1800"/>
              <a:buFont typeface="Roboto"/>
              <a:buAutoNum type="arabicPeriod"/>
            </a:pPr>
            <a:r>
              <a:rPr lang="en" sz="1800">
                <a:latin typeface="Roboto"/>
                <a:ea typeface="Roboto"/>
                <a:cs typeface="Roboto"/>
                <a:sym typeface="Roboto"/>
              </a:rPr>
              <a:t>One such server may be having an IP address of </a:t>
            </a:r>
            <a:r>
              <a:rPr b="1" lang="en" sz="1800">
                <a:solidFill>
                  <a:srgbClr val="980000"/>
                </a:solidFill>
                <a:latin typeface="Roboto"/>
                <a:ea typeface="Roboto"/>
                <a:cs typeface="Roboto"/>
                <a:sym typeface="Roboto"/>
              </a:rPr>
              <a:t>34.215.246.5</a:t>
            </a:r>
            <a:r>
              <a:rPr lang="en" sz="1800">
                <a:latin typeface="Roboto"/>
                <a:ea typeface="Roboto"/>
                <a:cs typeface="Roboto"/>
                <a:sym typeface="Roboto"/>
              </a:rPr>
              <a:t>. Now, if we type </a:t>
            </a:r>
            <a:r>
              <a:rPr b="1" lang="en" sz="1800">
                <a:solidFill>
                  <a:srgbClr val="980000"/>
                </a:solidFill>
                <a:latin typeface="Roboto"/>
                <a:ea typeface="Roboto"/>
                <a:cs typeface="Roboto"/>
                <a:sym typeface="Roboto"/>
              </a:rPr>
              <a:t>"http://34.215.246.5"</a:t>
            </a:r>
            <a:r>
              <a:rPr lang="en" sz="1800">
                <a:latin typeface="Roboto"/>
                <a:ea typeface="Roboto"/>
                <a:cs typeface="Roboto"/>
                <a:sym typeface="Roboto"/>
              </a:rPr>
              <a:t> in our browser, this will take us to facebook website itself. </a:t>
            </a:r>
            <a:endParaRPr sz="1800">
              <a:latin typeface="Roboto"/>
              <a:ea typeface="Roboto"/>
              <a:cs typeface="Roboto"/>
              <a:sym typeface="Roboto"/>
            </a:endParaRPr>
          </a:p>
          <a:p>
            <a:pPr indent="-342900" lvl="0" marL="457200" rtl="0" algn="just">
              <a:lnSpc>
                <a:spcPct val="115000"/>
              </a:lnSpc>
              <a:spcBef>
                <a:spcPts val="0"/>
              </a:spcBef>
              <a:spcAft>
                <a:spcPts val="0"/>
              </a:spcAft>
              <a:buSzPts val="1800"/>
              <a:buFont typeface="Roboto"/>
              <a:buAutoNum type="arabicPeriod"/>
            </a:pPr>
            <a:r>
              <a:rPr lang="en" sz="1800">
                <a:latin typeface="Roboto"/>
                <a:ea typeface="Roboto"/>
                <a:cs typeface="Roboto"/>
                <a:sym typeface="Roboto"/>
              </a:rPr>
              <a:t>In other words, </a:t>
            </a:r>
            <a:r>
              <a:rPr b="1" lang="en" sz="1800">
                <a:solidFill>
                  <a:srgbClr val="0000FF"/>
                </a:solidFill>
                <a:latin typeface="Roboto"/>
                <a:ea typeface="Roboto"/>
                <a:cs typeface="Roboto"/>
                <a:sym typeface="Roboto"/>
              </a:rPr>
              <a:t>"http://facebook.com"</a:t>
            </a:r>
            <a:r>
              <a:rPr lang="en" sz="1800">
                <a:latin typeface="Roboto"/>
                <a:ea typeface="Roboto"/>
                <a:cs typeface="Roboto"/>
                <a:sym typeface="Roboto"/>
              </a:rPr>
              <a:t> and </a:t>
            </a:r>
            <a:r>
              <a:rPr b="1" lang="en" sz="1800">
                <a:solidFill>
                  <a:srgbClr val="980000"/>
                </a:solidFill>
                <a:latin typeface="Roboto"/>
                <a:ea typeface="Roboto"/>
                <a:cs typeface="Roboto"/>
                <a:sym typeface="Roboto"/>
              </a:rPr>
              <a:t>"</a:t>
            </a:r>
            <a:r>
              <a:rPr b="1" lang="en" sz="1800">
                <a:solidFill>
                  <a:srgbClr val="980000"/>
                </a:solidFill>
                <a:latin typeface="Roboto"/>
                <a:ea typeface="Roboto"/>
                <a:cs typeface="Roboto"/>
                <a:sym typeface="Roboto"/>
              </a:rPr>
              <a:t>http://34.215.246.5</a:t>
            </a:r>
            <a:r>
              <a:rPr b="1" lang="en" sz="1800">
                <a:solidFill>
                  <a:srgbClr val="980000"/>
                </a:solidFill>
                <a:latin typeface="Roboto"/>
                <a:ea typeface="Roboto"/>
                <a:cs typeface="Roboto"/>
                <a:sym typeface="Roboto"/>
              </a:rPr>
              <a:t>"</a:t>
            </a:r>
            <a:r>
              <a:rPr lang="en" sz="1800">
                <a:latin typeface="Roboto"/>
                <a:ea typeface="Roboto"/>
                <a:cs typeface="Roboto"/>
                <a:sym typeface="Roboto"/>
              </a:rPr>
              <a:t> are same. </a:t>
            </a:r>
            <a:endParaRPr sz="1800">
              <a:latin typeface="Roboto"/>
              <a:ea typeface="Roboto"/>
              <a:cs typeface="Roboto"/>
              <a:sym typeface="Roboto"/>
            </a:endParaRPr>
          </a:p>
          <a:p>
            <a:pPr indent="-342900" lvl="0" marL="457200" rtl="0" algn="just">
              <a:lnSpc>
                <a:spcPct val="115000"/>
              </a:lnSpc>
              <a:spcBef>
                <a:spcPts val="0"/>
              </a:spcBef>
              <a:spcAft>
                <a:spcPts val="0"/>
              </a:spcAft>
              <a:buSzPts val="1800"/>
              <a:buFont typeface="Roboto"/>
              <a:buAutoNum type="arabicPeriod"/>
            </a:pPr>
            <a:r>
              <a:rPr lang="en" sz="1800">
                <a:latin typeface="Roboto"/>
                <a:ea typeface="Roboto"/>
                <a:cs typeface="Roboto"/>
                <a:sym typeface="Roboto"/>
              </a:rPr>
              <a:t>But, this is not the case. Facebook has multiple servers in multiple locations to cater to the gigantic number of requests they receive per second. </a:t>
            </a:r>
            <a:endParaRPr sz="1800">
              <a:latin typeface="Roboto"/>
              <a:ea typeface="Roboto"/>
              <a:cs typeface="Roboto"/>
              <a:sym typeface="Roboto"/>
            </a:endParaRPr>
          </a:p>
          <a:p>
            <a:pPr indent="-342900" lvl="0" marL="457200" rtl="0" algn="just">
              <a:lnSpc>
                <a:spcPct val="115000"/>
              </a:lnSpc>
              <a:spcBef>
                <a:spcPts val="0"/>
              </a:spcBef>
              <a:spcAft>
                <a:spcPts val="0"/>
              </a:spcAft>
              <a:buSzPts val="1800"/>
              <a:buFont typeface="Roboto"/>
              <a:buAutoNum type="arabicPeriod"/>
            </a:pPr>
            <a:r>
              <a:rPr lang="en" sz="1800">
                <a:latin typeface="Roboto"/>
                <a:ea typeface="Roboto"/>
                <a:cs typeface="Roboto"/>
                <a:sym typeface="Roboto"/>
              </a:rPr>
              <a:t>Thus we should let Facebook decide which server is best suited to our needs. Using "facebook.com" does the job for us. </a:t>
            </a:r>
            <a:endParaRPr sz="1800">
              <a:latin typeface="Roboto"/>
              <a:ea typeface="Roboto"/>
              <a:cs typeface="Roboto"/>
              <a:sym typeface="Roboto"/>
            </a:endParaRPr>
          </a:p>
          <a:p>
            <a:pPr indent="-342900" lvl="0" marL="457200" rtl="0" algn="just">
              <a:lnSpc>
                <a:spcPct val="115000"/>
              </a:lnSpc>
              <a:spcBef>
                <a:spcPts val="0"/>
              </a:spcBef>
              <a:spcAft>
                <a:spcPts val="0"/>
              </a:spcAft>
              <a:buSzPts val="1800"/>
              <a:buFont typeface="Roboto"/>
              <a:buAutoNum type="arabicPeriod"/>
            </a:pPr>
            <a:r>
              <a:rPr lang="en" sz="1800">
                <a:latin typeface="Roboto"/>
                <a:ea typeface="Roboto"/>
                <a:cs typeface="Roboto"/>
                <a:sym typeface="Roboto"/>
              </a:rPr>
              <a:t>When we type "facebook.com", </a:t>
            </a:r>
            <a:r>
              <a:rPr b="1" lang="en" sz="1800">
                <a:solidFill>
                  <a:srgbClr val="0C343D"/>
                </a:solidFill>
                <a:latin typeface="Roboto"/>
                <a:ea typeface="Roboto"/>
                <a:cs typeface="Roboto"/>
                <a:sym typeface="Roboto"/>
              </a:rPr>
              <a:t>DNS(Domain Name System)</a:t>
            </a:r>
            <a:r>
              <a:rPr lang="en" sz="1800">
                <a:latin typeface="Roboto"/>
                <a:ea typeface="Roboto"/>
                <a:cs typeface="Roboto"/>
                <a:sym typeface="Roboto"/>
              </a:rPr>
              <a:t> services comes into play and resolves the URL to a proper IP address. </a:t>
            </a:r>
            <a:endParaRPr sz="18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How does DNS lookup find the IP address of the server? (Contd.)</a:t>
            </a:r>
            <a:endParaRPr/>
          </a:p>
        </p:txBody>
      </p:sp>
      <p:sp>
        <p:nvSpPr>
          <p:cNvPr id="173" name="Shape 173"/>
          <p:cNvSpPr txBox="1"/>
          <p:nvPr/>
        </p:nvSpPr>
        <p:spPr>
          <a:xfrm>
            <a:off x="98250" y="909575"/>
            <a:ext cx="8878500" cy="4028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latin typeface="Roboto"/>
                <a:ea typeface="Roboto"/>
                <a:cs typeface="Roboto"/>
                <a:sym typeface="Roboto"/>
              </a:rPr>
              <a:t>Following steps happens while DNS service is looking for IP:</a:t>
            </a:r>
            <a:endParaRPr sz="1800">
              <a:latin typeface="Roboto"/>
              <a:ea typeface="Roboto"/>
              <a:cs typeface="Roboto"/>
              <a:sym typeface="Roboto"/>
            </a:endParaRPr>
          </a:p>
          <a:p>
            <a:pPr indent="-342900" lvl="0" marL="457200" rtl="0" algn="just">
              <a:lnSpc>
                <a:spcPct val="115000"/>
              </a:lnSpc>
              <a:spcBef>
                <a:spcPts val="0"/>
              </a:spcBef>
              <a:spcAft>
                <a:spcPts val="0"/>
              </a:spcAft>
              <a:buSzPts val="1800"/>
              <a:buFont typeface="Roboto"/>
              <a:buAutoNum type="arabicPeriod"/>
            </a:pPr>
            <a:r>
              <a:rPr b="1" lang="en" sz="1800">
                <a:solidFill>
                  <a:srgbClr val="0000FF"/>
                </a:solidFill>
                <a:latin typeface="Roboto"/>
                <a:ea typeface="Roboto"/>
                <a:cs typeface="Roboto"/>
                <a:sym typeface="Roboto"/>
              </a:rPr>
              <a:t>Check browser cache:</a:t>
            </a:r>
            <a:r>
              <a:rPr lang="en" sz="1800">
                <a:latin typeface="Roboto"/>
                <a:ea typeface="Roboto"/>
                <a:cs typeface="Roboto"/>
                <a:sym typeface="Roboto"/>
              </a:rPr>
              <a:t> Browsers maintain cache of DNS records for some fixed duration.</a:t>
            </a:r>
            <a:endParaRPr sz="1800">
              <a:latin typeface="Roboto"/>
              <a:ea typeface="Roboto"/>
              <a:cs typeface="Roboto"/>
              <a:sym typeface="Roboto"/>
            </a:endParaRPr>
          </a:p>
          <a:p>
            <a:pPr indent="-342900" lvl="0" marL="457200" rtl="0" algn="just">
              <a:lnSpc>
                <a:spcPct val="115000"/>
              </a:lnSpc>
              <a:spcBef>
                <a:spcPts val="0"/>
              </a:spcBef>
              <a:spcAft>
                <a:spcPts val="0"/>
              </a:spcAft>
              <a:buSzPts val="1800"/>
              <a:buFont typeface="Roboto"/>
              <a:buAutoNum type="arabicPeriod"/>
            </a:pPr>
            <a:r>
              <a:rPr b="1" lang="en" sz="1800">
                <a:solidFill>
                  <a:srgbClr val="0000FF"/>
                </a:solidFill>
                <a:latin typeface="Roboto"/>
                <a:ea typeface="Roboto"/>
                <a:cs typeface="Roboto"/>
                <a:sym typeface="Roboto"/>
              </a:rPr>
              <a:t>Check OS cache:</a:t>
            </a:r>
            <a:r>
              <a:rPr lang="en" sz="1800">
                <a:latin typeface="Roboto"/>
                <a:ea typeface="Roboto"/>
                <a:cs typeface="Roboto"/>
                <a:sym typeface="Roboto"/>
              </a:rPr>
              <a:t> If browser doesn't contain the record in its cache, it makes a system call to underlying Operating System to fetch the record as OS also maintains a cache of recent DNS queries.</a:t>
            </a:r>
            <a:endParaRPr sz="1800">
              <a:latin typeface="Roboto"/>
              <a:ea typeface="Roboto"/>
              <a:cs typeface="Roboto"/>
              <a:sym typeface="Roboto"/>
            </a:endParaRPr>
          </a:p>
          <a:p>
            <a:pPr indent="-342900" lvl="0" marL="457200" rtl="0" algn="just">
              <a:lnSpc>
                <a:spcPct val="115000"/>
              </a:lnSpc>
              <a:spcBef>
                <a:spcPts val="0"/>
              </a:spcBef>
              <a:spcAft>
                <a:spcPts val="0"/>
              </a:spcAft>
              <a:buSzPts val="1800"/>
              <a:buFont typeface="Roboto"/>
              <a:buAutoNum type="arabicPeriod"/>
            </a:pPr>
            <a:r>
              <a:rPr b="1" lang="en" sz="1800">
                <a:solidFill>
                  <a:srgbClr val="0000FF"/>
                </a:solidFill>
                <a:latin typeface="Roboto"/>
                <a:ea typeface="Roboto"/>
                <a:cs typeface="Roboto"/>
                <a:sym typeface="Roboto"/>
              </a:rPr>
              <a:t>Router Cache:</a:t>
            </a:r>
            <a:r>
              <a:rPr lang="en" sz="1800">
                <a:latin typeface="Roboto"/>
                <a:ea typeface="Roboto"/>
                <a:cs typeface="Roboto"/>
                <a:sym typeface="Roboto"/>
              </a:rPr>
              <a:t> If above steps fail to get a DNS record, the search continues to your router which has its own cache.</a:t>
            </a:r>
            <a:endParaRPr sz="1800">
              <a:latin typeface="Roboto"/>
              <a:ea typeface="Roboto"/>
              <a:cs typeface="Roboto"/>
              <a:sym typeface="Roboto"/>
            </a:endParaRPr>
          </a:p>
          <a:p>
            <a:pPr indent="-342900" lvl="0" marL="457200" rtl="0" algn="just">
              <a:lnSpc>
                <a:spcPct val="115000"/>
              </a:lnSpc>
              <a:spcBef>
                <a:spcPts val="0"/>
              </a:spcBef>
              <a:spcAft>
                <a:spcPts val="0"/>
              </a:spcAft>
              <a:buSzPts val="1800"/>
              <a:buFont typeface="Roboto"/>
              <a:buAutoNum type="arabicPeriod"/>
            </a:pPr>
            <a:r>
              <a:rPr b="1" lang="en" sz="1800">
                <a:solidFill>
                  <a:srgbClr val="0000FF"/>
                </a:solidFill>
                <a:latin typeface="Roboto"/>
                <a:ea typeface="Roboto"/>
                <a:cs typeface="Roboto"/>
                <a:sym typeface="Roboto"/>
              </a:rPr>
              <a:t>ISP cache:</a:t>
            </a:r>
            <a:r>
              <a:rPr b="1" lang="en" sz="1800">
                <a:solidFill>
                  <a:srgbClr val="FF00FF"/>
                </a:solidFill>
                <a:latin typeface="Roboto"/>
                <a:ea typeface="Roboto"/>
                <a:cs typeface="Roboto"/>
                <a:sym typeface="Roboto"/>
              </a:rPr>
              <a:t> </a:t>
            </a:r>
            <a:r>
              <a:rPr lang="en" sz="1800">
                <a:latin typeface="Roboto"/>
                <a:ea typeface="Roboto"/>
                <a:cs typeface="Roboto"/>
                <a:sym typeface="Roboto"/>
              </a:rPr>
              <a:t> If everything fails, the search moves on to your ISP. First, it tries in its cache, if not found - ISP's DNS recursive search comes into picture.</a:t>
            </a:r>
            <a:endParaRPr sz="18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What happens after that?</a:t>
            </a:r>
            <a:endParaRPr/>
          </a:p>
        </p:txBody>
      </p:sp>
      <p:sp>
        <p:nvSpPr>
          <p:cNvPr id="179" name="Shape 179"/>
          <p:cNvSpPr txBox="1"/>
          <p:nvPr/>
        </p:nvSpPr>
        <p:spPr>
          <a:xfrm>
            <a:off x="72300" y="671350"/>
            <a:ext cx="8878500" cy="4385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Once DNS provide Browsers the IP address of the servers then </a:t>
            </a:r>
            <a:endParaRPr sz="1800">
              <a:solidFill>
                <a:schemeClr val="lt2"/>
              </a:solidFill>
              <a:latin typeface="Roboto"/>
              <a:ea typeface="Roboto"/>
              <a:cs typeface="Roboto"/>
              <a:sym typeface="Roboto"/>
            </a:endParaRPr>
          </a:p>
          <a:p>
            <a:pPr indent="-342900" lvl="1" marL="914400" rtl="0" algn="just">
              <a:lnSpc>
                <a:spcPct val="115000"/>
              </a:lnSpc>
              <a:spcBef>
                <a:spcPts val="0"/>
              </a:spcBef>
              <a:spcAft>
                <a:spcPts val="0"/>
              </a:spcAft>
              <a:buClr>
                <a:schemeClr val="lt2"/>
              </a:buClr>
              <a:buSzPts val="1800"/>
              <a:buFont typeface="Roboto"/>
              <a:buAutoNum type="alphaLcPeriod"/>
            </a:pPr>
            <a:r>
              <a:rPr lang="en" sz="1800">
                <a:solidFill>
                  <a:schemeClr val="lt2"/>
                </a:solidFill>
                <a:latin typeface="Roboto"/>
                <a:ea typeface="Roboto"/>
                <a:cs typeface="Roboto"/>
                <a:sym typeface="Roboto"/>
              </a:rPr>
              <a:t>Browser initiates a TCP connection with the server.</a:t>
            </a:r>
            <a:endParaRPr sz="1800">
              <a:solidFill>
                <a:schemeClr val="lt2"/>
              </a:solidFill>
              <a:latin typeface="Roboto"/>
              <a:ea typeface="Roboto"/>
              <a:cs typeface="Roboto"/>
              <a:sym typeface="Roboto"/>
            </a:endParaRPr>
          </a:p>
          <a:p>
            <a:pPr indent="-342900" lvl="1" marL="914400" rtl="0" algn="just">
              <a:lnSpc>
                <a:spcPct val="115000"/>
              </a:lnSpc>
              <a:spcBef>
                <a:spcPts val="0"/>
              </a:spcBef>
              <a:spcAft>
                <a:spcPts val="0"/>
              </a:spcAft>
              <a:buClr>
                <a:schemeClr val="lt2"/>
              </a:buClr>
              <a:buSzPts val="1800"/>
              <a:buFont typeface="Roboto"/>
              <a:buAutoNum type="alphaLcPeriod"/>
            </a:pPr>
            <a:r>
              <a:rPr lang="en" sz="1800">
                <a:solidFill>
                  <a:schemeClr val="lt2"/>
                </a:solidFill>
                <a:latin typeface="Roboto"/>
                <a:ea typeface="Roboto"/>
                <a:cs typeface="Roboto"/>
                <a:sym typeface="Roboto"/>
              </a:rPr>
              <a:t>For this, browser sends a </a:t>
            </a:r>
            <a:r>
              <a:rPr b="1" lang="en" sz="1800">
                <a:solidFill>
                  <a:srgbClr val="0000FF"/>
                </a:solidFill>
                <a:latin typeface="Roboto"/>
                <a:ea typeface="Roboto"/>
                <a:cs typeface="Roboto"/>
                <a:sym typeface="Roboto"/>
              </a:rPr>
              <a:t>Hypertext</a:t>
            </a:r>
            <a:r>
              <a:rPr b="1" lang="en" sz="1800">
                <a:solidFill>
                  <a:srgbClr val="0000FF"/>
                </a:solidFill>
                <a:latin typeface="Roboto"/>
                <a:ea typeface="Roboto"/>
                <a:cs typeface="Roboto"/>
                <a:sym typeface="Roboto"/>
              </a:rPr>
              <a:t> transfer protocol(HTTP)</a:t>
            </a:r>
            <a:r>
              <a:rPr lang="en" sz="1800">
                <a:solidFill>
                  <a:schemeClr val="lt2"/>
                </a:solidFill>
                <a:latin typeface="Roboto"/>
                <a:ea typeface="Roboto"/>
                <a:cs typeface="Roboto"/>
                <a:sym typeface="Roboto"/>
              </a:rPr>
              <a:t> request to the server.</a:t>
            </a:r>
            <a:endParaRPr sz="1800">
              <a:solidFill>
                <a:schemeClr val="lt2"/>
              </a:solidFill>
              <a:latin typeface="Roboto"/>
              <a:ea typeface="Roboto"/>
              <a:cs typeface="Roboto"/>
              <a:sym typeface="Roboto"/>
            </a:endParaRPr>
          </a:p>
          <a:p>
            <a:pPr indent="-342900" lvl="0" marL="457200" rtl="0" algn="just">
              <a:lnSpc>
                <a:spcPct val="115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Server receives the incoming HTTP requests. Now the server prepares the environment to </a:t>
            </a:r>
            <a:r>
              <a:rPr b="1" lang="en" sz="1800">
                <a:solidFill>
                  <a:srgbClr val="0000FF"/>
                </a:solidFill>
                <a:latin typeface="Roboto"/>
                <a:ea typeface="Roboto"/>
                <a:cs typeface="Roboto"/>
                <a:sym typeface="Roboto"/>
              </a:rPr>
              <a:t>execute the </a:t>
            </a:r>
            <a:r>
              <a:rPr b="1" lang="en" sz="1800">
                <a:solidFill>
                  <a:srgbClr val="0000FF"/>
                </a:solidFill>
                <a:latin typeface="Roboto"/>
                <a:ea typeface="Roboto"/>
                <a:cs typeface="Roboto"/>
                <a:sym typeface="Roboto"/>
              </a:rPr>
              <a:t>requested</a:t>
            </a:r>
            <a:r>
              <a:rPr b="1" lang="en" sz="1800">
                <a:solidFill>
                  <a:srgbClr val="0000FF"/>
                </a:solidFill>
                <a:latin typeface="Roboto"/>
                <a:ea typeface="Roboto"/>
                <a:cs typeface="Roboto"/>
                <a:sym typeface="Roboto"/>
              </a:rPr>
              <a:t> file and generate a response</a:t>
            </a:r>
            <a:r>
              <a:rPr lang="en" sz="1800">
                <a:solidFill>
                  <a:schemeClr val="lt2"/>
                </a:solidFill>
                <a:latin typeface="Roboto"/>
                <a:ea typeface="Roboto"/>
                <a:cs typeface="Roboto"/>
                <a:sym typeface="Roboto"/>
              </a:rPr>
              <a:t>. This response is then sent back to the browser in form of HTTP response.</a:t>
            </a:r>
            <a:endParaRPr sz="1800">
              <a:solidFill>
                <a:schemeClr val="lt2"/>
              </a:solidFill>
              <a:latin typeface="Roboto"/>
              <a:ea typeface="Roboto"/>
              <a:cs typeface="Roboto"/>
              <a:sym typeface="Roboto"/>
            </a:endParaRPr>
          </a:p>
          <a:p>
            <a:pPr indent="-342900" lvl="0" marL="457200" rtl="0" algn="just">
              <a:lnSpc>
                <a:spcPct val="115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Browser receives the HTTP response sent by server and render the proper content. </a:t>
            </a:r>
            <a:endParaRPr sz="1800">
              <a:solidFill>
                <a:schemeClr val="lt2"/>
              </a:solidFill>
              <a:latin typeface="Roboto"/>
              <a:ea typeface="Roboto"/>
              <a:cs typeface="Roboto"/>
              <a:sym typeface="Roboto"/>
            </a:endParaRPr>
          </a:p>
          <a:p>
            <a:pPr indent="-342900" lvl="0" marL="457200" rtl="0" algn="just">
              <a:lnSpc>
                <a:spcPct val="115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Rendering of content is also done in phases. The browser first renders the bare bone html structure, and then it sends multiple GET requests to fetch other files. Static files like images, javascript, css files are all cached by the browser so that in future it doesn't have to fetch them again. </a:t>
            </a:r>
            <a:endParaRPr sz="1800">
              <a:solidFill>
                <a:schemeClr val="lt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ctrTitle"/>
          </p:nvPr>
        </p:nvSpPr>
        <p:spPr>
          <a:xfrm>
            <a:off x="460950" y="1855525"/>
            <a:ext cx="8222100" cy="933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We’ll continue in next class..</a:t>
            </a:r>
            <a:endParaRPr/>
          </a:p>
        </p:txBody>
      </p:sp>
      <p:sp>
        <p:nvSpPr>
          <p:cNvPr id="185" name="Shape 185"/>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ctrTitle"/>
          </p:nvPr>
        </p:nvSpPr>
        <p:spPr>
          <a:xfrm>
            <a:off x="390525" y="1234450"/>
            <a:ext cx="8222100" cy="229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200"/>
              <a:t>Before we start today’s class </a:t>
            </a:r>
            <a:endParaRPr sz="4200"/>
          </a:p>
          <a:p>
            <a:pPr indent="0" lvl="0" marL="0" algn="ctr">
              <a:spcBef>
                <a:spcPts val="0"/>
              </a:spcBef>
              <a:spcAft>
                <a:spcPts val="0"/>
              </a:spcAft>
              <a:buNone/>
            </a:pPr>
            <a:r>
              <a:rPr lang="en" sz="4200"/>
              <a:t>I want to talk about some pretty useful in-built functions</a:t>
            </a:r>
            <a:endParaRPr sz="4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In-built functions</a:t>
            </a:r>
            <a:endParaRPr/>
          </a:p>
        </p:txBody>
      </p:sp>
      <p:sp>
        <p:nvSpPr>
          <p:cNvPr id="78" name="Shape 78"/>
          <p:cNvSpPr txBox="1"/>
          <p:nvPr>
            <p:ph idx="4294967295" type="body"/>
          </p:nvPr>
        </p:nvSpPr>
        <p:spPr>
          <a:xfrm>
            <a:off x="56100" y="768675"/>
            <a:ext cx="8910900" cy="234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t>Sorting in python: </a:t>
            </a:r>
            <a:endParaRPr sz="1600"/>
          </a:p>
          <a:p>
            <a:pPr indent="-330200" lvl="0" marL="457200" rtl="0">
              <a:spcBef>
                <a:spcPts val="0"/>
              </a:spcBef>
              <a:spcAft>
                <a:spcPts val="0"/>
              </a:spcAft>
              <a:buSzPts val="1600"/>
              <a:buAutoNum type="arabicPeriod"/>
            </a:pPr>
            <a:r>
              <a:rPr lang="en" sz="1600"/>
              <a:t>The function sort() sorts objects of iterable inplace.</a:t>
            </a:r>
            <a:endParaRPr sz="1600"/>
          </a:p>
          <a:p>
            <a:pPr indent="-330200" lvl="0" marL="457200" rtl="0">
              <a:spcBef>
                <a:spcPts val="0"/>
              </a:spcBef>
              <a:spcAft>
                <a:spcPts val="0"/>
              </a:spcAft>
              <a:buSzPts val="1600"/>
              <a:buAutoNum type="arabicPeriod"/>
            </a:pPr>
            <a:r>
              <a:rPr lang="en" sz="1600"/>
              <a:t>The function sorted() sorts objects of iterable and returns another iterable.</a:t>
            </a:r>
            <a:endParaRPr sz="1600"/>
          </a:p>
          <a:p>
            <a:pPr indent="-330200" lvl="0" marL="457200" rtl="0">
              <a:spcBef>
                <a:spcPts val="0"/>
              </a:spcBef>
              <a:spcAft>
                <a:spcPts val="0"/>
              </a:spcAft>
              <a:buSzPts val="1600"/>
              <a:buAutoNum type="arabicPeriod"/>
            </a:pPr>
            <a:r>
              <a:rPr lang="en" sz="1600"/>
              <a:t>We can give 2 optional arguments: key and reverse.</a:t>
            </a:r>
            <a:endParaRPr sz="1600"/>
          </a:p>
          <a:p>
            <a:pPr indent="-330200" lvl="1" marL="914400" rtl="0">
              <a:spcBef>
                <a:spcPts val="0"/>
              </a:spcBef>
              <a:spcAft>
                <a:spcPts val="0"/>
              </a:spcAft>
              <a:buSzPts val="1600"/>
              <a:buAutoNum type="alphaLcPeriod"/>
            </a:pPr>
            <a:r>
              <a:rPr lang="en" sz="1600"/>
              <a:t>key: specifies a function of one argument that is used to extract a comparison key from each list element.</a:t>
            </a:r>
            <a:endParaRPr sz="1600"/>
          </a:p>
          <a:p>
            <a:pPr indent="-330200" lvl="1" marL="914400" rtl="0">
              <a:spcBef>
                <a:spcPts val="0"/>
              </a:spcBef>
              <a:spcAft>
                <a:spcPts val="0"/>
              </a:spcAft>
              <a:buSzPts val="1600"/>
              <a:buAutoNum type="alphaLcPeriod"/>
            </a:pPr>
            <a:r>
              <a:rPr lang="en" sz="1600"/>
              <a:t>reverse: A boolean value. If set to True, then the list elements are sorted as if each comparison were reversed.</a:t>
            </a:r>
            <a:endParaRPr sz="1600"/>
          </a:p>
        </p:txBody>
      </p:sp>
      <p:sp>
        <p:nvSpPr>
          <p:cNvPr id="79" name="Shape 79"/>
          <p:cNvSpPr/>
          <p:nvPr/>
        </p:nvSpPr>
        <p:spPr>
          <a:xfrm>
            <a:off x="98250" y="3118575"/>
            <a:ext cx="4395600" cy="1970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latin typeface="Courier New"/>
                <a:ea typeface="Courier New"/>
                <a:cs typeface="Courier New"/>
                <a:sym typeface="Courier New"/>
              </a:rPr>
              <a:t>my_list = [13, 4, 16, 1, 11, 5]</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#using sorted(iterable) function</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another_list = sorted(my_list)</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print(another_list)</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new_l = sorted(my_list, reverse = True)</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print(new_l)</a:t>
            </a:r>
            <a:endParaRPr b="1">
              <a:latin typeface="Courier New"/>
              <a:ea typeface="Courier New"/>
              <a:cs typeface="Courier New"/>
              <a:sym typeface="Courier New"/>
            </a:endParaRPr>
          </a:p>
        </p:txBody>
      </p:sp>
      <p:sp>
        <p:nvSpPr>
          <p:cNvPr id="80" name="Shape 80"/>
          <p:cNvSpPr/>
          <p:nvPr/>
        </p:nvSpPr>
        <p:spPr>
          <a:xfrm>
            <a:off x="4594050" y="3118500"/>
            <a:ext cx="4395600" cy="1970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my_list = [13, 4, 16, 1, 11, 5]</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#using iterable.sort() function</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my_list.sort()</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print(my_list)</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my_list.sort(reverse = True)</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print(my_list)</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In-built functions (Contd.)</a:t>
            </a:r>
            <a:endParaRPr/>
          </a:p>
        </p:txBody>
      </p:sp>
      <p:sp>
        <p:nvSpPr>
          <p:cNvPr id="86" name="Shape 86"/>
          <p:cNvSpPr txBox="1"/>
          <p:nvPr>
            <p:ph idx="4294967295" type="body"/>
          </p:nvPr>
        </p:nvSpPr>
        <p:spPr>
          <a:xfrm>
            <a:off x="56100" y="692475"/>
            <a:ext cx="8826600" cy="337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t>2. zip()</a:t>
            </a:r>
            <a:r>
              <a:rPr lang="en" sz="1600"/>
              <a:t>: Make an iterator that aggregates elements from each of the iterables.</a:t>
            </a:r>
            <a:endParaRPr sz="1600"/>
          </a:p>
          <a:p>
            <a:pPr indent="0" lvl="0" marL="0" marR="0" rtl="0" algn="l">
              <a:lnSpc>
                <a:spcPct val="115000"/>
              </a:lnSpc>
              <a:spcBef>
                <a:spcPts val="0"/>
              </a:spcBef>
              <a:spcAft>
                <a:spcPts val="0"/>
              </a:spcAft>
              <a:buNone/>
            </a:pPr>
            <a:r>
              <a:t/>
            </a:r>
            <a:endParaRPr sz="1600"/>
          </a:p>
        </p:txBody>
      </p:sp>
      <p:sp>
        <p:nvSpPr>
          <p:cNvPr id="87" name="Shape 87"/>
          <p:cNvSpPr/>
          <p:nvPr/>
        </p:nvSpPr>
        <p:spPr>
          <a:xfrm>
            <a:off x="174450" y="1213575"/>
            <a:ext cx="8826600" cy="919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a:latin typeface="Courier New"/>
                <a:ea typeface="Courier New"/>
                <a:cs typeface="Courier New"/>
                <a:sym typeface="Courier New"/>
              </a:rPr>
              <a:t>n</a:t>
            </a:r>
            <a:r>
              <a:rPr b="1" lang="en">
                <a:latin typeface="Courier New"/>
                <a:ea typeface="Courier New"/>
                <a:cs typeface="Courier New"/>
                <a:sym typeface="Courier New"/>
              </a:rPr>
              <a:t>ame = ['Ankur</a:t>
            </a:r>
            <a:r>
              <a:rPr b="1" lang="en">
                <a:latin typeface="Courier New"/>
                <a:ea typeface="Courier New"/>
                <a:cs typeface="Courier New"/>
                <a:sym typeface="Courier New"/>
              </a:rPr>
              <a:t>', 'Mayank', 'Akshay', 'Atul', 'Deepika'</a:t>
            </a:r>
            <a:r>
              <a:rPr b="1" lang="en">
                <a:latin typeface="Courier New"/>
                <a:ea typeface="Courier New"/>
                <a:cs typeface="Courier New"/>
                <a:sym typeface="Courier New"/>
              </a:rPr>
              <a:t>]</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s</a:t>
            </a:r>
            <a:r>
              <a:rPr b="1" lang="en">
                <a:latin typeface="Courier New"/>
                <a:ea typeface="Courier New"/>
                <a:cs typeface="Courier New"/>
                <a:sym typeface="Courier New"/>
              </a:rPr>
              <a:t>core = [89, 78, 86, 76, 80]</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n</a:t>
            </a:r>
            <a:r>
              <a:rPr b="1" lang="en">
                <a:latin typeface="Courier New"/>
                <a:ea typeface="Courier New"/>
                <a:cs typeface="Courier New"/>
                <a:sym typeface="Courier New"/>
              </a:rPr>
              <a:t>ew_list = list(zip(name, score))</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print(new_list)</a:t>
            </a:r>
            <a:endParaRPr b="1">
              <a:latin typeface="Courier New"/>
              <a:ea typeface="Courier New"/>
              <a:cs typeface="Courier New"/>
              <a:sym typeface="Courier New"/>
            </a:endParaRPr>
          </a:p>
        </p:txBody>
      </p:sp>
      <p:sp>
        <p:nvSpPr>
          <p:cNvPr id="88" name="Shape 88"/>
          <p:cNvSpPr txBox="1"/>
          <p:nvPr>
            <p:ph idx="4294967295" type="body"/>
          </p:nvPr>
        </p:nvSpPr>
        <p:spPr>
          <a:xfrm>
            <a:off x="116550" y="2228625"/>
            <a:ext cx="8910900" cy="337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t>3</a:t>
            </a:r>
            <a:r>
              <a:rPr lang="en" sz="1600"/>
              <a:t>. chr() and ord(): Both are inverse of each other</a:t>
            </a:r>
            <a:endParaRPr sz="1600"/>
          </a:p>
          <a:p>
            <a:pPr indent="0" lvl="0" marL="0" marR="0" rtl="0" algn="l">
              <a:lnSpc>
                <a:spcPct val="115000"/>
              </a:lnSpc>
              <a:spcBef>
                <a:spcPts val="0"/>
              </a:spcBef>
              <a:spcAft>
                <a:spcPts val="0"/>
              </a:spcAft>
              <a:buNone/>
            </a:pPr>
            <a:r>
              <a:t/>
            </a:r>
            <a:endParaRPr sz="1600"/>
          </a:p>
        </p:txBody>
      </p:sp>
      <p:sp>
        <p:nvSpPr>
          <p:cNvPr id="89" name="Shape 89"/>
          <p:cNvSpPr/>
          <p:nvPr/>
        </p:nvSpPr>
        <p:spPr>
          <a:xfrm>
            <a:off x="132300" y="2717925"/>
            <a:ext cx="8826600" cy="1117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a:latin typeface="Courier New"/>
                <a:ea typeface="Courier New"/>
                <a:cs typeface="Courier New"/>
                <a:sym typeface="Courier New"/>
              </a:rPr>
              <a:t>#Returns character whose ascii value x is given</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chr(97)			# will return 'a'</a:t>
            </a:r>
            <a:endParaRPr b="1">
              <a:latin typeface="Courier New"/>
              <a:ea typeface="Courier New"/>
              <a:cs typeface="Courier New"/>
              <a:sym typeface="Courier New"/>
            </a:endParaRPr>
          </a:p>
          <a:p>
            <a:pPr indent="0" lvl="0" mar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Returns ascii value of the character x. </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ord('a')			#will return 97</a:t>
            </a:r>
            <a:endParaRPr b="1">
              <a:latin typeface="Courier New"/>
              <a:ea typeface="Courier New"/>
              <a:cs typeface="Courier New"/>
              <a:sym typeface="Courier New"/>
            </a:endParaRPr>
          </a:p>
        </p:txBody>
      </p:sp>
      <p:sp>
        <p:nvSpPr>
          <p:cNvPr id="90" name="Shape 90"/>
          <p:cNvSpPr txBox="1"/>
          <p:nvPr>
            <p:ph idx="4294967295" type="body"/>
          </p:nvPr>
        </p:nvSpPr>
        <p:spPr>
          <a:xfrm>
            <a:off x="132300" y="3969075"/>
            <a:ext cx="8826600" cy="337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t>4</a:t>
            </a:r>
            <a:r>
              <a:rPr lang="en" sz="1600"/>
              <a:t>. abs(x): Return the absolute value of a number.</a:t>
            </a:r>
            <a:endParaRPr sz="1600"/>
          </a:p>
          <a:p>
            <a:pPr indent="0" lvl="0" marL="0" rtl="0">
              <a:spcBef>
                <a:spcPts val="0"/>
              </a:spcBef>
              <a:spcAft>
                <a:spcPts val="0"/>
              </a:spcAft>
              <a:buNone/>
            </a:pPr>
            <a:r>
              <a:t/>
            </a:r>
            <a:endParaRPr sz="1600"/>
          </a:p>
          <a:p>
            <a:pPr indent="0" lvl="0" marL="0" rtl="0">
              <a:spcBef>
                <a:spcPts val="0"/>
              </a:spcBef>
              <a:spcAft>
                <a:spcPts val="0"/>
              </a:spcAft>
              <a:buNone/>
            </a:pPr>
            <a:r>
              <a:rPr lang="en" sz="1600"/>
              <a:t> </a:t>
            </a:r>
            <a:endParaRPr sz="1600"/>
          </a:p>
        </p:txBody>
      </p:sp>
      <p:sp>
        <p:nvSpPr>
          <p:cNvPr id="91" name="Shape 91"/>
          <p:cNvSpPr/>
          <p:nvPr/>
        </p:nvSpPr>
        <p:spPr>
          <a:xfrm>
            <a:off x="174450" y="4420275"/>
            <a:ext cx="8826600" cy="4959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a:latin typeface="Courier New"/>
                <a:ea typeface="Courier New"/>
                <a:cs typeface="Courier New"/>
                <a:sym typeface="Courier New"/>
              </a:rPr>
              <a:t>abs(-13)			#Will return 13</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abs(-13.5)		#Will return ??</a:t>
            </a:r>
            <a:endParaRPr b="1">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In-built functions (Contd.)</a:t>
            </a:r>
            <a:endParaRPr/>
          </a:p>
        </p:txBody>
      </p:sp>
      <p:sp>
        <p:nvSpPr>
          <p:cNvPr id="97" name="Shape 97"/>
          <p:cNvSpPr txBox="1"/>
          <p:nvPr>
            <p:ph idx="4294967295" type="body"/>
          </p:nvPr>
        </p:nvSpPr>
        <p:spPr>
          <a:xfrm>
            <a:off x="56100" y="692475"/>
            <a:ext cx="8826600" cy="337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t>5</a:t>
            </a:r>
            <a:r>
              <a:rPr lang="en" sz="1600"/>
              <a:t>. bin(): </a:t>
            </a:r>
            <a:r>
              <a:rPr lang="en" sz="1600"/>
              <a:t>Convert an integer number to a binary string prefixed with “0b”. </a:t>
            </a:r>
            <a:endParaRPr sz="1600"/>
          </a:p>
          <a:p>
            <a:pPr indent="0" lvl="0" marL="0" rtl="0">
              <a:spcBef>
                <a:spcPts val="0"/>
              </a:spcBef>
              <a:spcAft>
                <a:spcPts val="0"/>
              </a:spcAft>
              <a:buNone/>
            </a:pPr>
            <a:r>
              <a:t/>
            </a:r>
            <a:endParaRPr sz="1600"/>
          </a:p>
          <a:p>
            <a:pPr indent="0" lvl="0" marL="0" rtl="0">
              <a:spcBef>
                <a:spcPts val="0"/>
              </a:spcBef>
              <a:spcAft>
                <a:spcPts val="0"/>
              </a:spcAft>
              <a:buNone/>
            </a:pPr>
            <a:r>
              <a:t/>
            </a:r>
            <a:endParaRPr sz="1600"/>
          </a:p>
          <a:p>
            <a:pPr indent="0" lvl="0" marL="0" marR="0" rtl="0" algn="l">
              <a:lnSpc>
                <a:spcPct val="115000"/>
              </a:lnSpc>
              <a:spcBef>
                <a:spcPts val="0"/>
              </a:spcBef>
              <a:spcAft>
                <a:spcPts val="0"/>
              </a:spcAft>
              <a:buNone/>
            </a:pPr>
            <a:r>
              <a:t/>
            </a:r>
            <a:endParaRPr sz="1600"/>
          </a:p>
        </p:txBody>
      </p:sp>
      <p:sp>
        <p:nvSpPr>
          <p:cNvPr id="98" name="Shape 98"/>
          <p:cNvSpPr/>
          <p:nvPr/>
        </p:nvSpPr>
        <p:spPr>
          <a:xfrm>
            <a:off x="174450" y="1213575"/>
            <a:ext cx="8826600" cy="602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a:latin typeface="Courier New"/>
                <a:ea typeface="Courier New"/>
                <a:cs typeface="Courier New"/>
                <a:sym typeface="Courier New"/>
              </a:rPr>
              <a:t>bin(3</a:t>
            </a:r>
            <a:r>
              <a:rPr b="1" lang="en">
                <a:latin typeface="Courier New"/>
                <a:ea typeface="Courier New"/>
                <a:cs typeface="Courier New"/>
                <a:sym typeface="Courier New"/>
              </a:rPr>
              <a:t>)		</a:t>
            </a:r>
            <a:r>
              <a:rPr b="1" lang="en">
                <a:latin typeface="Courier New"/>
                <a:ea typeface="Courier New"/>
                <a:cs typeface="Courier New"/>
                <a:sym typeface="Courier New"/>
              </a:rPr>
              <a:t>#Will return '0b11'</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bin(-10)		#will return '-0b1010'</a:t>
            </a:r>
            <a:endParaRPr b="1">
              <a:latin typeface="Courier New"/>
              <a:ea typeface="Courier New"/>
              <a:cs typeface="Courier New"/>
              <a:sym typeface="Courier New"/>
            </a:endParaRPr>
          </a:p>
        </p:txBody>
      </p:sp>
      <p:sp>
        <p:nvSpPr>
          <p:cNvPr id="99" name="Shape 99"/>
          <p:cNvSpPr txBox="1"/>
          <p:nvPr>
            <p:ph idx="4294967295" type="body"/>
          </p:nvPr>
        </p:nvSpPr>
        <p:spPr>
          <a:xfrm>
            <a:off x="116550" y="1923825"/>
            <a:ext cx="8910900" cy="717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t>6</a:t>
            </a:r>
            <a:r>
              <a:rPr lang="en" sz="1600"/>
              <a:t>. </a:t>
            </a:r>
            <a:r>
              <a:rPr lang="en" sz="1600"/>
              <a:t>complex([real[, imag]])</a:t>
            </a:r>
            <a:r>
              <a:rPr lang="en" sz="1600"/>
              <a:t>: Return a complex number with the value real + imag*1j or convert a string or number to a complex number.</a:t>
            </a:r>
            <a:endParaRPr sz="1600"/>
          </a:p>
          <a:p>
            <a:pPr indent="0" lvl="0" marL="0" rtl="0">
              <a:spcBef>
                <a:spcPts val="0"/>
              </a:spcBef>
              <a:spcAft>
                <a:spcPts val="0"/>
              </a:spcAft>
              <a:buNone/>
            </a:pPr>
            <a:r>
              <a:t/>
            </a:r>
            <a:endParaRPr sz="1600"/>
          </a:p>
          <a:p>
            <a:pPr indent="0" lvl="0" marL="0" rtl="0">
              <a:spcBef>
                <a:spcPts val="0"/>
              </a:spcBef>
              <a:spcAft>
                <a:spcPts val="0"/>
              </a:spcAft>
              <a:buNone/>
            </a:pPr>
            <a:r>
              <a:t/>
            </a:r>
            <a:endParaRPr sz="1600"/>
          </a:p>
          <a:p>
            <a:pPr indent="0" lvl="0" marL="0" marR="0" rtl="0" algn="l">
              <a:lnSpc>
                <a:spcPct val="115000"/>
              </a:lnSpc>
              <a:spcBef>
                <a:spcPts val="0"/>
              </a:spcBef>
              <a:spcAft>
                <a:spcPts val="0"/>
              </a:spcAft>
              <a:buNone/>
            </a:pPr>
            <a:r>
              <a:t/>
            </a:r>
            <a:endParaRPr sz="1600"/>
          </a:p>
        </p:txBody>
      </p:sp>
      <p:sp>
        <p:nvSpPr>
          <p:cNvPr id="100" name="Shape 100"/>
          <p:cNvSpPr/>
          <p:nvPr/>
        </p:nvSpPr>
        <p:spPr>
          <a:xfrm>
            <a:off x="132300" y="2717925"/>
            <a:ext cx="8826600" cy="337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latin typeface="Courier New"/>
                <a:ea typeface="Courier New"/>
                <a:cs typeface="Courier New"/>
                <a:sym typeface="Courier New"/>
              </a:rPr>
              <a:t>complex('1+2j')</a:t>
            </a:r>
            <a:endParaRPr b="1">
              <a:latin typeface="Courier New"/>
              <a:ea typeface="Courier New"/>
              <a:cs typeface="Courier New"/>
              <a:sym typeface="Courier New"/>
            </a:endParaRPr>
          </a:p>
        </p:txBody>
      </p:sp>
      <p:sp>
        <p:nvSpPr>
          <p:cNvPr id="101" name="Shape 101"/>
          <p:cNvSpPr txBox="1"/>
          <p:nvPr>
            <p:ph idx="4294967295" type="body"/>
          </p:nvPr>
        </p:nvSpPr>
        <p:spPr>
          <a:xfrm>
            <a:off x="132300" y="3130875"/>
            <a:ext cx="8826600" cy="928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t>7.</a:t>
            </a:r>
            <a:r>
              <a:rPr lang="en" sz="1600"/>
              <a:t> float(x): </a:t>
            </a:r>
            <a:r>
              <a:rPr lang="en" sz="1600"/>
              <a:t>Return a floating point number constructed from a number or string x. If the argument is a string, it should contain a decimal number, optionally preceded by a sign, and optionally embedded in whitespace.</a:t>
            </a:r>
            <a:endParaRPr sz="1600"/>
          </a:p>
          <a:p>
            <a:pPr indent="0" lvl="0" marL="0" rtl="0">
              <a:spcBef>
                <a:spcPts val="0"/>
              </a:spcBef>
              <a:spcAft>
                <a:spcPts val="0"/>
              </a:spcAft>
              <a:buNone/>
            </a:pPr>
            <a:r>
              <a:t/>
            </a:r>
            <a:endParaRPr sz="1600"/>
          </a:p>
          <a:p>
            <a:pPr indent="0" lvl="0" marL="0" rtl="0">
              <a:spcBef>
                <a:spcPts val="0"/>
              </a:spcBef>
              <a:spcAft>
                <a:spcPts val="0"/>
              </a:spcAft>
              <a:buNone/>
            </a:pPr>
            <a:r>
              <a:rPr lang="en" sz="1600"/>
              <a:t> </a:t>
            </a:r>
            <a:endParaRPr sz="1600"/>
          </a:p>
        </p:txBody>
      </p:sp>
      <p:sp>
        <p:nvSpPr>
          <p:cNvPr id="102" name="Shape 102"/>
          <p:cNvSpPr/>
          <p:nvPr/>
        </p:nvSpPr>
        <p:spPr>
          <a:xfrm>
            <a:off x="174450" y="4115475"/>
            <a:ext cx="8826600" cy="928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a:latin typeface="Courier New"/>
                <a:ea typeface="Courier New"/>
                <a:cs typeface="Courier New"/>
                <a:sym typeface="Courier New"/>
              </a:rPr>
              <a:t>float('+1.23')		#will return 1.23</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float(123)			#will return 123.0</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float('1e-003')		#will return 0.001</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float('+1E6')		#will return 1000000.0</a:t>
            </a:r>
            <a:endParaRPr b="1">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In-built functions (Contd.)</a:t>
            </a:r>
            <a:endParaRPr/>
          </a:p>
        </p:txBody>
      </p:sp>
      <p:sp>
        <p:nvSpPr>
          <p:cNvPr id="108" name="Shape 108"/>
          <p:cNvSpPr txBox="1"/>
          <p:nvPr>
            <p:ph idx="4294967295" type="body"/>
          </p:nvPr>
        </p:nvSpPr>
        <p:spPr>
          <a:xfrm>
            <a:off x="56100" y="692475"/>
            <a:ext cx="8826600" cy="337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t>8</a:t>
            </a:r>
            <a:r>
              <a:rPr lang="en" sz="1600"/>
              <a:t>. hex(): </a:t>
            </a:r>
            <a:r>
              <a:rPr lang="en" sz="1600"/>
              <a:t>Convert an integer number to a lowercase hexadecimal string prefixed with “0x”.</a:t>
            </a:r>
            <a:endParaRPr sz="1600"/>
          </a:p>
          <a:p>
            <a:pPr indent="0" lvl="0" marL="0" rtl="0">
              <a:spcBef>
                <a:spcPts val="0"/>
              </a:spcBef>
              <a:spcAft>
                <a:spcPts val="0"/>
              </a:spcAft>
              <a:buNone/>
            </a:pPr>
            <a:r>
              <a:t/>
            </a:r>
            <a:endParaRPr sz="1600"/>
          </a:p>
          <a:p>
            <a:pPr indent="0" lvl="0" marL="0" rtl="0">
              <a:spcBef>
                <a:spcPts val="0"/>
              </a:spcBef>
              <a:spcAft>
                <a:spcPts val="0"/>
              </a:spcAft>
              <a:buNone/>
            </a:pPr>
            <a:r>
              <a:t/>
            </a:r>
            <a:endParaRPr sz="1600"/>
          </a:p>
          <a:p>
            <a:pPr indent="0" lvl="0" marL="0" marR="0" rtl="0" algn="l">
              <a:lnSpc>
                <a:spcPct val="115000"/>
              </a:lnSpc>
              <a:spcBef>
                <a:spcPts val="0"/>
              </a:spcBef>
              <a:spcAft>
                <a:spcPts val="0"/>
              </a:spcAft>
              <a:buNone/>
            </a:pPr>
            <a:r>
              <a:t/>
            </a:r>
            <a:endParaRPr sz="1600"/>
          </a:p>
        </p:txBody>
      </p:sp>
      <p:sp>
        <p:nvSpPr>
          <p:cNvPr id="109" name="Shape 109"/>
          <p:cNvSpPr/>
          <p:nvPr/>
        </p:nvSpPr>
        <p:spPr>
          <a:xfrm>
            <a:off x="174450" y="1213575"/>
            <a:ext cx="8826600" cy="602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latin typeface="Courier New"/>
                <a:ea typeface="Courier New"/>
                <a:cs typeface="Courier New"/>
                <a:sym typeface="Courier New"/>
              </a:rPr>
              <a:t>hex(255</a:t>
            </a:r>
            <a:r>
              <a:rPr b="1" lang="en">
                <a:latin typeface="Courier New"/>
                <a:ea typeface="Courier New"/>
                <a:cs typeface="Courier New"/>
                <a:sym typeface="Courier New"/>
              </a:rPr>
              <a:t>)		</a:t>
            </a:r>
            <a:r>
              <a:rPr b="1" lang="en">
                <a:latin typeface="Courier New"/>
                <a:ea typeface="Courier New"/>
                <a:cs typeface="Courier New"/>
                <a:sym typeface="Courier New"/>
              </a:rPr>
              <a:t>#Will return </a:t>
            </a:r>
            <a:r>
              <a:rPr b="1" lang="en">
                <a:latin typeface="Courier New"/>
                <a:ea typeface="Courier New"/>
                <a:cs typeface="Courier New"/>
                <a:sym typeface="Courier New"/>
              </a:rPr>
              <a:t>'0xff'</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hex(-42</a:t>
            </a:r>
            <a:r>
              <a:rPr b="1" lang="en">
                <a:latin typeface="Courier New"/>
                <a:ea typeface="Courier New"/>
                <a:cs typeface="Courier New"/>
                <a:sym typeface="Courier New"/>
              </a:rPr>
              <a:t>)		#will return </a:t>
            </a:r>
            <a:r>
              <a:rPr b="1" lang="en">
                <a:latin typeface="Courier New"/>
                <a:ea typeface="Courier New"/>
                <a:cs typeface="Courier New"/>
                <a:sym typeface="Courier New"/>
              </a:rPr>
              <a:t>'-0x2a'</a:t>
            </a:r>
            <a:endParaRPr b="1">
              <a:latin typeface="Courier New"/>
              <a:ea typeface="Courier New"/>
              <a:cs typeface="Courier New"/>
              <a:sym typeface="Courier New"/>
            </a:endParaRPr>
          </a:p>
        </p:txBody>
      </p:sp>
      <p:sp>
        <p:nvSpPr>
          <p:cNvPr id="110" name="Shape 110"/>
          <p:cNvSpPr txBox="1"/>
          <p:nvPr>
            <p:ph idx="4294967295" type="body"/>
          </p:nvPr>
        </p:nvSpPr>
        <p:spPr>
          <a:xfrm>
            <a:off x="116550" y="1923825"/>
            <a:ext cx="8910900" cy="116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t>9</a:t>
            </a:r>
            <a:r>
              <a:rPr lang="en" sz="1600"/>
              <a:t>. </a:t>
            </a:r>
            <a:r>
              <a:rPr lang="en" sz="1600"/>
              <a:t>len(s): Return the length (the number of items) of an object. </a:t>
            </a:r>
            <a:endParaRPr sz="1600"/>
          </a:p>
          <a:p>
            <a:pPr indent="0" lvl="0" marL="0" rtl="0">
              <a:spcBef>
                <a:spcPts val="0"/>
              </a:spcBef>
              <a:spcAft>
                <a:spcPts val="0"/>
              </a:spcAft>
              <a:buNone/>
            </a:pPr>
            <a:r>
              <a:rPr lang="en" sz="1600"/>
              <a:t>The argument may be a </a:t>
            </a:r>
            <a:endParaRPr sz="1600"/>
          </a:p>
          <a:p>
            <a:pPr indent="457200" lvl="0" marL="0" rtl="0">
              <a:spcBef>
                <a:spcPts val="0"/>
              </a:spcBef>
              <a:spcAft>
                <a:spcPts val="0"/>
              </a:spcAft>
              <a:buNone/>
            </a:pPr>
            <a:r>
              <a:rPr lang="en" sz="1600"/>
              <a:t>sequence such as a string, bytes, tuple, list, or range or a </a:t>
            </a:r>
            <a:endParaRPr sz="1600"/>
          </a:p>
          <a:p>
            <a:pPr indent="457200" lvl="0" marL="0" rtl="0">
              <a:spcBef>
                <a:spcPts val="0"/>
              </a:spcBef>
              <a:spcAft>
                <a:spcPts val="0"/>
              </a:spcAft>
              <a:buNone/>
            </a:pPr>
            <a:r>
              <a:rPr lang="en" sz="1600"/>
              <a:t>collection (such as a dictionary, set, or frozen set.</a:t>
            </a:r>
            <a:endParaRPr sz="1600"/>
          </a:p>
          <a:p>
            <a:pPr indent="0" lvl="0" marL="0" rtl="0">
              <a:spcBef>
                <a:spcPts val="0"/>
              </a:spcBef>
              <a:spcAft>
                <a:spcPts val="0"/>
              </a:spcAft>
              <a:buNone/>
            </a:pPr>
            <a:r>
              <a:t/>
            </a:r>
            <a:endParaRPr sz="1600"/>
          </a:p>
          <a:p>
            <a:pPr indent="0" lvl="0" marL="0" rtl="0">
              <a:spcBef>
                <a:spcPts val="0"/>
              </a:spcBef>
              <a:spcAft>
                <a:spcPts val="0"/>
              </a:spcAft>
              <a:buNone/>
            </a:pPr>
            <a:r>
              <a:t/>
            </a:r>
            <a:endParaRPr sz="1600"/>
          </a:p>
          <a:p>
            <a:pPr indent="0" lvl="0" marL="0" marR="0" rtl="0" algn="l">
              <a:lnSpc>
                <a:spcPct val="115000"/>
              </a:lnSpc>
              <a:spcBef>
                <a:spcPts val="0"/>
              </a:spcBef>
              <a:spcAft>
                <a:spcPts val="0"/>
              </a:spcAft>
              <a:buNone/>
            </a:pPr>
            <a:r>
              <a:t/>
            </a:r>
            <a:endParaRPr sz="1600"/>
          </a:p>
        </p:txBody>
      </p:sp>
      <p:sp>
        <p:nvSpPr>
          <p:cNvPr id="111" name="Shape 111"/>
          <p:cNvSpPr txBox="1"/>
          <p:nvPr>
            <p:ph idx="4294967295" type="body"/>
          </p:nvPr>
        </p:nvSpPr>
        <p:spPr>
          <a:xfrm>
            <a:off x="98250" y="3195075"/>
            <a:ext cx="8826600" cy="821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t>10</a:t>
            </a:r>
            <a:r>
              <a:rPr lang="en" sz="1600"/>
              <a:t>. max(): Return the largest item in an iterable or the largest of two or more arguments.</a:t>
            </a:r>
            <a:endParaRPr sz="1600"/>
          </a:p>
          <a:p>
            <a:pPr indent="0" lvl="0" marL="0" rtl="0">
              <a:spcBef>
                <a:spcPts val="0"/>
              </a:spcBef>
              <a:spcAft>
                <a:spcPts val="0"/>
              </a:spcAft>
              <a:buNone/>
            </a:pPr>
            <a:r>
              <a:rPr lang="en" sz="1600"/>
              <a:t>       min(): Return the smallest item in an iterable or the smallest of two or more arguments.</a:t>
            </a:r>
            <a:endParaRPr sz="1600"/>
          </a:p>
          <a:p>
            <a:pPr indent="0" lvl="0" marL="0" rtl="0">
              <a:spcBef>
                <a:spcPts val="0"/>
              </a:spcBef>
              <a:spcAft>
                <a:spcPts val="0"/>
              </a:spcAft>
              <a:buNone/>
            </a:pPr>
            <a:r>
              <a:rPr lang="en" sz="1600"/>
              <a:t> </a:t>
            </a:r>
            <a:endParaRPr sz="1600"/>
          </a:p>
        </p:txBody>
      </p:sp>
      <p:sp>
        <p:nvSpPr>
          <p:cNvPr id="112" name="Shape 112"/>
          <p:cNvSpPr txBox="1"/>
          <p:nvPr>
            <p:ph idx="4294967295" type="body"/>
          </p:nvPr>
        </p:nvSpPr>
        <p:spPr>
          <a:xfrm>
            <a:off x="56100" y="3969075"/>
            <a:ext cx="8826600" cy="337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t>11</a:t>
            </a:r>
            <a:r>
              <a:rPr lang="en" sz="1600"/>
              <a:t>. oct(): </a:t>
            </a:r>
            <a:r>
              <a:rPr lang="en" sz="1600"/>
              <a:t>Convert an integer number to an octal string prefixed with “0o”.</a:t>
            </a:r>
            <a:endParaRPr sz="1600"/>
          </a:p>
          <a:p>
            <a:pPr indent="0" lvl="0" marL="0" rtl="0">
              <a:spcBef>
                <a:spcPts val="0"/>
              </a:spcBef>
              <a:spcAft>
                <a:spcPts val="0"/>
              </a:spcAft>
              <a:buNone/>
            </a:pPr>
            <a:r>
              <a:t/>
            </a:r>
            <a:endParaRPr sz="1600"/>
          </a:p>
          <a:p>
            <a:pPr indent="0" lvl="0" marL="0" rtl="0">
              <a:spcBef>
                <a:spcPts val="0"/>
              </a:spcBef>
              <a:spcAft>
                <a:spcPts val="0"/>
              </a:spcAft>
              <a:buNone/>
            </a:pPr>
            <a:r>
              <a:t/>
            </a:r>
            <a:endParaRPr sz="1600"/>
          </a:p>
          <a:p>
            <a:pPr indent="0" lvl="0" marL="0" marR="0" rtl="0" algn="l">
              <a:lnSpc>
                <a:spcPct val="115000"/>
              </a:lnSpc>
              <a:spcBef>
                <a:spcPts val="0"/>
              </a:spcBef>
              <a:spcAft>
                <a:spcPts val="0"/>
              </a:spcAft>
              <a:buNone/>
            </a:pPr>
            <a:r>
              <a:t/>
            </a:r>
            <a:endParaRPr sz="1600"/>
          </a:p>
        </p:txBody>
      </p:sp>
      <p:sp>
        <p:nvSpPr>
          <p:cNvPr id="113" name="Shape 113"/>
          <p:cNvSpPr/>
          <p:nvPr/>
        </p:nvSpPr>
        <p:spPr>
          <a:xfrm>
            <a:off x="174450" y="4413975"/>
            <a:ext cx="8826600" cy="602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latin typeface="Courier New"/>
                <a:ea typeface="Courier New"/>
                <a:cs typeface="Courier New"/>
                <a:sym typeface="Courier New"/>
              </a:rPr>
              <a:t>oct</a:t>
            </a:r>
            <a:r>
              <a:rPr b="1" lang="en">
                <a:latin typeface="Courier New"/>
                <a:ea typeface="Courier New"/>
                <a:cs typeface="Courier New"/>
                <a:sym typeface="Courier New"/>
              </a:rPr>
              <a:t>(8)		#Will return </a:t>
            </a:r>
            <a:r>
              <a:rPr b="1" lang="en">
                <a:latin typeface="Courier New"/>
                <a:ea typeface="Courier New"/>
                <a:cs typeface="Courier New"/>
                <a:sym typeface="Courier New"/>
              </a:rPr>
              <a:t>'0o10'</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oct(-56)</a:t>
            </a:r>
            <a:r>
              <a:rPr b="1" lang="en">
                <a:latin typeface="Courier New"/>
                <a:ea typeface="Courier New"/>
                <a:cs typeface="Courier New"/>
                <a:sym typeface="Courier New"/>
              </a:rPr>
              <a:t>		#will return </a:t>
            </a:r>
            <a:r>
              <a:rPr b="1" lang="en">
                <a:latin typeface="Courier New"/>
                <a:ea typeface="Courier New"/>
                <a:cs typeface="Courier New"/>
                <a:sym typeface="Courier New"/>
              </a:rPr>
              <a:t>'-0o70'</a:t>
            </a:r>
            <a:endParaRPr b="1">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In-built functions (Contd.)</a:t>
            </a:r>
            <a:endParaRPr/>
          </a:p>
        </p:txBody>
      </p:sp>
      <p:sp>
        <p:nvSpPr>
          <p:cNvPr id="119" name="Shape 119"/>
          <p:cNvSpPr txBox="1"/>
          <p:nvPr>
            <p:ph idx="4294967295" type="body"/>
          </p:nvPr>
        </p:nvSpPr>
        <p:spPr>
          <a:xfrm>
            <a:off x="56100" y="692475"/>
            <a:ext cx="8826600" cy="60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t>12. map(): function applies a given function to each item of an iterable (list, tuple etc.) and returns a list of the results.</a:t>
            </a:r>
            <a:endParaRPr sz="1600"/>
          </a:p>
        </p:txBody>
      </p:sp>
      <p:sp>
        <p:nvSpPr>
          <p:cNvPr id="120" name="Shape 120"/>
          <p:cNvSpPr/>
          <p:nvPr/>
        </p:nvSpPr>
        <p:spPr>
          <a:xfrm>
            <a:off x="158700" y="1423725"/>
            <a:ext cx="8826600" cy="602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latin typeface="Courier New"/>
                <a:ea typeface="Courier New"/>
                <a:cs typeface="Courier New"/>
                <a:sym typeface="Courier New"/>
              </a:rPr>
              <a:t>#Syntax</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map(function, iterable, ...)</a:t>
            </a:r>
            <a:endParaRPr b="1">
              <a:latin typeface="Courier New"/>
              <a:ea typeface="Courier New"/>
              <a:cs typeface="Courier New"/>
              <a:sym typeface="Courier New"/>
            </a:endParaRPr>
          </a:p>
        </p:txBody>
      </p:sp>
      <p:sp>
        <p:nvSpPr>
          <p:cNvPr id="121" name="Shape 121"/>
          <p:cNvSpPr/>
          <p:nvPr/>
        </p:nvSpPr>
        <p:spPr>
          <a:xfrm>
            <a:off x="158700" y="2185725"/>
            <a:ext cx="8826600" cy="123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latin typeface="Courier New"/>
                <a:ea typeface="Courier New"/>
                <a:cs typeface="Courier New"/>
                <a:sym typeface="Courier New"/>
              </a:rPr>
              <a:t>def squarefunction(x):</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return x*x</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myList = [1,32, 42, 2, 12]</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newList = list(map(list, squareFunction))</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p:txBody>
      </p:sp>
      <p:sp>
        <p:nvSpPr>
          <p:cNvPr id="122" name="Shape 122"/>
          <p:cNvSpPr/>
          <p:nvPr/>
        </p:nvSpPr>
        <p:spPr>
          <a:xfrm>
            <a:off x="158700" y="3633525"/>
            <a:ext cx="8826600" cy="946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latin typeface="Courier New"/>
                <a:ea typeface="Courier New"/>
                <a:cs typeface="Courier New"/>
                <a:sym typeface="Courier New"/>
              </a:rPr>
              <a:t>#Taking multiple input</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x, y = map(int, input().split())</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newList = list(map(int, input().split()))</a:t>
            </a:r>
            <a:endParaRPr b="1">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In-built functions (Contd.)</a:t>
            </a:r>
            <a:endParaRPr/>
          </a:p>
        </p:txBody>
      </p:sp>
      <p:sp>
        <p:nvSpPr>
          <p:cNvPr id="128" name="Shape 128"/>
          <p:cNvSpPr txBox="1"/>
          <p:nvPr>
            <p:ph idx="4294967295" type="body"/>
          </p:nvPr>
        </p:nvSpPr>
        <p:spPr>
          <a:xfrm>
            <a:off x="132300" y="692475"/>
            <a:ext cx="8826600" cy="42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t>13</a:t>
            </a:r>
            <a:r>
              <a:rPr lang="en" sz="1600"/>
              <a:t>. set(): </a:t>
            </a:r>
            <a:endParaRPr sz="1600"/>
          </a:p>
        </p:txBody>
      </p:sp>
      <p:sp>
        <p:nvSpPr>
          <p:cNvPr id="129" name="Shape 129"/>
          <p:cNvSpPr/>
          <p:nvPr/>
        </p:nvSpPr>
        <p:spPr>
          <a:xfrm>
            <a:off x="234900" y="1118925"/>
            <a:ext cx="8826600" cy="13929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a:latin typeface="Courier New"/>
                <a:ea typeface="Courier New"/>
                <a:cs typeface="Courier New"/>
                <a:sym typeface="Courier New"/>
              </a:rPr>
              <a:t>x = set(</a:t>
            </a:r>
            <a:r>
              <a:rPr b="1" lang="en">
                <a:latin typeface="Courier New"/>
                <a:ea typeface="Courier New"/>
                <a:cs typeface="Courier New"/>
                <a:sym typeface="Courier New"/>
              </a:rPr>
              <a:t>"Hello world</a:t>
            </a:r>
            <a:r>
              <a:rPr b="1" lang="en">
                <a:latin typeface="Courier New"/>
                <a:ea typeface="Courier New"/>
                <a:cs typeface="Courier New"/>
                <a:sym typeface="Courier New"/>
              </a:rPr>
              <a:t>")</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print(x)</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print(type(x))</a:t>
            </a:r>
            <a:endParaRPr b="1">
              <a:latin typeface="Courier New"/>
              <a:ea typeface="Courier New"/>
              <a:cs typeface="Courier New"/>
              <a:sym typeface="Courier New"/>
            </a:endParaRPr>
          </a:p>
          <a:p>
            <a:pPr indent="0" lvl="0" mar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cities = set(["Paris", "Lyon", "London","Berlin","Paris","Birmingham"])</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print(cities)</a:t>
            </a:r>
            <a:endParaRPr b="1">
              <a:latin typeface="Courier New"/>
              <a:ea typeface="Courier New"/>
              <a:cs typeface="Courier New"/>
              <a:sym typeface="Courier New"/>
            </a:endParaRPr>
          </a:p>
        </p:txBody>
      </p:sp>
      <p:sp>
        <p:nvSpPr>
          <p:cNvPr id="130" name="Shape 130"/>
          <p:cNvSpPr txBox="1"/>
          <p:nvPr>
            <p:ph idx="4294967295" type="body"/>
          </p:nvPr>
        </p:nvSpPr>
        <p:spPr>
          <a:xfrm>
            <a:off x="158700" y="2521275"/>
            <a:ext cx="8724000" cy="42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t>Frozensets are like sets except that they cannot be changed, i.e. they are immutable:</a:t>
            </a:r>
            <a:endParaRPr sz="1600"/>
          </a:p>
        </p:txBody>
      </p:sp>
      <p:sp>
        <p:nvSpPr>
          <p:cNvPr id="131" name="Shape 131"/>
          <p:cNvSpPr/>
          <p:nvPr/>
        </p:nvSpPr>
        <p:spPr>
          <a:xfrm>
            <a:off x="234900" y="3023925"/>
            <a:ext cx="8826600" cy="743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cities = fronset(["Paris", "Lyon", "London","Berlin","Paris","Birmingham"])</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c</a:t>
            </a:r>
            <a:r>
              <a:rPr b="1" lang="en">
                <a:latin typeface="Courier New"/>
                <a:ea typeface="Courier New"/>
                <a:cs typeface="Courier New"/>
                <a:sym typeface="Courier New"/>
              </a:rPr>
              <a:t>ities.add("Strasbourg")</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print(cities)</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p:txBody>
      </p:sp>
      <p:sp>
        <p:nvSpPr>
          <p:cNvPr id="132" name="Shape 132"/>
          <p:cNvSpPr txBox="1"/>
          <p:nvPr>
            <p:ph idx="4294967295" type="body"/>
          </p:nvPr>
        </p:nvSpPr>
        <p:spPr>
          <a:xfrm>
            <a:off x="158700" y="3816675"/>
            <a:ext cx="2678400" cy="1219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t>Operations on set:</a:t>
            </a:r>
            <a:endParaRPr sz="1600"/>
          </a:p>
          <a:p>
            <a:pPr indent="-330200" lvl="0" marL="457200" rtl="0">
              <a:spcBef>
                <a:spcPts val="0"/>
              </a:spcBef>
              <a:spcAft>
                <a:spcPts val="0"/>
              </a:spcAft>
              <a:buSzPts val="1600"/>
              <a:buAutoNum type="arabicPeriod"/>
            </a:pPr>
            <a:r>
              <a:rPr lang="en" sz="1600"/>
              <a:t>a</a:t>
            </a:r>
            <a:r>
              <a:rPr lang="en" sz="1600"/>
              <a:t>dd()</a:t>
            </a:r>
            <a:endParaRPr sz="1600"/>
          </a:p>
          <a:p>
            <a:pPr indent="-330200" lvl="0" marL="457200" rtl="0">
              <a:spcBef>
                <a:spcPts val="0"/>
              </a:spcBef>
              <a:spcAft>
                <a:spcPts val="0"/>
              </a:spcAft>
              <a:buSzPts val="1600"/>
              <a:buAutoNum type="arabicPeriod"/>
            </a:pPr>
            <a:r>
              <a:rPr lang="en" sz="1600"/>
              <a:t>union()</a:t>
            </a:r>
            <a:endParaRPr sz="1600"/>
          </a:p>
          <a:p>
            <a:pPr indent="-330200" lvl="0" marL="457200" rtl="0">
              <a:spcBef>
                <a:spcPts val="0"/>
              </a:spcBef>
              <a:spcAft>
                <a:spcPts val="0"/>
              </a:spcAft>
              <a:buSzPts val="1600"/>
              <a:buAutoNum type="arabicPeriod"/>
            </a:pPr>
            <a:r>
              <a:rPr lang="en" sz="1600"/>
              <a:t>intersection()</a:t>
            </a:r>
            <a:endParaRPr sz="1600"/>
          </a:p>
        </p:txBody>
      </p:sp>
      <p:sp>
        <p:nvSpPr>
          <p:cNvPr id="133" name="Shape 133"/>
          <p:cNvSpPr txBox="1"/>
          <p:nvPr>
            <p:ph idx="4294967295" type="body"/>
          </p:nvPr>
        </p:nvSpPr>
        <p:spPr>
          <a:xfrm>
            <a:off x="2889875" y="3816675"/>
            <a:ext cx="2546100" cy="1219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600"/>
          </a:p>
          <a:p>
            <a:pPr indent="0" lvl="0" marL="0" rtl="0">
              <a:spcBef>
                <a:spcPts val="0"/>
              </a:spcBef>
              <a:spcAft>
                <a:spcPts val="0"/>
              </a:spcAft>
              <a:buNone/>
            </a:pPr>
            <a:r>
              <a:rPr lang="en" sz="1600"/>
              <a:t>5.	issubset()</a:t>
            </a:r>
            <a:endParaRPr sz="1600"/>
          </a:p>
          <a:p>
            <a:pPr indent="0" lvl="0" marL="0" rtl="0">
              <a:spcBef>
                <a:spcPts val="0"/>
              </a:spcBef>
              <a:spcAft>
                <a:spcPts val="0"/>
              </a:spcAft>
              <a:buNone/>
            </a:pPr>
            <a:r>
              <a:rPr lang="en" sz="1600"/>
              <a:t>6.	issuperset()</a:t>
            </a:r>
            <a:endParaRPr sz="1600"/>
          </a:p>
          <a:p>
            <a:pPr indent="0" lvl="0" marL="0" rtl="0">
              <a:spcBef>
                <a:spcPts val="0"/>
              </a:spcBef>
              <a:spcAft>
                <a:spcPts val="0"/>
              </a:spcAft>
              <a:buNone/>
            </a:pPr>
            <a:r>
              <a:rPr lang="en" sz="1600"/>
              <a:t>7.	isdisjoint()</a:t>
            </a:r>
            <a:endParaRPr sz="1600"/>
          </a:p>
        </p:txBody>
      </p:sp>
      <p:sp>
        <p:nvSpPr>
          <p:cNvPr id="134" name="Shape 134"/>
          <p:cNvSpPr txBox="1"/>
          <p:nvPr>
            <p:ph idx="4294967295" type="body"/>
          </p:nvPr>
        </p:nvSpPr>
        <p:spPr>
          <a:xfrm>
            <a:off x="5797100" y="3816675"/>
            <a:ext cx="2546100" cy="1219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600"/>
          </a:p>
          <a:p>
            <a:pPr indent="0" lvl="0" marL="0" rtl="0">
              <a:spcBef>
                <a:spcPts val="0"/>
              </a:spcBef>
              <a:spcAft>
                <a:spcPts val="0"/>
              </a:spcAft>
              <a:buNone/>
            </a:pPr>
            <a:r>
              <a:rPr lang="en" sz="1600"/>
              <a:t>7.	clear()</a:t>
            </a:r>
            <a:endParaRPr sz="1600"/>
          </a:p>
          <a:p>
            <a:pPr indent="0" lvl="0" marL="0" rtl="0">
              <a:spcBef>
                <a:spcPts val="0"/>
              </a:spcBef>
              <a:spcAft>
                <a:spcPts val="0"/>
              </a:spcAft>
              <a:buNone/>
            </a:pPr>
            <a:r>
              <a:rPr lang="en" sz="1600"/>
              <a:t>8.	remove()</a:t>
            </a:r>
            <a:endParaRPr sz="1600"/>
          </a:p>
          <a:p>
            <a:pPr indent="0" lvl="0" marL="0" rtl="0">
              <a:spcBef>
                <a:spcPts val="0"/>
              </a:spcBef>
              <a:spcAft>
                <a:spcPts val="0"/>
              </a:spcAft>
              <a:buNone/>
            </a:pPr>
            <a:r>
              <a:rPr lang="en" sz="1600"/>
              <a:t>9.	pop()</a:t>
            </a:r>
            <a:endParaRPr sz="1600"/>
          </a:p>
          <a:p>
            <a:pPr indent="0" lvl="0" marL="0" rtl="0">
              <a:spcBef>
                <a:spcPts val="0"/>
              </a:spcBef>
              <a:spcAft>
                <a:spcPts val="0"/>
              </a:spcAft>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ctrTitle"/>
          </p:nvPr>
        </p:nvSpPr>
        <p:spPr>
          <a:xfrm>
            <a:off x="433125" y="1841225"/>
            <a:ext cx="8262000" cy="1375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What happens when you type a </a:t>
            </a:r>
            <a:endParaRPr sz="3200"/>
          </a:p>
          <a:p>
            <a:pPr indent="0" lvl="0" marL="0" rtl="0" algn="ctr">
              <a:spcBef>
                <a:spcPts val="0"/>
              </a:spcBef>
              <a:spcAft>
                <a:spcPts val="0"/>
              </a:spcAft>
              <a:buNone/>
            </a:pPr>
            <a:r>
              <a:rPr lang="en" sz="3200"/>
              <a:t>Uniform Resource Locator (URL) in browser</a:t>
            </a:r>
            <a:endParaRPr sz="3200"/>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