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14:</a:t>
            </a:r>
            <a:endParaRPr/>
          </a:p>
          <a:p>
            <a:pPr indent="0" lvl="0" marL="0" algn="ctr">
              <a:spcBef>
                <a:spcPts val="0"/>
              </a:spcBef>
              <a:spcAft>
                <a:spcPts val="0"/>
              </a:spcAft>
              <a:buNone/>
            </a:pPr>
            <a:r>
              <a:rPr lang="en"/>
              <a:t>Programming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How Google Search Results Work: Crawling, Indexing and Ranking</a:t>
            </a:r>
            <a:endParaRPr/>
          </a:p>
        </p:txBody>
      </p:sp>
      <p:sp>
        <p:nvSpPr>
          <p:cNvPr id="127" name="Shape 127"/>
          <p:cNvSpPr txBox="1"/>
          <p:nvPr/>
        </p:nvSpPr>
        <p:spPr>
          <a:xfrm>
            <a:off x="205750" y="714650"/>
            <a:ext cx="8500200" cy="413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Spiders start by fetching a few web pages then they follow the links on those names and fetch the pages they point to, and follow all the links on those pages and fetch the pages they linked to and so on, until we've indexed a pretty big chunk of the web. </a:t>
            </a:r>
            <a:endParaRPr sz="1600">
              <a:solidFill>
                <a:schemeClr val="lt2"/>
              </a:solidFill>
              <a:latin typeface="Roboto"/>
              <a:ea typeface="Roboto"/>
              <a:cs typeface="Roboto"/>
              <a:sym typeface="Roboto"/>
            </a:endParaRPr>
          </a:p>
          <a:p>
            <a:pPr indent="-330200" lvl="0" marL="457200" rtl="0" algn="just">
              <a:lnSpc>
                <a:spcPct val="115000"/>
              </a:lnSpc>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Suppose we want to search "West indies". Now google spider searches in the index of google to find every webpage that include those search terms. But now there will be millions of results available. Now how do google decides which document are really important. </a:t>
            </a:r>
            <a:endParaRPr sz="1600">
              <a:solidFill>
                <a:schemeClr val="lt2"/>
              </a:solidFill>
              <a:latin typeface="Roboto"/>
              <a:ea typeface="Roboto"/>
              <a:cs typeface="Roboto"/>
              <a:sym typeface="Roboto"/>
            </a:endParaRPr>
          </a:p>
          <a:p>
            <a:pPr indent="-330200" lvl="0" marL="457200" rtl="0" algn="just">
              <a:lnSpc>
                <a:spcPct val="115000"/>
              </a:lnSpc>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Now there are many parameters for that. Like how many times does the searches document has the given keyword appear in title, URL or synonym of the word. Is this page from a quality website or a low grade spamming website. What is this page's pagerank. Finally we combine all those factors together to produce each page's overall score and send us back the search result.</a:t>
            </a:r>
            <a:endParaRPr sz="16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03300" y="2065350"/>
            <a:ext cx="85374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HTTP - </a:t>
            </a:r>
            <a:r>
              <a:rPr lang="en">
                <a:solidFill>
                  <a:srgbClr val="0000FF"/>
                </a:solidFill>
              </a:rPr>
              <a:t>Hypertext</a:t>
            </a:r>
            <a:r>
              <a:rPr lang="en"/>
              <a:t> </a:t>
            </a:r>
            <a:r>
              <a:rPr lang="en">
                <a:solidFill>
                  <a:srgbClr val="FFFF00"/>
                </a:solidFill>
              </a:rPr>
              <a:t>Transfer</a:t>
            </a:r>
            <a:r>
              <a:rPr lang="en"/>
              <a:t> </a:t>
            </a:r>
            <a:r>
              <a:rPr lang="en">
                <a:solidFill>
                  <a:srgbClr val="FF0000"/>
                </a:solidFill>
              </a:rPr>
              <a:t>Protocol</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is HTTP ?</a:t>
            </a:r>
            <a:endParaRPr/>
          </a:p>
        </p:txBody>
      </p:sp>
      <p:sp>
        <p:nvSpPr>
          <p:cNvPr id="138" name="Shape 138"/>
          <p:cNvSpPr txBox="1"/>
          <p:nvPr/>
        </p:nvSpPr>
        <p:spPr>
          <a:xfrm>
            <a:off x="205750" y="714650"/>
            <a:ext cx="8500200" cy="413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400">
                <a:solidFill>
                  <a:srgbClr val="0000FF"/>
                </a:solidFill>
                <a:latin typeface="Roboto"/>
                <a:ea typeface="Roboto"/>
                <a:cs typeface="Roboto"/>
                <a:sym typeface="Roboto"/>
              </a:rPr>
              <a:t>HTTP (Hypertext Transfer Protocol)</a:t>
            </a:r>
            <a:r>
              <a:rPr lang="en" sz="2400">
                <a:solidFill>
                  <a:schemeClr val="lt2"/>
                </a:solidFill>
                <a:latin typeface="Roboto"/>
                <a:ea typeface="Roboto"/>
                <a:cs typeface="Roboto"/>
                <a:sym typeface="Roboto"/>
              </a:rPr>
              <a:t> is the set of rules for transferring files (text, graphic images, sound, video, and other multimedia files) on the World Wide Web. </a:t>
            </a:r>
            <a:endParaRPr sz="2400">
              <a:solidFill>
                <a:schemeClr val="lt2"/>
              </a:solidFill>
              <a:latin typeface="Roboto"/>
              <a:ea typeface="Roboto"/>
              <a:cs typeface="Roboto"/>
              <a:sym typeface="Roboto"/>
            </a:endParaRPr>
          </a:p>
          <a:p>
            <a:pPr indent="0" lvl="0" marL="0" rtl="0" algn="just">
              <a:lnSpc>
                <a:spcPct val="115000"/>
              </a:lnSpc>
              <a:spcBef>
                <a:spcPts val="1600"/>
              </a:spcBef>
              <a:spcAft>
                <a:spcPts val="0"/>
              </a:spcAft>
              <a:buNone/>
            </a:pPr>
            <a:r>
              <a:rPr lang="en" sz="2400">
                <a:solidFill>
                  <a:schemeClr val="lt2"/>
                </a:solidFill>
                <a:latin typeface="Roboto"/>
                <a:ea typeface="Roboto"/>
                <a:cs typeface="Roboto"/>
                <a:sym typeface="Roboto"/>
              </a:rPr>
              <a:t>As soon as a user opens their Web browser, the user is indirectly making use of HTTP. </a:t>
            </a:r>
            <a:endParaRPr sz="2400">
              <a:solidFill>
                <a:schemeClr val="lt2"/>
              </a:solidFill>
              <a:latin typeface="Roboto"/>
              <a:ea typeface="Roboto"/>
              <a:cs typeface="Roboto"/>
              <a:sym typeface="Roboto"/>
            </a:endParaRPr>
          </a:p>
          <a:p>
            <a:pPr indent="0" lvl="0" marL="0" rtl="0" algn="just">
              <a:lnSpc>
                <a:spcPct val="115000"/>
              </a:lnSpc>
              <a:spcBef>
                <a:spcPts val="1600"/>
              </a:spcBef>
              <a:spcAft>
                <a:spcPts val="1600"/>
              </a:spcAft>
              <a:buNone/>
            </a:pPr>
            <a:r>
              <a:rPr lang="en" sz="2400">
                <a:solidFill>
                  <a:schemeClr val="lt2"/>
                </a:solidFill>
                <a:latin typeface="Roboto"/>
                <a:ea typeface="Roboto"/>
                <a:cs typeface="Roboto"/>
                <a:sym typeface="Roboto"/>
              </a:rPr>
              <a:t>HTTP is an application protocol that runs on top of the </a:t>
            </a:r>
            <a:r>
              <a:rPr b="1" lang="en" sz="2400">
                <a:solidFill>
                  <a:srgbClr val="0000FF"/>
                </a:solidFill>
                <a:latin typeface="Roboto"/>
                <a:ea typeface="Roboto"/>
                <a:cs typeface="Roboto"/>
                <a:sym typeface="Roboto"/>
              </a:rPr>
              <a:t>TCP/IP</a:t>
            </a:r>
            <a:r>
              <a:rPr lang="en" sz="2400">
                <a:solidFill>
                  <a:schemeClr val="lt2"/>
                </a:solidFill>
                <a:latin typeface="Roboto"/>
                <a:ea typeface="Roboto"/>
                <a:cs typeface="Roboto"/>
                <a:sym typeface="Roboto"/>
              </a:rPr>
              <a:t> suite of protocols (the foundation protocols for the Internet).</a:t>
            </a:r>
            <a:endParaRPr sz="2400">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4294967295" type="ctrTitle"/>
          </p:nvPr>
        </p:nvSpPr>
        <p:spPr>
          <a:xfrm>
            <a:off x="152400" y="573900"/>
            <a:ext cx="8749200" cy="68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rgbClr val="000000"/>
                </a:solidFill>
              </a:rPr>
              <a:t>HTTP Requests</a:t>
            </a:r>
            <a:endParaRPr sz="3200">
              <a:solidFill>
                <a:srgbClr val="000000"/>
              </a:solidFill>
            </a:endParaRPr>
          </a:p>
        </p:txBody>
      </p:sp>
      <p:pic>
        <p:nvPicPr>
          <p:cNvPr id="144" name="Shape 144"/>
          <p:cNvPicPr preferRelativeResize="0"/>
          <p:nvPr/>
        </p:nvPicPr>
        <p:blipFill>
          <a:blip r:embed="rId3">
            <a:alphaModFix/>
          </a:blip>
          <a:stretch>
            <a:fillRect/>
          </a:stretch>
        </p:blipFill>
        <p:spPr>
          <a:xfrm>
            <a:off x="1419325" y="1256100"/>
            <a:ext cx="6106275" cy="351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is HTTP ?</a:t>
            </a:r>
            <a:endParaRPr/>
          </a:p>
        </p:txBody>
      </p:sp>
      <p:sp>
        <p:nvSpPr>
          <p:cNvPr id="150" name="Shape 150"/>
          <p:cNvSpPr txBox="1"/>
          <p:nvPr/>
        </p:nvSpPr>
        <p:spPr>
          <a:xfrm>
            <a:off x="205750" y="714650"/>
            <a:ext cx="8500200" cy="413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400">
                <a:solidFill>
                  <a:schemeClr val="lt2"/>
                </a:solidFill>
                <a:latin typeface="Roboto"/>
                <a:ea typeface="Roboto"/>
                <a:cs typeface="Roboto"/>
                <a:sym typeface="Roboto"/>
              </a:rPr>
              <a:t>When we send a HTTP request to a server in the form of a request message, which has the following parts: </a:t>
            </a:r>
            <a:endParaRPr sz="2400">
              <a:solidFill>
                <a:schemeClr val="lt2"/>
              </a:solidFill>
              <a:latin typeface="Roboto"/>
              <a:ea typeface="Roboto"/>
              <a:cs typeface="Roboto"/>
              <a:sym typeface="Roboto"/>
            </a:endParaRPr>
          </a:p>
          <a:p>
            <a:pPr indent="-381000" lvl="0" marL="457200" rtl="0" algn="just">
              <a:lnSpc>
                <a:spcPct val="115000"/>
              </a:lnSpc>
              <a:spcBef>
                <a:spcPts val="160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Request method</a:t>
            </a:r>
            <a:endParaRPr sz="2400">
              <a:solidFill>
                <a:schemeClr val="lt2"/>
              </a:solidFill>
              <a:latin typeface="Roboto"/>
              <a:ea typeface="Roboto"/>
              <a:cs typeface="Roboto"/>
              <a:sym typeface="Roboto"/>
            </a:endParaRPr>
          </a:p>
          <a:p>
            <a:pPr indent="-381000" lvl="0" marL="457200" rtl="0" algn="just">
              <a:lnSpc>
                <a:spcPct val="115000"/>
              </a:lnSpc>
              <a:spcBef>
                <a:spcPts val="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Headers</a:t>
            </a:r>
            <a:endParaRPr sz="2400">
              <a:solidFill>
                <a:schemeClr val="lt2"/>
              </a:solidFill>
              <a:latin typeface="Roboto"/>
              <a:ea typeface="Roboto"/>
              <a:cs typeface="Roboto"/>
              <a:sym typeface="Roboto"/>
            </a:endParaRPr>
          </a:p>
          <a:p>
            <a:pPr indent="-381000" lvl="0" marL="457200" rtl="0" algn="just">
              <a:lnSpc>
                <a:spcPct val="115000"/>
              </a:lnSpc>
              <a:spcBef>
                <a:spcPts val="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Message body</a:t>
            </a:r>
            <a:endParaRPr sz="2400">
              <a:solidFill>
                <a:schemeClr val="lt2"/>
              </a:solidFill>
              <a:latin typeface="Roboto"/>
              <a:ea typeface="Roboto"/>
              <a:cs typeface="Roboto"/>
              <a:sym typeface="Roboto"/>
            </a:endParaRPr>
          </a:p>
          <a:p>
            <a:pPr indent="0" lvl="0" marL="0" rtl="0" algn="just">
              <a:lnSpc>
                <a:spcPct val="115000"/>
              </a:lnSpc>
              <a:spcBef>
                <a:spcPts val="1600"/>
              </a:spcBef>
              <a:spcAft>
                <a:spcPts val="1600"/>
              </a:spcAft>
              <a:buNone/>
            </a:pPr>
            <a:r>
              <a:t/>
            </a:r>
            <a:endParaRPr sz="2400">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Types of HTTP requests</a:t>
            </a:r>
            <a:endParaRPr/>
          </a:p>
        </p:txBody>
      </p:sp>
      <p:sp>
        <p:nvSpPr>
          <p:cNvPr id="156" name="Shape 156"/>
          <p:cNvSpPr/>
          <p:nvPr/>
        </p:nvSpPr>
        <p:spPr>
          <a:xfrm>
            <a:off x="368175" y="888950"/>
            <a:ext cx="1515900" cy="4764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2"/>
                </a:solidFill>
                <a:latin typeface="Roboto"/>
                <a:ea typeface="Roboto"/>
                <a:cs typeface="Roboto"/>
                <a:sym typeface="Roboto"/>
              </a:rPr>
              <a:t>GET</a:t>
            </a:r>
            <a:endParaRPr b="1">
              <a:solidFill>
                <a:schemeClr val="lt2"/>
              </a:solidFill>
              <a:latin typeface="Roboto"/>
              <a:ea typeface="Roboto"/>
              <a:cs typeface="Roboto"/>
              <a:sym typeface="Roboto"/>
            </a:endParaRPr>
          </a:p>
        </p:txBody>
      </p:sp>
      <p:sp>
        <p:nvSpPr>
          <p:cNvPr id="157" name="Shape 157"/>
          <p:cNvSpPr/>
          <p:nvPr/>
        </p:nvSpPr>
        <p:spPr>
          <a:xfrm>
            <a:off x="368175" y="1803350"/>
            <a:ext cx="1515900" cy="476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HEAD</a:t>
            </a:r>
            <a:endParaRPr b="1">
              <a:solidFill>
                <a:schemeClr val="lt2"/>
              </a:solidFill>
              <a:latin typeface="Roboto"/>
              <a:ea typeface="Roboto"/>
              <a:cs typeface="Roboto"/>
              <a:sym typeface="Roboto"/>
            </a:endParaRPr>
          </a:p>
        </p:txBody>
      </p:sp>
      <p:sp>
        <p:nvSpPr>
          <p:cNvPr id="158" name="Shape 158"/>
          <p:cNvSpPr/>
          <p:nvPr/>
        </p:nvSpPr>
        <p:spPr>
          <a:xfrm>
            <a:off x="368175" y="2641550"/>
            <a:ext cx="1515900" cy="47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POST</a:t>
            </a:r>
            <a:endParaRPr b="1">
              <a:solidFill>
                <a:schemeClr val="lt2"/>
              </a:solidFill>
              <a:latin typeface="Roboto"/>
              <a:ea typeface="Roboto"/>
              <a:cs typeface="Roboto"/>
              <a:sym typeface="Roboto"/>
            </a:endParaRPr>
          </a:p>
        </p:txBody>
      </p:sp>
      <p:sp>
        <p:nvSpPr>
          <p:cNvPr id="159" name="Shape 159"/>
          <p:cNvSpPr/>
          <p:nvPr/>
        </p:nvSpPr>
        <p:spPr>
          <a:xfrm>
            <a:off x="368175" y="3479750"/>
            <a:ext cx="1515900" cy="4764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PUT</a:t>
            </a:r>
            <a:endParaRPr b="1">
              <a:solidFill>
                <a:schemeClr val="lt2"/>
              </a:solidFill>
              <a:latin typeface="Roboto"/>
              <a:ea typeface="Roboto"/>
              <a:cs typeface="Roboto"/>
              <a:sym typeface="Roboto"/>
            </a:endParaRPr>
          </a:p>
        </p:txBody>
      </p:sp>
      <p:sp>
        <p:nvSpPr>
          <p:cNvPr id="160" name="Shape 160"/>
          <p:cNvSpPr/>
          <p:nvPr/>
        </p:nvSpPr>
        <p:spPr>
          <a:xfrm>
            <a:off x="368175" y="4438025"/>
            <a:ext cx="1515900" cy="4764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DELETE</a:t>
            </a:r>
            <a:endParaRPr b="1">
              <a:solidFill>
                <a:schemeClr val="lt2"/>
              </a:solidFill>
              <a:latin typeface="Roboto"/>
              <a:ea typeface="Roboto"/>
              <a:cs typeface="Roboto"/>
              <a:sym typeface="Roboto"/>
            </a:endParaRPr>
          </a:p>
        </p:txBody>
      </p:sp>
      <p:sp>
        <p:nvSpPr>
          <p:cNvPr id="161" name="Shape 161"/>
          <p:cNvSpPr/>
          <p:nvPr/>
        </p:nvSpPr>
        <p:spPr>
          <a:xfrm>
            <a:off x="1968375" y="7395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Fetch an existing data</a:t>
            </a:r>
            <a:endParaRPr>
              <a:latin typeface="Roboto"/>
              <a:ea typeface="Roboto"/>
              <a:cs typeface="Roboto"/>
              <a:sym typeface="Roboto"/>
            </a:endParaRPr>
          </a:p>
        </p:txBody>
      </p:sp>
      <p:sp>
        <p:nvSpPr>
          <p:cNvPr id="162" name="Shape 162"/>
          <p:cNvSpPr/>
          <p:nvPr/>
        </p:nvSpPr>
        <p:spPr>
          <a:xfrm>
            <a:off x="1968375" y="16539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Fetch an existing data without response body</a:t>
            </a:r>
            <a:endParaRPr>
              <a:latin typeface="Roboto"/>
              <a:ea typeface="Roboto"/>
              <a:cs typeface="Roboto"/>
              <a:sym typeface="Roboto"/>
            </a:endParaRPr>
          </a:p>
        </p:txBody>
      </p:sp>
      <p:sp>
        <p:nvSpPr>
          <p:cNvPr id="163" name="Shape 163"/>
          <p:cNvSpPr/>
          <p:nvPr/>
        </p:nvSpPr>
        <p:spPr>
          <a:xfrm>
            <a:off x="1968375" y="24921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Create a new data</a:t>
            </a:r>
            <a:endParaRPr>
              <a:latin typeface="Roboto"/>
              <a:ea typeface="Roboto"/>
              <a:cs typeface="Roboto"/>
              <a:sym typeface="Roboto"/>
            </a:endParaRPr>
          </a:p>
        </p:txBody>
      </p:sp>
      <p:sp>
        <p:nvSpPr>
          <p:cNvPr id="164" name="Shape 164"/>
          <p:cNvSpPr/>
          <p:nvPr/>
        </p:nvSpPr>
        <p:spPr>
          <a:xfrm>
            <a:off x="1968375" y="33303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Update an existing data</a:t>
            </a:r>
            <a:endParaRPr>
              <a:latin typeface="Roboto"/>
              <a:ea typeface="Roboto"/>
              <a:cs typeface="Roboto"/>
              <a:sym typeface="Roboto"/>
            </a:endParaRPr>
          </a:p>
        </p:txBody>
      </p:sp>
      <p:sp>
        <p:nvSpPr>
          <p:cNvPr id="165" name="Shape 165"/>
          <p:cNvSpPr/>
          <p:nvPr/>
        </p:nvSpPr>
        <p:spPr>
          <a:xfrm>
            <a:off x="1968375" y="42447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Delete an existing data</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Types of HTTP requests</a:t>
            </a:r>
            <a:endParaRPr/>
          </a:p>
        </p:txBody>
      </p:sp>
      <p:sp>
        <p:nvSpPr>
          <p:cNvPr id="171" name="Shape 171"/>
          <p:cNvSpPr/>
          <p:nvPr/>
        </p:nvSpPr>
        <p:spPr>
          <a:xfrm>
            <a:off x="368175" y="888950"/>
            <a:ext cx="1515900" cy="4764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GET</a:t>
            </a:r>
            <a:endParaRPr b="1">
              <a:solidFill>
                <a:schemeClr val="lt2"/>
              </a:solidFill>
              <a:latin typeface="Roboto"/>
              <a:ea typeface="Roboto"/>
              <a:cs typeface="Roboto"/>
              <a:sym typeface="Roboto"/>
            </a:endParaRPr>
          </a:p>
        </p:txBody>
      </p:sp>
      <p:sp>
        <p:nvSpPr>
          <p:cNvPr id="172" name="Shape 172"/>
          <p:cNvSpPr/>
          <p:nvPr/>
        </p:nvSpPr>
        <p:spPr>
          <a:xfrm>
            <a:off x="368175" y="1803350"/>
            <a:ext cx="1515900" cy="4764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HEAD</a:t>
            </a:r>
            <a:endParaRPr b="1">
              <a:solidFill>
                <a:schemeClr val="lt2"/>
              </a:solidFill>
              <a:latin typeface="Roboto"/>
              <a:ea typeface="Roboto"/>
              <a:cs typeface="Roboto"/>
              <a:sym typeface="Roboto"/>
            </a:endParaRPr>
          </a:p>
        </p:txBody>
      </p:sp>
      <p:sp>
        <p:nvSpPr>
          <p:cNvPr id="173" name="Shape 173"/>
          <p:cNvSpPr/>
          <p:nvPr/>
        </p:nvSpPr>
        <p:spPr>
          <a:xfrm>
            <a:off x="368175" y="2641550"/>
            <a:ext cx="1515900" cy="47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POST</a:t>
            </a:r>
            <a:endParaRPr b="1">
              <a:solidFill>
                <a:schemeClr val="lt2"/>
              </a:solidFill>
              <a:latin typeface="Roboto"/>
              <a:ea typeface="Roboto"/>
              <a:cs typeface="Roboto"/>
              <a:sym typeface="Roboto"/>
            </a:endParaRPr>
          </a:p>
        </p:txBody>
      </p:sp>
      <p:sp>
        <p:nvSpPr>
          <p:cNvPr id="174" name="Shape 174"/>
          <p:cNvSpPr/>
          <p:nvPr/>
        </p:nvSpPr>
        <p:spPr>
          <a:xfrm>
            <a:off x="368175" y="3479750"/>
            <a:ext cx="1515900" cy="4764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PUT</a:t>
            </a:r>
            <a:endParaRPr b="1">
              <a:solidFill>
                <a:schemeClr val="lt2"/>
              </a:solidFill>
              <a:latin typeface="Roboto"/>
              <a:ea typeface="Roboto"/>
              <a:cs typeface="Roboto"/>
              <a:sym typeface="Roboto"/>
            </a:endParaRPr>
          </a:p>
        </p:txBody>
      </p:sp>
      <p:sp>
        <p:nvSpPr>
          <p:cNvPr id="175" name="Shape 175"/>
          <p:cNvSpPr/>
          <p:nvPr/>
        </p:nvSpPr>
        <p:spPr>
          <a:xfrm>
            <a:off x="368175" y="4438025"/>
            <a:ext cx="1515900" cy="4764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DELETE</a:t>
            </a:r>
            <a:endParaRPr b="1">
              <a:solidFill>
                <a:schemeClr val="lt2"/>
              </a:solidFill>
              <a:latin typeface="Roboto"/>
              <a:ea typeface="Roboto"/>
              <a:cs typeface="Roboto"/>
              <a:sym typeface="Roboto"/>
            </a:endParaRPr>
          </a:p>
        </p:txBody>
      </p:sp>
      <p:sp>
        <p:nvSpPr>
          <p:cNvPr id="176" name="Shape 176"/>
          <p:cNvSpPr/>
          <p:nvPr/>
        </p:nvSpPr>
        <p:spPr>
          <a:xfrm>
            <a:off x="1968375" y="7395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 GET request retrieves data from a web server by specifying parameters in the URL portion of the request. This is the main method used for document retrieval</a:t>
            </a:r>
            <a:endParaRPr>
              <a:latin typeface="Roboto"/>
              <a:ea typeface="Roboto"/>
              <a:cs typeface="Roboto"/>
              <a:sym typeface="Roboto"/>
            </a:endParaRPr>
          </a:p>
        </p:txBody>
      </p:sp>
      <p:sp>
        <p:nvSpPr>
          <p:cNvPr id="177" name="Shape 177"/>
          <p:cNvSpPr/>
          <p:nvPr/>
        </p:nvSpPr>
        <p:spPr>
          <a:xfrm>
            <a:off x="1968375" y="16539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HEAD method is functionally similar to GET,  except that the server replies with a response line and headers, but no response body.</a:t>
            </a:r>
            <a:endParaRPr>
              <a:latin typeface="Roboto"/>
              <a:ea typeface="Roboto"/>
              <a:cs typeface="Roboto"/>
              <a:sym typeface="Roboto"/>
            </a:endParaRPr>
          </a:p>
        </p:txBody>
      </p:sp>
      <p:sp>
        <p:nvSpPr>
          <p:cNvPr id="178" name="Shape 178"/>
          <p:cNvSpPr/>
          <p:nvPr/>
        </p:nvSpPr>
        <p:spPr>
          <a:xfrm>
            <a:off x="1968375" y="24921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POST method is used when you want to send some data to the server.</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for example, file update, form data, etc. </a:t>
            </a:r>
            <a:endParaRPr>
              <a:latin typeface="Roboto"/>
              <a:ea typeface="Roboto"/>
              <a:cs typeface="Roboto"/>
              <a:sym typeface="Roboto"/>
            </a:endParaRPr>
          </a:p>
        </p:txBody>
      </p:sp>
      <p:sp>
        <p:nvSpPr>
          <p:cNvPr id="179" name="Shape 179"/>
          <p:cNvSpPr/>
          <p:nvPr/>
        </p:nvSpPr>
        <p:spPr>
          <a:xfrm>
            <a:off x="1968375" y="33303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PUT method replaces all current representations of the target resource with the request payload.</a:t>
            </a:r>
            <a:endParaRPr>
              <a:latin typeface="Roboto"/>
              <a:ea typeface="Roboto"/>
              <a:cs typeface="Roboto"/>
              <a:sym typeface="Roboto"/>
            </a:endParaRPr>
          </a:p>
        </p:txBody>
      </p:sp>
      <p:sp>
        <p:nvSpPr>
          <p:cNvPr id="180" name="Shape 180"/>
          <p:cNvSpPr/>
          <p:nvPr/>
        </p:nvSpPr>
        <p:spPr>
          <a:xfrm>
            <a:off x="1968375" y="4244750"/>
            <a:ext cx="6880200" cy="77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The DELETE method is used to request the server to delete a file at a location specified by the given URL.</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Introduction to GET.</a:t>
            </a:r>
            <a:endParaRPr/>
          </a:p>
        </p:txBody>
      </p:sp>
      <p:sp>
        <p:nvSpPr>
          <p:cNvPr id="186" name="Shape 186"/>
          <p:cNvSpPr txBox="1"/>
          <p:nvPr/>
        </p:nvSpPr>
        <p:spPr>
          <a:xfrm>
            <a:off x="205750" y="714650"/>
            <a:ext cx="8500200" cy="413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GET request is for getting different data entities for example image, text, html page etc.</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Basically, when you're typing a url in the web browser to access a web page, you are executing a GET Request.</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 GET request has something called a query parameter. A query parameter is similar to the input that we provide a function which in turn returns a value.</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Consider the following URL as an example: "facebook.com/profile.php?id=4" Here, </a:t>
            </a:r>
            <a:r>
              <a:rPr lang="en" sz="1800" u="sng">
                <a:solidFill>
                  <a:schemeClr val="lt2"/>
                </a:solidFill>
                <a:latin typeface="Roboto"/>
                <a:ea typeface="Roboto"/>
                <a:cs typeface="Roboto"/>
                <a:sym typeface="Roboto"/>
              </a:rPr>
              <a:t>id=4 </a:t>
            </a:r>
            <a:r>
              <a:rPr lang="en" sz="1800">
                <a:solidFill>
                  <a:schemeClr val="lt2"/>
                </a:solidFill>
                <a:latin typeface="Roboto"/>
                <a:ea typeface="Roboto"/>
                <a:cs typeface="Roboto"/>
                <a:sym typeface="Roboto"/>
              </a:rPr>
              <a:t>is the query parameter.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 GET request can have 0 to n query parameters. First query parameter has ‘?’ in front of it. Any subsequent query parameters have ‘&amp;’ separating them.</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rgbClr val="0000FF"/>
                </a:solidFill>
                <a:latin typeface="Roboto"/>
                <a:ea typeface="Roboto"/>
                <a:cs typeface="Roboto"/>
                <a:sym typeface="Roboto"/>
              </a:rPr>
              <a:t>https://www.google.co.in/search?q=Python</a:t>
            </a:r>
            <a:r>
              <a:rPr lang="en" sz="1800">
                <a:solidFill>
                  <a:schemeClr val="lt2"/>
                </a:solidFill>
                <a:latin typeface="Roboto"/>
                <a:ea typeface="Roboto"/>
                <a:cs typeface="Roboto"/>
                <a:sym typeface="Roboto"/>
              </a:rPr>
              <a:t> Let's replace value of q with some other programming languages.</a:t>
            </a:r>
            <a:endParaRPr sz="18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Introducing Headers.</a:t>
            </a:r>
            <a:endParaRPr/>
          </a:p>
        </p:txBody>
      </p:sp>
      <p:sp>
        <p:nvSpPr>
          <p:cNvPr id="192" name="Shape 192"/>
          <p:cNvSpPr txBox="1"/>
          <p:nvPr/>
        </p:nvSpPr>
        <p:spPr>
          <a:xfrm>
            <a:off x="205750" y="714650"/>
            <a:ext cx="8500200" cy="413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lt2"/>
                </a:solidFill>
                <a:latin typeface="Roboto"/>
                <a:ea typeface="Roboto"/>
                <a:cs typeface="Roboto"/>
                <a:sym typeface="Roboto"/>
              </a:rPr>
              <a:t>HTTP requests allow for extra information about the request as part of headers: like the IP address of the device, Operating System, Browser and similar information.</a:t>
            </a:r>
            <a:endParaRPr sz="1800">
              <a:solidFill>
                <a:schemeClr val="lt2"/>
              </a:solidFill>
              <a:latin typeface="Roboto"/>
              <a:ea typeface="Roboto"/>
              <a:cs typeface="Roboto"/>
              <a:sym typeface="Roboto"/>
            </a:endParaRPr>
          </a:p>
          <a:p>
            <a:pPr indent="-342900" lvl="1" marL="914400" rtl="0" algn="just">
              <a:lnSpc>
                <a:spcPct val="115000"/>
              </a:lnSpc>
              <a:spcBef>
                <a:spcPts val="160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It is used to put location based restrictions on websites, just like how you cannot make an account on spotify as it is not accessible in India.</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It is used to put restriction on specific content, just like how certain videos are restricted in some specified locations.</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It is used to redirect the user based on their location, just like how amazon redirects you to amazon.in when you try to access amazon.com.</a:t>
            </a:r>
            <a:endParaRPr sz="1800">
              <a:solidFill>
                <a:schemeClr val="lt2"/>
              </a:solidFill>
              <a:latin typeface="Roboto"/>
              <a:ea typeface="Roboto"/>
              <a:cs typeface="Roboto"/>
              <a:sym typeface="Roboto"/>
            </a:endParaRPr>
          </a:p>
          <a:p>
            <a:pPr indent="0" lvl="0" marL="0" rtl="0" algn="just">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Introducing POST.</a:t>
            </a:r>
            <a:endParaRPr/>
          </a:p>
        </p:txBody>
      </p:sp>
      <p:sp>
        <p:nvSpPr>
          <p:cNvPr id="198" name="Shape 198"/>
          <p:cNvSpPr txBox="1"/>
          <p:nvPr/>
        </p:nvSpPr>
        <p:spPr>
          <a:xfrm>
            <a:off x="205750" y="714650"/>
            <a:ext cx="8500200" cy="413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lt2"/>
                </a:solidFill>
                <a:latin typeface="Roboto"/>
                <a:ea typeface="Roboto"/>
                <a:cs typeface="Roboto"/>
                <a:sym typeface="Roboto"/>
              </a:rPr>
              <a:t>As we mentioned POST method is used for sending the data. This happens every time you fill up a form and press submit button or you like something on facebook or you send a chat message. All those actions are sent via POST to the server to record them in a database.</a:t>
            </a:r>
            <a:endParaRPr sz="1800">
              <a:solidFill>
                <a:schemeClr val="lt2"/>
              </a:solidFill>
              <a:latin typeface="Roboto"/>
              <a:ea typeface="Roboto"/>
              <a:cs typeface="Roboto"/>
              <a:sym typeface="Roboto"/>
            </a:endParaRPr>
          </a:p>
          <a:p>
            <a:pPr indent="-342900" lvl="0" marL="457200" rtl="0" algn="just">
              <a:lnSpc>
                <a:spcPct val="115000"/>
              </a:lnSpc>
              <a:spcBef>
                <a:spcPts val="160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POST method contains a message body which is used to send data.</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It has headers as well.</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It can have query parameters but the convention is to not use them.</a:t>
            </a:r>
            <a:endParaRPr sz="1800">
              <a:solidFill>
                <a:schemeClr val="lt2"/>
              </a:solidFill>
              <a:latin typeface="Roboto"/>
              <a:ea typeface="Roboto"/>
              <a:cs typeface="Roboto"/>
              <a:sym typeface="Roboto"/>
            </a:endParaRPr>
          </a:p>
          <a:p>
            <a:pPr indent="0" lvl="0" marL="0" rtl="0" algn="just">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460950" y="1456500"/>
            <a:ext cx="8222100" cy="22305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First let’s talk about questions I asked you to do in the previous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ctrTitle"/>
          </p:nvPr>
        </p:nvSpPr>
        <p:spPr>
          <a:xfrm>
            <a:off x="441000" y="2014075"/>
            <a:ext cx="826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The TCP/IP Model</a:t>
            </a:r>
            <a:endParaRPr sz="4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TCP/IP </a:t>
            </a:r>
            <a:endParaRPr/>
          </a:p>
        </p:txBody>
      </p:sp>
      <p:sp>
        <p:nvSpPr>
          <p:cNvPr id="209" name="Shape 209"/>
          <p:cNvSpPr txBox="1"/>
          <p:nvPr/>
        </p:nvSpPr>
        <p:spPr>
          <a:xfrm>
            <a:off x="205750" y="671350"/>
            <a:ext cx="8745000" cy="1776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TCP/IP stands for </a:t>
            </a:r>
            <a:r>
              <a:rPr b="1" lang="en" sz="1800">
                <a:solidFill>
                  <a:srgbClr val="0000FF"/>
                </a:solidFill>
                <a:latin typeface="Roboto"/>
                <a:ea typeface="Roboto"/>
                <a:cs typeface="Roboto"/>
                <a:sym typeface="Roboto"/>
              </a:rPr>
              <a:t>Transmission Control Protocol and Internet Protocol.</a:t>
            </a: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It is the network model used in the current Internet architecture as well.</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Protocols are set of rules which govern every possible communication over a network. These protocols describe the movement of data between the source and destination or the internet.</a:t>
            </a:r>
            <a:endParaRPr sz="1800">
              <a:solidFill>
                <a:schemeClr val="lt2"/>
              </a:solidFill>
              <a:latin typeface="Roboto"/>
              <a:ea typeface="Roboto"/>
              <a:cs typeface="Roboto"/>
              <a:sym typeface="Roboto"/>
            </a:endParaRPr>
          </a:p>
        </p:txBody>
      </p:sp>
      <p:sp>
        <p:nvSpPr>
          <p:cNvPr id="210" name="Shape 210"/>
          <p:cNvSpPr/>
          <p:nvPr/>
        </p:nvSpPr>
        <p:spPr>
          <a:xfrm>
            <a:off x="2216225" y="2511800"/>
            <a:ext cx="6708600" cy="5196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11" name="Shape 211"/>
          <p:cNvSpPr/>
          <p:nvPr/>
        </p:nvSpPr>
        <p:spPr>
          <a:xfrm>
            <a:off x="2216225" y="3121400"/>
            <a:ext cx="6708600" cy="519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12" name="Shape 212"/>
          <p:cNvSpPr/>
          <p:nvPr/>
        </p:nvSpPr>
        <p:spPr>
          <a:xfrm>
            <a:off x="2216225" y="3731000"/>
            <a:ext cx="6708600" cy="519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13" name="Shape 213"/>
          <p:cNvSpPr/>
          <p:nvPr/>
        </p:nvSpPr>
        <p:spPr>
          <a:xfrm>
            <a:off x="2216225" y="4340600"/>
            <a:ext cx="6708600" cy="5196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14" name="Shape 214"/>
          <p:cNvSpPr/>
          <p:nvPr/>
        </p:nvSpPr>
        <p:spPr>
          <a:xfrm>
            <a:off x="208950" y="2511800"/>
            <a:ext cx="1800000" cy="5196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Application Layer</a:t>
            </a:r>
            <a:endParaRPr b="1"/>
          </a:p>
        </p:txBody>
      </p:sp>
      <p:sp>
        <p:nvSpPr>
          <p:cNvPr id="215" name="Shape 215"/>
          <p:cNvSpPr/>
          <p:nvPr/>
        </p:nvSpPr>
        <p:spPr>
          <a:xfrm>
            <a:off x="208950" y="3121400"/>
            <a:ext cx="1800000" cy="519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Transport Layer</a:t>
            </a:r>
            <a:endParaRPr b="1"/>
          </a:p>
        </p:txBody>
      </p:sp>
      <p:sp>
        <p:nvSpPr>
          <p:cNvPr id="216" name="Shape 216"/>
          <p:cNvSpPr/>
          <p:nvPr/>
        </p:nvSpPr>
        <p:spPr>
          <a:xfrm>
            <a:off x="208950" y="3731000"/>
            <a:ext cx="1800000" cy="519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Internet Layer</a:t>
            </a:r>
            <a:endParaRPr b="1"/>
          </a:p>
        </p:txBody>
      </p:sp>
      <p:sp>
        <p:nvSpPr>
          <p:cNvPr id="217" name="Shape 217"/>
          <p:cNvSpPr/>
          <p:nvPr/>
        </p:nvSpPr>
        <p:spPr>
          <a:xfrm>
            <a:off x="208950" y="4340600"/>
            <a:ext cx="1800000" cy="5196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Network Layer</a:t>
            </a:r>
            <a:endParaRPr b="1"/>
          </a:p>
        </p:txBody>
      </p:sp>
      <p:sp>
        <p:nvSpPr>
          <p:cNvPr id="218" name="Shape 218"/>
          <p:cNvSpPr/>
          <p:nvPr/>
        </p:nvSpPr>
        <p:spPr>
          <a:xfrm>
            <a:off x="2284800" y="25771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TELNET</a:t>
            </a:r>
            <a:endParaRPr b="1">
              <a:latin typeface="Roboto"/>
              <a:ea typeface="Roboto"/>
              <a:cs typeface="Roboto"/>
              <a:sym typeface="Roboto"/>
            </a:endParaRPr>
          </a:p>
        </p:txBody>
      </p:sp>
      <p:sp>
        <p:nvSpPr>
          <p:cNvPr id="219" name="Shape 219"/>
          <p:cNvSpPr/>
          <p:nvPr/>
        </p:nvSpPr>
        <p:spPr>
          <a:xfrm>
            <a:off x="3885000" y="25771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FTP</a:t>
            </a:r>
            <a:endParaRPr b="1">
              <a:latin typeface="Roboto"/>
              <a:ea typeface="Roboto"/>
              <a:cs typeface="Roboto"/>
              <a:sym typeface="Roboto"/>
            </a:endParaRPr>
          </a:p>
        </p:txBody>
      </p:sp>
      <p:sp>
        <p:nvSpPr>
          <p:cNvPr id="220" name="Shape 220"/>
          <p:cNvSpPr/>
          <p:nvPr/>
        </p:nvSpPr>
        <p:spPr>
          <a:xfrm>
            <a:off x="5637600" y="25771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SMTP</a:t>
            </a:r>
            <a:endParaRPr b="1">
              <a:latin typeface="Roboto"/>
              <a:ea typeface="Roboto"/>
              <a:cs typeface="Roboto"/>
              <a:sym typeface="Roboto"/>
            </a:endParaRPr>
          </a:p>
        </p:txBody>
      </p:sp>
      <p:sp>
        <p:nvSpPr>
          <p:cNvPr id="221" name="Shape 221"/>
          <p:cNvSpPr/>
          <p:nvPr/>
        </p:nvSpPr>
        <p:spPr>
          <a:xfrm>
            <a:off x="7466400" y="25771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DNS</a:t>
            </a:r>
            <a:endParaRPr b="1">
              <a:latin typeface="Roboto"/>
              <a:ea typeface="Roboto"/>
              <a:cs typeface="Roboto"/>
              <a:sym typeface="Roboto"/>
            </a:endParaRPr>
          </a:p>
        </p:txBody>
      </p:sp>
      <p:sp>
        <p:nvSpPr>
          <p:cNvPr id="222" name="Shape 222"/>
          <p:cNvSpPr/>
          <p:nvPr/>
        </p:nvSpPr>
        <p:spPr>
          <a:xfrm>
            <a:off x="3885000" y="31867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TCP</a:t>
            </a:r>
            <a:endParaRPr b="1">
              <a:latin typeface="Roboto"/>
              <a:ea typeface="Roboto"/>
              <a:cs typeface="Roboto"/>
              <a:sym typeface="Roboto"/>
            </a:endParaRPr>
          </a:p>
        </p:txBody>
      </p:sp>
      <p:sp>
        <p:nvSpPr>
          <p:cNvPr id="223" name="Shape 223"/>
          <p:cNvSpPr/>
          <p:nvPr/>
        </p:nvSpPr>
        <p:spPr>
          <a:xfrm>
            <a:off x="5637600" y="31867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UDP</a:t>
            </a:r>
            <a:endParaRPr b="1">
              <a:latin typeface="Roboto"/>
              <a:ea typeface="Roboto"/>
              <a:cs typeface="Roboto"/>
              <a:sym typeface="Roboto"/>
            </a:endParaRPr>
          </a:p>
        </p:txBody>
      </p:sp>
      <p:sp>
        <p:nvSpPr>
          <p:cNvPr id="224" name="Shape 224"/>
          <p:cNvSpPr/>
          <p:nvPr/>
        </p:nvSpPr>
        <p:spPr>
          <a:xfrm>
            <a:off x="2361000" y="44059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ARPANET</a:t>
            </a:r>
            <a:endParaRPr b="1">
              <a:latin typeface="Roboto"/>
              <a:ea typeface="Roboto"/>
              <a:cs typeface="Roboto"/>
              <a:sym typeface="Roboto"/>
            </a:endParaRPr>
          </a:p>
        </p:txBody>
      </p:sp>
      <p:sp>
        <p:nvSpPr>
          <p:cNvPr id="225" name="Shape 225"/>
          <p:cNvSpPr/>
          <p:nvPr/>
        </p:nvSpPr>
        <p:spPr>
          <a:xfrm>
            <a:off x="3961200" y="44059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SATNET</a:t>
            </a:r>
            <a:endParaRPr b="1">
              <a:latin typeface="Roboto"/>
              <a:ea typeface="Roboto"/>
              <a:cs typeface="Roboto"/>
              <a:sym typeface="Roboto"/>
            </a:endParaRPr>
          </a:p>
        </p:txBody>
      </p:sp>
      <p:sp>
        <p:nvSpPr>
          <p:cNvPr id="226" name="Shape 226"/>
          <p:cNvSpPr/>
          <p:nvPr/>
        </p:nvSpPr>
        <p:spPr>
          <a:xfrm>
            <a:off x="5713800" y="44059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LAN</a:t>
            </a:r>
            <a:endParaRPr b="1">
              <a:latin typeface="Roboto"/>
              <a:ea typeface="Roboto"/>
              <a:cs typeface="Roboto"/>
              <a:sym typeface="Roboto"/>
            </a:endParaRPr>
          </a:p>
        </p:txBody>
      </p:sp>
      <p:sp>
        <p:nvSpPr>
          <p:cNvPr id="227" name="Shape 227"/>
          <p:cNvSpPr/>
          <p:nvPr/>
        </p:nvSpPr>
        <p:spPr>
          <a:xfrm>
            <a:off x="7466400" y="4405975"/>
            <a:ext cx="12456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Packet Radio</a:t>
            </a:r>
            <a:endParaRPr b="1">
              <a:latin typeface="Roboto"/>
              <a:ea typeface="Roboto"/>
              <a:cs typeface="Roboto"/>
              <a:sym typeface="Roboto"/>
            </a:endParaRPr>
          </a:p>
        </p:txBody>
      </p:sp>
      <p:sp>
        <p:nvSpPr>
          <p:cNvPr id="228" name="Shape 228"/>
          <p:cNvSpPr/>
          <p:nvPr/>
        </p:nvSpPr>
        <p:spPr>
          <a:xfrm>
            <a:off x="4799400" y="3796375"/>
            <a:ext cx="1169400" cy="375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IP</a:t>
            </a:r>
            <a:endParaRPr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TCP/IP </a:t>
            </a:r>
            <a:endParaRPr/>
          </a:p>
        </p:txBody>
      </p:sp>
      <p:sp>
        <p:nvSpPr>
          <p:cNvPr id="234" name="Shape 234"/>
          <p:cNvSpPr txBox="1"/>
          <p:nvPr/>
        </p:nvSpPr>
        <p:spPr>
          <a:xfrm>
            <a:off x="205750" y="671350"/>
            <a:ext cx="8745000" cy="4385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FF"/>
              </a:buClr>
              <a:buSzPts val="1800"/>
              <a:buFont typeface="Roboto"/>
              <a:buAutoNum type="arabicPeriod"/>
            </a:pPr>
            <a:r>
              <a:rPr b="1" lang="en" sz="1800">
                <a:solidFill>
                  <a:srgbClr val="0000FF"/>
                </a:solidFill>
                <a:latin typeface="Roboto"/>
                <a:ea typeface="Roboto"/>
                <a:cs typeface="Roboto"/>
                <a:sym typeface="Roboto"/>
              </a:rPr>
              <a:t>Layer 1: Host-to-network Layer</a:t>
            </a:r>
            <a:endParaRPr b="1" sz="1800">
              <a:solidFill>
                <a:srgbClr val="0000FF"/>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Lowest layer of the all.</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Protocol is used to connect to the host, so that the packets can be sent over it. Varies from host to host and network to network.</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rgbClr val="0000FF"/>
              </a:buClr>
              <a:buSzPts val="1800"/>
              <a:buFont typeface="Roboto"/>
              <a:buAutoNum type="arabicPeriod"/>
            </a:pPr>
            <a:r>
              <a:rPr b="1" lang="en" sz="1800">
                <a:solidFill>
                  <a:srgbClr val="0000FF"/>
                </a:solidFill>
                <a:latin typeface="Roboto"/>
                <a:ea typeface="Roboto"/>
                <a:cs typeface="Roboto"/>
                <a:sym typeface="Roboto"/>
              </a:rPr>
              <a:t>Layer 2: Internet layer</a:t>
            </a:r>
            <a:endParaRPr b="1" sz="1800">
              <a:solidFill>
                <a:srgbClr val="0000FF"/>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It is the layer which holds the whole architecture together.</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It helps the packet to travel independently to the destination.</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Order in which packets are received is different from the way they are sent.</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IP (Internet Protocol) is used in this layer.</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The various functions performed by the Internet Layer are:</a:t>
            </a:r>
            <a:endParaRPr sz="1800">
              <a:solidFill>
                <a:schemeClr val="lt2"/>
              </a:solidFill>
              <a:latin typeface="Roboto"/>
              <a:ea typeface="Roboto"/>
              <a:cs typeface="Roboto"/>
              <a:sym typeface="Roboto"/>
            </a:endParaRPr>
          </a:p>
          <a:p>
            <a:pPr indent="-342900" lvl="2" marL="1371600" rtl="0" algn="just">
              <a:lnSpc>
                <a:spcPct val="115000"/>
              </a:lnSpc>
              <a:spcBef>
                <a:spcPts val="0"/>
              </a:spcBef>
              <a:spcAft>
                <a:spcPts val="0"/>
              </a:spcAft>
              <a:buClr>
                <a:schemeClr val="lt2"/>
              </a:buClr>
              <a:buSzPts val="1800"/>
              <a:buFont typeface="Roboto"/>
              <a:buAutoNum type="romanLcPeriod"/>
            </a:pPr>
            <a:r>
              <a:rPr lang="en" sz="1800">
                <a:solidFill>
                  <a:schemeClr val="lt2"/>
                </a:solidFill>
                <a:latin typeface="Roboto"/>
                <a:ea typeface="Roboto"/>
                <a:cs typeface="Roboto"/>
                <a:sym typeface="Roboto"/>
              </a:rPr>
              <a:t>Delivering IP packets</a:t>
            </a:r>
            <a:endParaRPr sz="1800">
              <a:solidFill>
                <a:schemeClr val="lt2"/>
              </a:solidFill>
              <a:latin typeface="Roboto"/>
              <a:ea typeface="Roboto"/>
              <a:cs typeface="Roboto"/>
              <a:sym typeface="Roboto"/>
            </a:endParaRPr>
          </a:p>
          <a:p>
            <a:pPr indent="-342900" lvl="2" marL="1371600" rtl="0" algn="just">
              <a:lnSpc>
                <a:spcPct val="115000"/>
              </a:lnSpc>
              <a:spcBef>
                <a:spcPts val="0"/>
              </a:spcBef>
              <a:spcAft>
                <a:spcPts val="0"/>
              </a:spcAft>
              <a:buClr>
                <a:schemeClr val="lt2"/>
              </a:buClr>
              <a:buSzPts val="1800"/>
              <a:buFont typeface="Roboto"/>
              <a:buAutoNum type="romanLcPeriod"/>
            </a:pPr>
            <a:r>
              <a:rPr lang="en" sz="1800">
                <a:solidFill>
                  <a:schemeClr val="lt2"/>
                </a:solidFill>
                <a:latin typeface="Roboto"/>
                <a:ea typeface="Roboto"/>
                <a:cs typeface="Roboto"/>
                <a:sym typeface="Roboto"/>
              </a:rPr>
              <a:t>Performing routing</a:t>
            </a:r>
            <a:endParaRPr sz="1800">
              <a:solidFill>
                <a:schemeClr val="lt2"/>
              </a:solidFill>
              <a:latin typeface="Roboto"/>
              <a:ea typeface="Roboto"/>
              <a:cs typeface="Roboto"/>
              <a:sym typeface="Roboto"/>
            </a:endParaRPr>
          </a:p>
          <a:p>
            <a:pPr indent="-342900" lvl="2" marL="1371600" rtl="0" algn="just">
              <a:lnSpc>
                <a:spcPct val="115000"/>
              </a:lnSpc>
              <a:spcBef>
                <a:spcPts val="0"/>
              </a:spcBef>
              <a:spcAft>
                <a:spcPts val="0"/>
              </a:spcAft>
              <a:buClr>
                <a:schemeClr val="lt2"/>
              </a:buClr>
              <a:buSzPts val="1800"/>
              <a:buFont typeface="Roboto"/>
              <a:buAutoNum type="romanLcPeriod"/>
            </a:pPr>
            <a:r>
              <a:rPr lang="en" sz="1800">
                <a:solidFill>
                  <a:schemeClr val="lt2"/>
                </a:solidFill>
                <a:latin typeface="Roboto"/>
                <a:ea typeface="Roboto"/>
                <a:cs typeface="Roboto"/>
                <a:sym typeface="Roboto"/>
              </a:rPr>
              <a:t>Avoiding congestion</a:t>
            </a:r>
            <a:endParaRPr sz="1800">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TCP/IP </a:t>
            </a:r>
            <a:endParaRPr/>
          </a:p>
        </p:txBody>
      </p:sp>
      <p:sp>
        <p:nvSpPr>
          <p:cNvPr id="240" name="Shape 240"/>
          <p:cNvSpPr txBox="1"/>
          <p:nvPr/>
        </p:nvSpPr>
        <p:spPr>
          <a:xfrm>
            <a:off x="205750" y="671350"/>
            <a:ext cx="8745000" cy="4385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FF"/>
              </a:buClr>
              <a:buSzPts val="1800"/>
              <a:buFont typeface="Roboto"/>
              <a:buAutoNum type="arabicPeriod"/>
            </a:pPr>
            <a:r>
              <a:rPr b="1" lang="en" sz="1800">
                <a:solidFill>
                  <a:srgbClr val="0000FF"/>
                </a:solidFill>
                <a:latin typeface="Roboto"/>
                <a:ea typeface="Roboto"/>
                <a:cs typeface="Roboto"/>
                <a:sym typeface="Roboto"/>
              </a:rPr>
              <a:t>Layer 3: Transport Layer</a:t>
            </a:r>
            <a:endParaRPr b="1" sz="1800">
              <a:solidFill>
                <a:srgbClr val="0000FF"/>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Transport layer adds header information to the data.</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Transport layer breaks the message (data) into small units so that they are handled more efficiently by the network layer.</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Transport layer also arrange the packets to be sent, in sequence.</a:t>
            </a:r>
            <a:endParaRPr sz="1800">
              <a:solidFill>
                <a:schemeClr val="lt2"/>
              </a:solidFill>
              <a:latin typeface="Roboto"/>
              <a:ea typeface="Roboto"/>
              <a:cs typeface="Roboto"/>
              <a:sym typeface="Roboto"/>
            </a:endParaRPr>
          </a:p>
          <a:p>
            <a:pPr indent="0" lvl="0" marL="0" marR="0" rtl="0" algn="just">
              <a:lnSpc>
                <a:spcPct val="115000"/>
              </a:lnSpc>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TCP/IP </a:t>
            </a:r>
            <a:endParaRPr/>
          </a:p>
        </p:txBody>
      </p:sp>
      <p:sp>
        <p:nvSpPr>
          <p:cNvPr id="246" name="Shape 246"/>
          <p:cNvSpPr txBox="1"/>
          <p:nvPr/>
        </p:nvSpPr>
        <p:spPr>
          <a:xfrm>
            <a:off x="205750" y="671350"/>
            <a:ext cx="8745000" cy="4385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FF"/>
              </a:buClr>
              <a:buSzPts val="1800"/>
              <a:buFont typeface="Roboto"/>
              <a:buAutoNum type="arabicPeriod"/>
            </a:pPr>
            <a:r>
              <a:rPr b="1" lang="en" sz="1800">
                <a:solidFill>
                  <a:srgbClr val="0000FF"/>
                </a:solidFill>
                <a:latin typeface="Roboto"/>
                <a:ea typeface="Roboto"/>
                <a:cs typeface="Roboto"/>
                <a:sym typeface="Roboto"/>
              </a:rPr>
              <a:t>Layer 4: Application Layer</a:t>
            </a:r>
            <a:endParaRPr b="1" sz="1800">
              <a:solidFill>
                <a:srgbClr val="0000FF"/>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The TCP/IP specifications described a lot of applications that were at the top of the protocol stack. Some of them were TELNET, FTP, SMTP, DNS etc.</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b="1" lang="en" sz="1800">
                <a:solidFill>
                  <a:srgbClr val="0000FF"/>
                </a:solidFill>
                <a:latin typeface="Roboto"/>
                <a:ea typeface="Roboto"/>
                <a:cs typeface="Roboto"/>
                <a:sym typeface="Roboto"/>
              </a:rPr>
              <a:t>TELNET</a:t>
            </a:r>
            <a:r>
              <a:rPr lang="en" sz="1800">
                <a:solidFill>
                  <a:schemeClr val="lt2"/>
                </a:solidFill>
                <a:latin typeface="Roboto"/>
                <a:ea typeface="Roboto"/>
                <a:cs typeface="Roboto"/>
                <a:sym typeface="Roboto"/>
              </a:rPr>
              <a:t> is a two-way communication protocol which allows connecting to a remote machine and run applications on it.</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b="1" lang="en" sz="1800">
                <a:solidFill>
                  <a:srgbClr val="0000FF"/>
                </a:solidFill>
                <a:latin typeface="Roboto"/>
                <a:ea typeface="Roboto"/>
                <a:cs typeface="Roboto"/>
                <a:sym typeface="Roboto"/>
              </a:rPr>
              <a:t>FTP(File Transfer Protocol)</a:t>
            </a:r>
            <a:r>
              <a:rPr lang="en" sz="1800">
                <a:solidFill>
                  <a:schemeClr val="lt2"/>
                </a:solidFill>
                <a:latin typeface="Roboto"/>
                <a:ea typeface="Roboto"/>
                <a:cs typeface="Roboto"/>
                <a:sym typeface="Roboto"/>
              </a:rPr>
              <a:t> is a protocol, that allows File transfer amongst computer users connected over a network. It is reliable, simple and efficient.</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b="1" lang="en" sz="1800">
                <a:solidFill>
                  <a:srgbClr val="0000FF"/>
                </a:solidFill>
                <a:latin typeface="Roboto"/>
                <a:ea typeface="Roboto"/>
                <a:cs typeface="Roboto"/>
                <a:sym typeface="Roboto"/>
              </a:rPr>
              <a:t>SMTP(Simple Mail Transport Protocol)</a:t>
            </a:r>
            <a:r>
              <a:rPr lang="en" sz="1800">
                <a:solidFill>
                  <a:schemeClr val="lt2"/>
                </a:solidFill>
                <a:latin typeface="Roboto"/>
                <a:ea typeface="Roboto"/>
                <a:cs typeface="Roboto"/>
                <a:sym typeface="Roboto"/>
              </a:rPr>
              <a:t> is a protocol, which is used to transport electronic mail between a source and destination, directed via a route.</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b="1" lang="en" sz="1800">
                <a:solidFill>
                  <a:srgbClr val="0000FF"/>
                </a:solidFill>
                <a:latin typeface="Roboto"/>
                <a:ea typeface="Roboto"/>
                <a:cs typeface="Roboto"/>
                <a:sym typeface="Roboto"/>
              </a:rPr>
              <a:t>DNS(Domain Name Server)</a:t>
            </a:r>
            <a:r>
              <a:rPr lang="en" sz="1800">
                <a:solidFill>
                  <a:schemeClr val="lt2"/>
                </a:solidFill>
                <a:latin typeface="Roboto"/>
                <a:ea typeface="Roboto"/>
                <a:cs typeface="Roboto"/>
                <a:sym typeface="Roboto"/>
              </a:rPr>
              <a:t> resolves an IP address into a textual address for Hosts connected over a network.</a:t>
            </a:r>
            <a:endParaRPr sz="1800">
              <a:solidFill>
                <a:schemeClr val="lt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TCP/IP </a:t>
            </a:r>
            <a:endParaRPr/>
          </a:p>
        </p:txBody>
      </p:sp>
      <p:sp>
        <p:nvSpPr>
          <p:cNvPr id="252" name="Shape 252"/>
          <p:cNvSpPr txBox="1"/>
          <p:nvPr/>
        </p:nvSpPr>
        <p:spPr>
          <a:xfrm>
            <a:off x="205750" y="671350"/>
            <a:ext cx="8745000" cy="4385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Roboto"/>
              <a:buAutoNum type="arabicPeriod"/>
            </a:pPr>
            <a:r>
              <a:rPr b="1" lang="en" sz="1800">
                <a:solidFill>
                  <a:srgbClr val="0000FF"/>
                </a:solidFill>
                <a:latin typeface="Roboto"/>
                <a:ea typeface="Roboto"/>
                <a:cs typeface="Roboto"/>
                <a:sym typeface="Roboto"/>
              </a:rPr>
              <a:t>TCP(Transmission Control Protocol)</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It is a reliable connection-oriented protocol which handles byte-stream from source to destination without error and flow control.</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TCP is suited for applications that require high reliability, and transmission time is relatively less critical.</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TCP rearranges data packets in the order specified.</a:t>
            </a:r>
            <a:endParaRPr sz="1800">
              <a:solidFill>
                <a:schemeClr val="lt2"/>
              </a:solidFill>
              <a:latin typeface="Roboto"/>
              <a:ea typeface="Roboto"/>
              <a:cs typeface="Roboto"/>
              <a:sym typeface="Roboto"/>
            </a:endParaRPr>
          </a:p>
          <a:p>
            <a:pPr indent="-342900" lvl="0" marL="457200" marR="0" rtl="0" algn="just">
              <a:lnSpc>
                <a:spcPct val="115000"/>
              </a:lnSpc>
              <a:spcBef>
                <a:spcPts val="0"/>
              </a:spcBef>
              <a:spcAft>
                <a:spcPts val="0"/>
              </a:spcAft>
              <a:buClr>
                <a:schemeClr val="lt2"/>
              </a:buClr>
              <a:buSzPts val="1800"/>
              <a:buFont typeface="Roboto"/>
              <a:buAutoNum type="arabicPeriod"/>
            </a:pPr>
            <a:r>
              <a:rPr b="1" lang="en" sz="1800">
                <a:solidFill>
                  <a:srgbClr val="0000FF"/>
                </a:solidFill>
                <a:latin typeface="Roboto"/>
                <a:ea typeface="Roboto"/>
                <a:cs typeface="Roboto"/>
                <a:sym typeface="Roboto"/>
              </a:rPr>
              <a:t>UDP(User-Datagram Protocol)</a:t>
            </a:r>
            <a:endParaRPr b="1" sz="1800">
              <a:solidFill>
                <a:srgbClr val="0000FF"/>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It is an unreliable connectionless protocol that do not want TCPs, sequencing and flow control. </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UDP is suitable for applications that need fast, efficient transmission, such as games. UDP's stateless nature is also useful for servers that answer small queries from huge numbers of clients.</a:t>
            </a:r>
            <a:endParaRPr sz="1800">
              <a:solidFill>
                <a:schemeClr val="lt2"/>
              </a:solidFill>
              <a:latin typeface="Roboto"/>
              <a:ea typeface="Roboto"/>
              <a:cs typeface="Roboto"/>
              <a:sym typeface="Roboto"/>
            </a:endParaRPr>
          </a:p>
          <a:p>
            <a:pPr indent="-342900" lvl="1" marL="914400" marR="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UDP has no inherent order as all packets are independent of each other.</a:t>
            </a:r>
            <a:endParaRPr sz="1800">
              <a:solidFill>
                <a:schemeClr val="lt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ctrTitle"/>
          </p:nvPr>
        </p:nvSpPr>
        <p:spPr>
          <a:xfrm>
            <a:off x="460950" y="1855525"/>
            <a:ext cx="8222100" cy="933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We’ll continue in next class..</a:t>
            </a:r>
            <a:endParaRPr/>
          </a:p>
        </p:txBody>
      </p:sp>
      <p:sp>
        <p:nvSpPr>
          <p:cNvPr id="258" name="Shape 25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441000" y="2014075"/>
            <a:ext cx="8262000" cy="9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What is an IP address?</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IP Address Basics</a:t>
            </a:r>
            <a:endParaRPr/>
          </a:p>
        </p:txBody>
      </p:sp>
      <p:sp>
        <p:nvSpPr>
          <p:cNvPr id="83" name="Shape 83"/>
          <p:cNvSpPr txBox="1"/>
          <p:nvPr/>
        </p:nvSpPr>
        <p:spPr>
          <a:xfrm>
            <a:off x="205750" y="671350"/>
            <a:ext cx="8745000" cy="4385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An </a:t>
            </a:r>
            <a:r>
              <a:rPr b="1" lang="en" sz="1800">
                <a:solidFill>
                  <a:srgbClr val="0000FF"/>
                </a:solidFill>
                <a:latin typeface="Roboto"/>
                <a:ea typeface="Roboto"/>
                <a:cs typeface="Roboto"/>
                <a:sym typeface="Roboto"/>
              </a:rPr>
              <a:t>Internet Protocol address(IP address)</a:t>
            </a:r>
            <a:r>
              <a:rPr lang="en" sz="1800">
                <a:solidFill>
                  <a:schemeClr val="lt2"/>
                </a:solidFill>
                <a:latin typeface="Roboto"/>
                <a:ea typeface="Roboto"/>
                <a:cs typeface="Roboto"/>
                <a:sym typeface="Roboto"/>
              </a:rPr>
              <a:t> provides an identity for a device connected to a network.</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If we want to deliver a package to someone then we should know the exact address of the recipient. Similarly we should know the IP address of other device to communicate with that device.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Computer uses DNS servers to look up a hostname to find its IP address.</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There are currently two version of Internet Protocol (IP): </a:t>
            </a:r>
            <a:r>
              <a:rPr b="1" lang="en" sz="1800">
                <a:solidFill>
                  <a:srgbClr val="0000FF"/>
                </a:solidFill>
                <a:latin typeface="Roboto"/>
                <a:ea typeface="Roboto"/>
                <a:cs typeface="Roboto"/>
                <a:sym typeface="Roboto"/>
              </a:rPr>
              <a:t>IPv4</a:t>
            </a:r>
            <a:r>
              <a:rPr lang="en" sz="1800">
                <a:solidFill>
                  <a:schemeClr val="lt2"/>
                </a:solidFill>
                <a:latin typeface="Roboto"/>
                <a:ea typeface="Roboto"/>
                <a:cs typeface="Roboto"/>
                <a:sym typeface="Roboto"/>
              </a:rPr>
              <a:t> and a new version called </a:t>
            </a:r>
            <a:r>
              <a:rPr b="1" lang="en" sz="1800">
                <a:solidFill>
                  <a:srgbClr val="0000FF"/>
                </a:solidFill>
                <a:latin typeface="Roboto"/>
                <a:ea typeface="Roboto"/>
                <a:cs typeface="Roboto"/>
                <a:sym typeface="Roboto"/>
              </a:rPr>
              <a:t>IPv6</a:t>
            </a:r>
            <a:r>
              <a:rPr lang="en" sz="1800">
                <a:solidFill>
                  <a:schemeClr val="lt2"/>
                </a:solidFill>
                <a:latin typeface="Roboto"/>
                <a:ea typeface="Roboto"/>
                <a:cs typeface="Roboto"/>
                <a:sym typeface="Roboto"/>
              </a:rPr>
              <a:t>. One reason IPv6 is replacing IPv4 is that it can provide a much larger number of IP addresses than IPv4 allows.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The way IPv4 addresses are constructed means it's able to provide over 4 billion unique IP addresses (232). IPv6, on the other hand, supports a whopping 340 trillion, trillion, trillion addresses (2128). That's 340 with 12 zeros!  This means every person on earth could connect billions of devices to the internet.</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97400" y="1970700"/>
            <a:ext cx="8749200" cy="120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Let’s start understanding how google indexing and crawling works.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197400" y="1516075"/>
            <a:ext cx="8749200" cy="21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What will you do if you are asked to find the definition of certain term from a massive book? Naturally you would look at the back of the book where glossaries are given. Right?</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Shape 98"/>
          <p:cNvSpPr txBox="1"/>
          <p:nvPr>
            <p:ph type="ctrTitle"/>
          </p:nvPr>
        </p:nvSpPr>
        <p:spPr>
          <a:xfrm>
            <a:off x="390525" y="1819275"/>
            <a:ext cx="8222100" cy="14184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4000">
                <a:solidFill>
                  <a:srgbClr val="434343"/>
                </a:solidFill>
              </a:rPr>
              <a:t>How </a:t>
            </a:r>
            <a:r>
              <a:rPr b="1" lang="en" sz="4000">
                <a:solidFill>
                  <a:srgbClr val="4A86E8"/>
                </a:solidFill>
              </a:rPr>
              <a:t>G</a:t>
            </a:r>
            <a:r>
              <a:rPr b="1" lang="en" sz="4000">
                <a:solidFill>
                  <a:srgbClr val="FF0000"/>
                </a:solidFill>
              </a:rPr>
              <a:t>o</a:t>
            </a:r>
            <a:r>
              <a:rPr b="1" lang="en" sz="4000">
                <a:solidFill>
                  <a:srgbClr val="FFFF00"/>
                </a:solidFill>
              </a:rPr>
              <a:t>o</a:t>
            </a:r>
            <a:r>
              <a:rPr b="1" lang="en" sz="4000">
                <a:solidFill>
                  <a:srgbClr val="4A86E8"/>
                </a:solidFill>
              </a:rPr>
              <a:t>g</a:t>
            </a:r>
            <a:r>
              <a:rPr b="1" lang="en" sz="4000">
                <a:solidFill>
                  <a:srgbClr val="38761D"/>
                </a:solidFill>
              </a:rPr>
              <a:t>l</a:t>
            </a:r>
            <a:r>
              <a:rPr b="1" lang="en" sz="4000">
                <a:solidFill>
                  <a:srgbClr val="FF0000"/>
                </a:solidFill>
              </a:rPr>
              <a:t>e</a:t>
            </a:r>
            <a:r>
              <a:rPr lang="en" sz="4000">
                <a:solidFill>
                  <a:srgbClr val="FF0000"/>
                </a:solidFill>
              </a:rPr>
              <a:t> </a:t>
            </a:r>
            <a:r>
              <a:rPr lang="en" sz="4000">
                <a:solidFill>
                  <a:srgbClr val="000000"/>
                </a:solidFill>
              </a:rPr>
              <a:t>Search Results Work: Crawling, Indexing and Ranking</a:t>
            </a:r>
            <a:endParaRPr sz="4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How Google S</a:t>
            </a:r>
            <a:r>
              <a:rPr lang="en"/>
              <a:t>earch Results Work: Crawling, Indexing and Ranking</a:t>
            </a:r>
            <a:endParaRPr/>
          </a:p>
        </p:txBody>
      </p:sp>
      <p:sp>
        <p:nvSpPr>
          <p:cNvPr id="104" name="Shape 104"/>
          <p:cNvSpPr/>
          <p:nvPr/>
        </p:nvSpPr>
        <p:spPr>
          <a:xfrm>
            <a:off x="3173125" y="799700"/>
            <a:ext cx="28263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3238100" y="983775"/>
            <a:ext cx="27612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latin typeface="Roboto"/>
                <a:ea typeface="Roboto"/>
                <a:cs typeface="Roboto"/>
                <a:sym typeface="Roboto"/>
              </a:rPr>
              <a:t>Crawling Web Pages</a:t>
            </a:r>
            <a:endParaRPr b="1" sz="1800">
              <a:latin typeface="Roboto"/>
              <a:ea typeface="Roboto"/>
              <a:cs typeface="Roboto"/>
              <a:sym typeface="Roboto"/>
            </a:endParaRPr>
          </a:p>
        </p:txBody>
      </p:sp>
      <p:sp>
        <p:nvSpPr>
          <p:cNvPr id="106" name="Shape 106"/>
          <p:cNvSpPr/>
          <p:nvPr/>
        </p:nvSpPr>
        <p:spPr>
          <a:xfrm>
            <a:off x="6144925" y="2018900"/>
            <a:ext cx="28263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6209900" y="2202975"/>
            <a:ext cx="27612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Analyse page content</a:t>
            </a:r>
            <a:endParaRPr b="1" sz="1800">
              <a:latin typeface="Roboto"/>
              <a:ea typeface="Roboto"/>
              <a:cs typeface="Roboto"/>
              <a:sym typeface="Roboto"/>
            </a:endParaRPr>
          </a:p>
        </p:txBody>
      </p:sp>
      <p:sp>
        <p:nvSpPr>
          <p:cNvPr id="108" name="Shape 108"/>
          <p:cNvSpPr/>
          <p:nvPr/>
        </p:nvSpPr>
        <p:spPr>
          <a:xfrm>
            <a:off x="4882525" y="3475525"/>
            <a:ext cx="2100600" cy="1515900"/>
          </a:xfrm>
          <a:prstGeom prst="can">
            <a:avLst>
              <a:gd fmla="val 25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latin typeface="Roboto"/>
                <a:ea typeface="Roboto"/>
                <a:cs typeface="Roboto"/>
                <a:sym typeface="Roboto"/>
              </a:rPr>
              <a:t>Store in the index</a:t>
            </a:r>
            <a:endParaRPr b="1" sz="1800">
              <a:latin typeface="Roboto"/>
              <a:ea typeface="Roboto"/>
              <a:cs typeface="Roboto"/>
              <a:sym typeface="Roboto"/>
            </a:endParaRPr>
          </a:p>
        </p:txBody>
      </p:sp>
      <p:sp>
        <p:nvSpPr>
          <p:cNvPr id="109" name="Shape 109"/>
          <p:cNvSpPr/>
          <p:nvPr/>
        </p:nvSpPr>
        <p:spPr>
          <a:xfrm>
            <a:off x="429925" y="3847700"/>
            <a:ext cx="28263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494900" y="4031775"/>
            <a:ext cx="2761200" cy="60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Ranking Algorithms</a:t>
            </a:r>
            <a:endParaRPr b="1" sz="1800">
              <a:latin typeface="Roboto"/>
              <a:ea typeface="Roboto"/>
              <a:cs typeface="Roboto"/>
              <a:sym typeface="Roboto"/>
            </a:endParaRPr>
          </a:p>
        </p:txBody>
      </p:sp>
      <p:pic>
        <p:nvPicPr>
          <p:cNvPr id="111" name="Shape 111"/>
          <p:cNvPicPr preferRelativeResize="0"/>
          <p:nvPr/>
        </p:nvPicPr>
        <p:blipFill rotWithShape="1">
          <a:blip r:embed="rId3">
            <a:alphaModFix/>
          </a:blip>
          <a:srcRect b="23597" l="0" r="0" t="24367"/>
          <a:stretch/>
        </p:blipFill>
        <p:spPr>
          <a:xfrm>
            <a:off x="131125" y="2103525"/>
            <a:ext cx="2792124" cy="1285688"/>
          </a:xfrm>
          <a:prstGeom prst="rect">
            <a:avLst/>
          </a:prstGeom>
          <a:noFill/>
          <a:ln>
            <a:noFill/>
          </a:ln>
        </p:spPr>
      </p:pic>
      <p:sp>
        <p:nvSpPr>
          <p:cNvPr id="112" name="Shape 112"/>
          <p:cNvSpPr/>
          <p:nvPr/>
        </p:nvSpPr>
        <p:spPr>
          <a:xfrm>
            <a:off x="1396875" y="983775"/>
            <a:ext cx="1451100" cy="967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48650" y="644150"/>
            <a:ext cx="855300" cy="1732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rot="10800000">
            <a:off x="7087400" y="2886400"/>
            <a:ext cx="855300" cy="14991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3454275" y="4060650"/>
            <a:ext cx="1028700" cy="324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How Google Search Results Work: Crawling, Indexing and Ranking</a:t>
            </a:r>
            <a:endParaRPr/>
          </a:p>
        </p:txBody>
      </p:sp>
      <p:sp>
        <p:nvSpPr>
          <p:cNvPr id="121" name="Shape 121"/>
          <p:cNvSpPr txBox="1"/>
          <p:nvPr/>
        </p:nvSpPr>
        <p:spPr>
          <a:xfrm>
            <a:off x="205750" y="801300"/>
            <a:ext cx="8500200" cy="413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Similarly, w</a:t>
            </a:r>
            <a:r>
              <a:rPr lang="en" sz="1600">
                <a:solidFill>
                  <a:schemeClr val="lt2"/>
                </a:solidFill>
                <a:latin typeface="Roboto"/>
                <a:ea typeface="Roboto"/>
                <a:cs typeface="Roboto"/>
                <a:sym typeface="Roboto"/>
              </a:rPr>
              <a:t>hen we do a google search, we aren't actually searching a web. We are searching google indexes of the web. We do this with software programs called </a:t>
            </a:r>
            <a:r>
              <a:rPr b="1" lang="en" sz="1600">
                <a:solidFill>
                  <a:srgbClr val="0000FF"/>
                </a:solidFill>
                <a:latin typeface="Roboto"/>
                <a:ea typeface="Roboto"/>
                <a:cs typeface="Roboto"/>
                <a:sym typeface="Roboto"/>
              </a:rPr>
              <a:t>crawlers (aka spiders)</a:t>
            </a:r>
            <a:r>
              <a:rPr lang="en" sz="1600">
                <a:solidFill>
                  <a:schemeClr val="lt2"/>
                </a:solidFill>
                <a:latin typeface="Roboto"/>
                <a:ea typeface="Roboto"/>
                <a:cs typeface="Roboto"/>
                <a:sym typeface="Roboto"/>
              </a:rPr>
              <a:t>. </a:t>
            </a:r>
            <a:endParaRPr sz="1600">
              <a:solidFill>
                <a:schemeClr val="lt2"/>
              </a:solidFill>
              <a:latin typeface="Roboto"/>
              <a:ea typeface="Roboto"/>
              <a:cs typeface="Roboto"/>
              <a:sym typeface="Roboto"/>
            </a:endParaRPr>
          </a:p>
          <a:p>
            <a:pPr indent="-330200" lvl="0" marL="457200" rtl="0" algn="just">
              <a:lnSpc>
                <a:spcPct val="115000"/>
              </a:lnSpc>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Google has crawlers (aka spiders) that “crawl” the World Wide Web to discover pages that exist in order to help identify the relevant web pages for the user. </a:t>
            </a:r>
            <a:endParaRPr sz="1600">
              <a:solidFill>
                <a:schemeClr val="lt2"/>
              </a:solidFill>
              <a:latin typeface="Roboto"/>
              <a:ea typeface="Roboto"/>
              <a:cs typeface="Roboto"/>
              <a:sym typeface="Roboto"/>
            </a:endParaRPr>
          </a:p>
          <a:p>
            <a:pPr indent="-330200" lvl="0" marL="457200" rtl="0" algn="just">
              <a:lnSpc>
                <a:spcPct val="115000"/>
              </a:lnSpc>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Whenever crawlers look at a web page, they look through the </a:t>
            </a:r>
            <a:r>
              <a:rPr b="1" lang="en" sz="1600">
                <a:solidFill>
                  <a:srgbClr val="0000FF"/>
                </a:solidFill>
                <a:latin typeface="Roboto"/>
                <a:ea typeface="Roboto"/>
                <a:cs typeface="Roboto"/>
                <a:sym typeface="Roboto"/>
              </a:rPr>
              <a:t>“Document Object Model” (or “DOM”)</a:t>
            </a:r>
            <a:r>
              <a:rPr lang="en" sz="1600">
                <a:solidFill>
                  <a:schemeClr val="lt2"/>
                </a:solidFill>
                <a:latin typeface="Roboto"/>
                <a:ea typeface="Roboto"/>
                <a:cs typeface="Roboto"/>
                <a:sym typeface="Roboto"/>
              </a:rPr>
              <a:t> of the page to see what’s on it. </a:t>
            </a:r>
            <a:endParaRPr sz="1600">
              <a:solidFill>
                <a:schemeClr val="lt2"/>
              </a:solidFill>
              <a:latin typeface="Roboto"/>
              <a:ea typeface="Roboto"/>
              <a:cs typeface="Roboto"/>
              <a:sym typeface="Roboto"/>
            </a:endParaRPr>
          </a:p>
          <a:p>
            <a:pPr indent="-330200" lvl="0" marL="457200" rtl="0" algn="just">
              <a:lnSpc>
                <a:spcPct val="115000"/>
              </a:lnSpc>
              <a:spcBef>
                <a:spcPts val="0"/>
              </a:spcBef>
              <a:spcAft>
                <a:spcPts val="0"/>
              </a:spcAft>
              <a:buClr>
                <a:schemeClr val="lt2"/>
              </a:buClr>
              <a:buSzPts val="1600"/>
              <a:buFont typeface="Roboto"/>
              <a:buAutoNum type="arabicPeriod"/>
            </a:pPr>
            <a:r>
              <a:rPr lang="en" sz="1600">
                <a:solidFill>
                  <a:schemeClr val="lt2"/>
                </a:solidFill>
                <a:latin typeface="Roboto"/>
                <a:ea typeface="Roboto"/>
                <a:cs typeface="Roboto"/>
                <a:sym typeface="Roboto"/>
              </a:rPr>
              <a:t>The DOM is the rendered HTML and Javascript code of the page that the crawlers look through to find links to other pages. This allows the search engine to discover new pages on the web, and each of the new links they find are loaded in a queue which the crawler will visit at a later time. </a:t>
            </a:r>
            <a:endParaRPr sz="16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