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9900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ocs.python-requests.org/en/mast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instagram.com/develop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15:</a:t>
            </a:r>
            <a:endParaRPr/>
          </a:p>
          <a:p>
            <a:pPr indent="0" lvl="0" marL="0" algn="ctr">
              <a:spcBef>
                <a:spcPts val="0"/>
              </a:spcBef>
              <a:spcAft>
                <a:spcPts val="0"/>
              </a:spcAft>
              <a:buNone/>
            </a:pPr>
            <a:r>
              <a:rPr lang="en"/>
              <a:t>Instabot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297900" y="782050"/>
            <a:ext cx="85482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JSON vs XML(eXtensible Markup Language.)</a:t>
            </a:r>
            <a:endParaRPr/>
          </a:p>
        </p:txBody>
      </p:sp>
      <p:sp>
        <p:nvSpPr>
          <p:cNvPr id="121" name="Shape 1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AutoNum type="arabicPeriod"/>
            </a:pPr>
            <a:r>
              <a:rPr lang="en" sz="2400"/>
              <a:t>Both JSON and XML can be used to receive data from a web server.</a:t>
            </a:r>
            <a:endParaRPr sz="2400"/>
          </a:p>
          <a:p>
            <a:pPr indent="-381000" lvl="0" marL="457200" rtl="0">
              <a:lnSpc>
                <a:spcPct val="100000"/>
              </a:lnSpc>
              <a:spcBef>
                <a:spcPts val="0"/>
              </a:spcBef>
              <a:spcAft>
                <a:spcPts val="0"/>
              </a:spcAft>
              <a:buSzPts val="2400"/>
              <a:buAutoNum type="arabicPeriod"/>
            </a:pPr>
            <a:r>
              <a:rPr lang="en" sz="2400"/>
              <a:t>JSON doesn't use end tag. </a:t>
            </a:r>
            <a:endParaRPr sz="2400"/>
          </a:p>
          <a:p>
            <a:pPr indent="-381000" lvl="0" marL="457200" rtl="0">
              <a:lnSpc>
                <a:spcPct val="100000"/>
              </a:lnSpc>
              <a:spcBef>
                <a:spcPts val="0"/>
              </a:spcBef>
              <a:spcAft>
                <a:spcPts val="0"/>
              </a:spcAft>
              <a:buSzPts val="2400"/>
              <a:buAutoNum type="arabicPeriod"/>
            </a:pPr>
            <a:r>
              <a:rPr lang="en" sz="2400"/>
              <a:t>As you can clearly see JSON is much more light-weight compared to XML. </a:t>
            </a:r>
            <a:endParaRPr sz="2400"/>
          </a:p>
          <a:p>
            <a:pPr indent="-381000" lvl="0" marL="457200" rtl="0">
              <a:lnSpc>
                <a:spcPct val="100000"/>
              </a:lnSpc>
              <a:spcBef>
                <a:spcPts val="0"/>
              </a:spcBef>
              <a:spcAft>
                <a:spcPts val="0"/>
              </a:spcAft>
              <a:buSzPts val="2400"/>
              <a:buAutoNum type="arabicPeriod"/>
            </a:pPr>
            <a:r>
              <a:rPr lang="en" sz="2400"/>
              <a:t>Also, in JSON we take advantage of arrays that is not available in XML.</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JSON vs. XML</a:t>
            </a:r>
            <a:endParaRPr/>
          </a:p>
        </p:txBody>
      </p:sp>
      <p:sp>
        <p:nvSpPr>
          <p:cNvPr id="127" name="Shape 127"/>
          <p:cNvSpPr txBox="1"/>
          <p:nvPr>
            <p:ph idx="4294967295" type="body"/>
          </p:nvPr>
        </p:nvSpPr>
        <p:spPr>
          <a:xfrm>
            <a:off x="147050" y="758000"/>
            <a:ext cx="4444200" cy="42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var students =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"name":"John",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"age":"23",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"city":"Agra"</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"name":"Steve",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"age":"28",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"city":"Delhi"</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"name":"Peter",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"age":"32",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"city":"Chennai"</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p:txBody>
      </p:sp>
      <p:sp>
        <p:nvSpPr>
          <p:cNvPr id="128" name="Shape 128"/>
          <p:cNvSpPr txBox="1"/>
          <p:nvPr>
            <p:ph idx="4294967295" type="body"/>
          </p:nvPr>
        </p:nvSpPr>
        <p:spPr>
          <a:xfrm>
            <a:off x="4775325" y="758000"/>
            <a:ext cx="4234800" cy="42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&lt;students&gt;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&lt;student&gt;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&lt;name&gt;John&lt;/name&gt;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&lt;age&gt;23&lt;/age&gt;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&lt;city&gt;Agra&lt;/city&gt;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&lt;/student&gt;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&lt;student&gt;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&lt;name&gt;Steve&lt;/name&gt;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&lt;age&gt;28&lt;/age&gt;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&lt;city&gt;Delhi&lt;/city&gt;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&lt;/student&gt;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&lt;student&gt;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&lt;name&gt;Peter&lt;/name&gt;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&lt;age&gt;32&lt;/age&gt; </a:t>
            </a:r>
            <a:endParaRPr b="1" sz="14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&lt;city&gt;Chennai&lt;/city&gt;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&lt;/student&gt;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&lt;/students&gt;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Let us try to understand the power of APIs in a little more depth</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35675" y="1028700"/>
            <a:ext cx="8608500" cy="3150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sz="1800"/>
          </a:p>
          <a:p>
            <a:pPr indent="-342900" lvl="0" marL="457200" rtl="0" algn="just">
              <a:spcBef>
                <a:spcPts val="0"/>
              </a:spcBef>
              <a:spcAft>
                <a:spcPts val="0"/>
              </a:spcAft>
              <a:buSzPts val="1800"/>
              <a:buAutoNum type="arabicPeriod"/>
            </a:pPr>
            <a:r>
              <a:rPr lang="en" sz="1800"/>
              <a:t>Just as a graphical user interface(GUI) makes it easier for people to use programs, application programming interfaces(API) make it easier for developers to use certain technologies in building applications. </a:t>
            </a:r>
            <a:endParaRPr sz="1800"/>
          </a:p>
          <a:p>
            <a:pPr indent="-342900" lvl="0" marL="457200" rtl="0" algn="just">
              <a:spcBef>
                <a:spcPts val="0"/>
              </a:spcBef>
              <a:spcAft>
                <a:spcPts val="0"/>
              </a:spcAft>
              <a:buSzPts val="1800"/>
              <a:buAutoNum type="arabicPeriod"/>
            </a:pPr>
            <a:r>
              <a:rPr lang="en" sz="1800"/>
              <a:t>By abstracting the underlying implementation and only exposing objects or actions the developer needs, an API simplifies programming.</a:t>
            </a:r>
            <a:endParaRPr sz="1800"/>
          </a:p>
          <a:p>
            <a:pPr indent="-342900" lvl="0" marL="457200" rtl="0" algn="just">
              <a:spcBef>
                <a:spcPts val="0"/>
              </a:spcBef>
              <a:spcAft>
                <a:spcPts val="0"/>
              </a:spcAft>
              <a:buSzPts val="1800"/>
              <a:buAutoNum type="arabicPeriod"/>
            </a:pPr>
            <a:r>
              <a:rPr lang="en" sz="1800"/>
              <a:t>An API allows two completely different pieces of software to interact with each other. It allows for data exchange between different softwares/systems.</a:t>
            </a:r>
            <a:endParaRPr sz="1800"/>
          </a:p>
          <a:p>
            <a:pPr indent="0" lvl="0" marL="0" rtl="0" algn="just">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35675" y="422300"/>
            <a:ext cx="8348700" cy="43530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SzPts val="2000"/>
              <a:buAutoNum type="arabicPeriod"/>
            </a:pPr>
            <a:r>
              <a:rPr lang="en" sz="2000"/>
              <a:t>When a user accesses websites/apps using "Signup with facebook", </a:t>
            </a:r>
            <a:br>
              <a:rPr lang="en" sz="2000"/>
            </a:br>
            <a:r>
              <a:rPr lang="en" sz="2000"/>
              <a:t>then the websites/apps ask the user if it can read the email id, public profile and friends list of the user (Create Data). </a:t>
            </a:r>
            <a:endParaRPr sz="2000"/>
          </a:p>
          <a:p>
            <a:pPr indent="-355600" lvl="0" marL="457200" rtl="0" algn="just">
              <a:spcBef>
                <a:spcPts val="0"/>
              </a:spcBef>
              <a:spcAft>
                <a:spcPts val="0"/>
              </a:spcAft>
              <a:buSzPts val="2000"/>
              <a:buAutoNum type="arabicPeriod"/>
            </a:pPr>
            <a:r>
              <a:rPr lang="en" sz="2000"/>
              <a:t>This is what allows other websites/apps to fetch your public profile and friend list from facebook api. (Read data).</a:t>
            </a:r>
            <a:endParaRPr sz="2000"/>
          </a:p>
          <a:p>
            <a:pPr indent="-355600" lvl="0" marL="457200" rtl="0" algn="just">
              <a:spcBef>
                <a:spcPts val="0"/>
              </a:spcBef>
              <a:spcAft>
                <a:spcPts val="0"/>
              </a:spcAft>
              <a:buSzPts val="2000"/>
              <a:buAutoNum type="arabicPeriod"/>
            </a:pPr>
            <a:r>
              <a:rPr lang="en" sz="2000"/>
              <a:t>Few more examples:</a:t>
            </a:r>
            <a:endParaRPr sz="2000"/>
          </a:p>
          <a:p>
            <a:pPr indent="-355600" lvl="1" marL="914400" rtl="0" algn="just">
              <a:spcBef>
                <a:spcPts val="0"/>
              </a:spcBef>
              <a:spcAft>
                <a:spcPts val="0"/>
              </a:spcAft>
              <a:buSzPts val="2000"/>
              <a:buAutoNum type="alphaLcPeriod"/>
            </a:pPr>
            <a:r>
              <a:rPr lang="en" sz="2000"/>
              <a:t>APIs allow Candy Crush to send notifications to your friends on your behalf to facebook api. Create data.</a:t>
            </a:r>
            <a:endParaRPr sz="2000"/>
          </a:p>
          <a:p>
            <a:pPr indent="-355600" lvl="1" marL="914400" rtl="0" algn="just">
              <a:spcBef>
                <a:spcPts val="0"/>
              </a:spcBef>
              <a:spcAft>
                <a:spcPts val="0"/>
              </a:spcAft>
              <a:buSzPts val="2000"/>
              <a:buAutoNum type="alphaLcPeriod"/>
            </a:pPr>
            <a:r>
              <a:rPr lang="en" sz="2000"/>
              <a:t>It</a:t>
            </a:r>
            <a:r>
              <a:rPr lang="en" sz="2000"/>
              <a:t> is what makes "Signup with facebook" button work on various websites. Create data </a:t>
            </a:r>
            <a:endParaRPr sz="2000"/>
          </a:p>
          <a:p>
            <a:pPr indent="-355600" lvl="1" marL="914400" rtl="0" algn="just">
              <a:spcBef>
                <a:spcPts val="0"/>
              </a:spcBef>
              <a:spcAft>
                <a:spcPts val="0"/>
              </a:spcAft>
              <a:buSzPts val="2000"/>
              <a:buAutoNum type="alphaLcPeriod"/>
            </a:pPr>
            <a:r>
              <a:rPr lang="en" sz="2000"/>
              <a:t>APIs allow Ola to use Google Maps API. Read Data</a:t>
            </a:r>
            <a:endParaRPr sz="2000"/>
          </a:p>
          <a:p>
            <a:pPr indent="0" lvl="0" marL="0" rtl="0" algn="just">
              <a:spcBef>
                <a:spcPts val="0"/>
              </a:spcBef>
              <a:spcAft>
                <a:spcPts val="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51600" y="1028700"/>
            <a:ext cx="8792700" cy="3150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APIs can significantly reduce our work by providing us with Data or logic or functionality.</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If developers at Ola had to create a map of India first instead of using Google maps, it would have taken years to complete the App.</a:t>
            </a:r>
            <a:endParaRPr sz="2400"/>
          </a:p>
          <a:p>
            <a:pPr indent="0" lvl="0" marL="0" rtl="0" algn="just">
              <a:spcBef>
                <a:spcPts val="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51600" y="768825"/>
            <a:ext cx="8792700" cy="3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But why do developers allow other developers to access data or create data on their software?</a:t>
            </a:r>
            <a:endParaRPr sz="2400"/>
          </a:p>
          <a:p>
            <a:pPr indent="0" lvl="0" marL="0" rtl="0" algn="just">
              <a:spcBef>
                <a:spcPts val="0"/>
              </a:spcBef>
              <a:spcAft>
                <a:spcPts val="0"/>
              </a:spcAft>
              <a:buNone/>
            </a:pPr>
            <a:r>
              <a:t/>
            </a:r>
            <a:endParaRPr sz="1800"/>
          </a:p>
          <a:p>
            <a:pPr indent="-355600" lvl="0" marL="457200" rtl="0" algn="just">
              <a:spcBef>
                <a:spcPts val="0"/>
              </a:spcBef>
              <a:spcAft>
                <a:spcPts val="0"/>
              </a:spcAft>
              <a:buSzPts val="2000"/>
              <a:buAutoNum type="arabicPeriod"/>
            </a:pPr>
            <a:r>
              <a:rPr lang="en" sz="2000"/>
              <a:t>Sometimes they charge for it, a lot of times they don't.</a:t>
            </a:r>
            <a:endParaRPr sz="2000"/>
          </a:p>
          <a:p>
            <a:pPr indent="-355600" lvl="0" marL="457200" rtl="0" algn="just">
              <a:spcBef>
                <a:spcPts val="0"/>
              </a:spcBef>
              <a:spcAft>
                <a:spcPts val="0"/>
              </a:spcAft>
              <a:buSzPts val="2000"/>
              <a:buAutoNum type="arabicPeriod"/>
            </a:pPr>
            <a:r>
              <a:rPr lang="en" sz="2000"/>
              <a:t>When your Facebook friend list or interests is usable on other apps as well it gives you an incentive to maintain it thus making sure you find Facebook more useful.</a:t>
            </a:r>
            <a:endParaRPr sz="2000"/>
          </a:p>
          <a:p>
            <a:pPr indent="-355600" lvl="0" marL="457200" rtl="0" algn="just">
              <a:spcBef>
                <a:spcPts val="0"/>
              </a:spcBef>
              <a:spcAft>
                <a:spcPts val="0"/>
              </a:spcAft>
              <a:buSzPts val="2000"/>
              <a:buAutoNum type="arabicPeriod"/>
            </a:pPr>
            <a:r>
              <a:rPr lang="en" sz="2000"/>
              <a:t>When you can share on Facebook from other apps, it helps create content on Facebook.</a:t>
            </a:r>
            <a:endParaRPr sz="2000"/>
          </a:p>
          <a:p>
            <a:pPr indent="-355600" lvl="0" marL="457200" rtl="0" algn="just">
              <a:spcBef>
                <a:spcPts val="0"/>
              </a:spcBef>
              <a:spcAft>
                <a:spcPts val="0"/>
              </a:spcAft>
              <a:buSzPts val="2000"/>
              <a:buAutoNum type="arabicPeriod"/>
            </a:pPr>
            <a:r>
              <a:rPr lang="en" sz="2000"/>
              <a:t>Google maps API gets traffic data when OLA uses it, allowing it to show us where there is a traffic jam and where there isn't.</a:t>
            </a:r>
            <a:endParaRPr sz="2000"/>
          </a:p>
          <a:p>
            <a:pPr indent="0" lvl="0" marL="0" rtl="0" algn="just">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Introduction to Instagram</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60950" y="931250"/>
            <a:ext cx="8222100" cy="342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sz="2400"/>
          </a:p>
          <a:p>
            <a:pPr indent="0" lvl="0" marL="0" rtl="0">
              <a:spcBef>
                <a:spcPts val="0"/>
              </a:spcBef>
              <a:spcAft>
                <a:spcPts val="0"/>
              </a:spcAft>
              <a:buNone/>
            </a:pPr>
            <a:r>
              <a:rPr lang="en" sz="2400"/>
              <a:t>For our second project, we will be making a simple </a:t>
            </a:r>
            <a:endParaRPr sz="2400"/>
          </a:p>
          <a:p>
            <a:pPr indent="0" lvl="0" marL="0" rtl="0">
              <a:spcBef>
                <a:spcPts val="0"/>
              </a:spcBef>
              <a:spcAft>
                <a:spcPts val="0"/>
              </a:spcAft>
              <a:buNone/>
            </a:pPr>
            <a:r>
              <a:rPr lang="en" sz="2400"/>
              <a:t>but not so simple bot for instagram.</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This bot will be capable of </a:t>
            </a:r>
            <a:endParaRPr sz="2400"/>
          </a:p>
          <a:p>
            <a:pPr indent="-381000" lvl="0" marL="457200" rtl="0">
              <a:spcBef>
                <a:spcPts val="0"/>
              </a:spcBef>
              <a:spcAft>
                <a:spcPts val="0"/>
              </a:spcAft>
              <a:buSzPts val="2400"/>
              <a:buAutoNum type="arabicPeriod"/>
            </a:pPr>
            <a:r>
              <a:rPr lang="en" sz="2400"/>
              <a:t>Getting the information of users</a:t>
            </a:r>
            <a:endParaRPr sz="2400"/>
          </a:p>
          <a:p>
            <a:pPr indent="-381000" lvl="0" marL="457200" rtl="0">
              <a:spcBef>
                <a:spcPts val="0"/>
              </a:spcBef>
              <a:spcAft>
                <a:spcPts val="0"/>
              </a:spcAft>
              <a:buSzPts val="2400"/>
              <a:buAutoNum type="arabicPeriod"/>
            </a:pPr>
            <a:r>
              <a:rPr lang="en" sz="2400"/>
              <a:t>Liking their posts</a:t>
            </a:r>
            <a:endParaRPr sz="2400"/>
          </a:p>
          <a:p>
            <a:pPr indent="-381000" lvl="0" marL="457200" rtl="0">
              <a:spcBef>
                <a:spcPts val="0"/>
              </a:spcBef>
              <a:spcAft>
                <a:spcPts val="0"/>
              </a:spcAft>
              <a:buSzPts val="2400"/>
              <a:buAutoNum type="arabicPeriod"/>
            </a:pPr>
            <a:r>
              <a:rPr lang="en" sz="2400"/>
              <a:t>Deleting and making comments </a:t>
            </a:r>
            <a:endParaRPr sz="2400"/>
          </a:p>
          <a:p>
            <a:pPr indent="-381000" lvl="0" marL="457200" rtl="0">
              <a:spcBef>
                <a:spcPts val="0"/>
              </a:spcBef>
              <a:spcAft>
                <a:spcPts val="0"/>
              </a:spcAft>
              <a:buSzPts val="2400"/>
              <a:buAutoNum type="arabicPeriod"/>
            </a:pPr>
            <a:r>
              <a:rPr lang="en" sz="2400"/>
              <a:t>and much more</a:t>
            </a:r>
            <a:endParaRPr sz="2400"/>
          </a:p>
          <a:p>
            <a:pPr indent="0" lvl="0" marL="0" rtl="0">
              <a:spcBef>
                <a:spcPts val="0"/>
              </a:spcBef>
              <a:spcAft>
                <a:spcPts val="0"/>
              </a:spcAft>
              <a:buNone/>
            </a:pPr>
            <a:r>
              <a:rPr lang="en" sz="2400"/>
              <a:t>on Instagram through automation. </a:t>
            </a:r>
            <a:endParaRPr sz="2400"/>
          </a:p>
          <a:p>
            <a:pPr indent="0" lvl="0" marL="0" rtl="0">
              <a:spcBef>
                <a:spcPts val="0"/>
              </a:spcBef>
              <a:spcAft>
                <a:spcPts val="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60950" y="931250"/>
            <a:ext cx="8222100" cy="342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Why do we need to make an Instagram bot </a:t>
            </a:r>
            <a:endParaRPr sz="2400"/>
          </a:p>
          <a:p>
            <a:pPr indent="0" lvl="0" marL="0" rtl="0" algn="ctr">
              <a:spcBef>
                <a:spcPts val="0"/>
              </a:spcBef>
              <a:spcAft>
                <a:spcPts val="0"/>
              </a:spcAft>
              <a:buNone/>
            </a:pPr>
            <a:r>
              <a:rPr lang="en" sz="2400"/>
              <a:t>when we already have the app itself?</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AGENDA</a:t>
            </a:r>
            <a:endParaRPr/>
          </a:p>
        </p:txBody>
      </p:sp>
      <p:sp>
        <p:nvSpPr>
          <p:cNvPr id="73" name="Shape 73"/>
          <p:cNvSpPr txBox="1"/>
          <p:nvPr>
            <p:ph idx="1" type="body"/>
          </p:nvPr>
        </p:nvSpPr>
        <p:spPr>
          <a:xfrm>
            <a:off x="471900" y="1919075"/>
            <a:ext cx="4184400" cy="2710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Introduction to Web APIs</a:t>
            </a:r>
            <a:endParaRPr sz="2400"/>
          </a:p>
          <a:p>
            <a:pPr indent="-381000" lvl="0" marL="457200" rtl="0">
              <a:spcBef>
                <a:spcPts val="0"/>
              </a:spcBef>
              <a:spcAft>
                <a:spcPts val="0"/>
              </a:spcAft>
              <a:buSzPts val="2400"/>
              <a:buAutoNum type="arabicPeriod"/>
            </a:pPr>
            <a:r>
              <a:rPr lang="en" sz="2400"/>
              <a:t>Instabot Project</a:t>
            </a:r>
            <a:endParaRPr sz="2400"/>
          </a:p>
        </p:txBody>
      </p:sp>
      <p:pic>
        <p:nvPicPr>
          <p:cNvPr id="74" name="Shape 74"/>
          <p:cNvPicPr preferRelativeResize="0"/>
          <p:nvPr/>
        </p:nvPicPr>
        <p:blipFill>
          <a:blip r:embed="rId3">
            <a:alphaModFix/>
          </a:blip>
          <a:stretch>
            <a:fillRect/>
          </a:stretch>
        </p:blipFill>
        <p:spPr>
          <a:xfrm>
            <a:off x="5692750" y="1886638"/>
            <a:ext cx="2775075" cy="2775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60950" y="693025"/>
            <a:ext cx="8222100" cy="3941400"/>
          </a:xfrm>
          <a:prstGeom prst="rect">
            <a:avLst/>
          </a:prstGeom>
        </p:spPr>
        <p:txBody>
          <a:bodyPr anchorCtr="0" anchor="ctr" bIns="91425" lIns="91425" spcFirstLastPara="1" rIns="91425" wrap="square" tIns="91425">
            <a:noAutofit/>
          </a:bodyPr>
          <a:lstStyle/>
          <a:p>
            <a:pPr indent="-381000" lvl="0" marL="457200" rtl="0" algn="just">
              <a:spcBef>
                <a:spcPts val="0"/>
              </a:spcBef>
              <a:spcAft>
                <a:spcPts val="0"/>
              </a:spcAft>
              <a:buSzPts val="2400"/>
              <a:buAutoNum type="arabicPeriod"/>
            </a:pPr>
            <a:r>
              <a:rPr lang="en" sz="2400"/>
              <a:t>Instagram bots are designed to help you perform such actions as liking, commenting, and following other accounts on Instagram through automation. </a:t>
            </a:r>
            <a:endParaRPr sz="2400"/>
          </a:p>
          <a:p>
            <a:pPr indent="-381000" lvl="0" marL="457200" rtl="0" algn="just">
              <a:spcBef>
                <a:spcPts val="0"/>
              </a:spcBef>
              <a:spcAft>
                <a:spcPts val="0"/>
              </a:spcAft>
              <a:buSzPts val="2400"/>
              <a:buAutoNum type="arabicPeriod"/>
            </a:pPr>
            <a:r>
              <a:rPr lang="en" sz="2400"/>
              <a:t>These are actions most Instagram users do on a daily basis, but they can take up a big chunk of your time. </a:t>
            </a:r>
            <a:endParaRPr sz="2400"/>
          </a:p>
          <a:p>
            <a:pPr indent="-381000" lvl="0" marL="457200" rtl="0" algn="just">
              <a:spcBef>
                <a:spcPts val="0"/>
              </a:spcBef>
              <a:spcAft>
                <a:spcPts val="0"/>
              </a:spcAft>
              <a:buSzPts val="2400"/>
              <a:buAutoNum type="arabicPeriod"/>
            </a:pPr>
            <a:r>
              <a:rPr lang="en" sz="2400"/>
              <a:t>With the help of Instagram bots, you can plug in parameters, like specific hashtags or accounts to target, and the bot does all the work for you.</a:t>
            </a:r>
            <a:endParaRPr sz="2400"/>
          </a:p>
          <a:p>
            <a:pPr indent="-381000" lvl="0" marL="457200" rtl="0" algn="just">
              <a:spcBef>
                <a:spcPts val="0"/>
              </a:spcBef>
              <a:spcAft>
                <a:spcPts val="0"/>
              </a:spcAft>
              <a:buSzPts val="2400"/>
              <a:buAutoNum type="arabicPeriod"/>
            </a:pPr>
            <a:r>
              <a:rPr lang="en" sz="2400"/>
              <a:t>Some of the most popular bots for Instagram or automation services are Mass Planner, FollowLiker, and Instagress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60950" y="931250"/>
            <a:ext cx="8222100" cy="342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sz="2400"/>
          </a:p>
          <a:p>
            <a:pPr indent="0" lvl="0" marL="0" rtl="0">
              <a:spcBef>
                <a:spcPts val="0"/>
              </a:spcBef>
              <a:spcAft>
                <a:spcPts val="0"/>
              </a:spcAft>
              <a:buNone/>
            </a:pPr>
            <a:r>
              <a:rPr lang="en" sz="2400"/>
              <a:t>Well, what should our Instabot application be able to do? </a:t>
            </a:r>
            <a:endParaRPr sz="2400"/>
          </a:p>
          <a:p>
            <a:pPr indent="0" lvl="0" marL="0" rtl="0">
              <a:spcBef>
                <a:spcPts val="0"/>
              </a:spcBef>
              <a:spcAft>
                <a:spcPts val="0"/>
              </a:spcAft>
              <a:buNone/>
            </a:pPr>
            <a:r>
              <a:t/>
            </a:r>
            <a:endParaRPr sz="2400"/>
          </a:p>
          <a:p>
            <a:pPr indent="-381000" lvl="0" marL="457200" rtl="0">
              <a:spcBef>
                <a:spcPts val="0"/>
              </a:spcBef>
              <a:spcAft>
                <a:spcPts val="0"/>
              </a:spcAft>
              <a:buSzPts val="2400"/>
              <a:buAutoNum type="arabicPeriod"/>
            </a:pPr>
            <a:r>
              <a:rPr lang="en" sz="2400"/>
              <a:t>Access the API (today)</a:t>
            </a:r>
            <a:endParaRPr sz="2400"/>
          </a:p>
          <a:p>
            <a:pPr indent="-381000" lvl="0" marL="457200" rtl="0">
              <a:spcBef>
                <a:spcPts val="0"/>
              </a:spcBef>
              <a:spcAft>
                <a:spcPts val="0"/>
              </a:spcAft>
              <a:buSzPts val="2400"/>
              <a:buAutoNum type="arabicPeriod"/>
            </a:pPr>
            <a:r>
              <a:rPr lang="en" sz="2400"/>
              <a:t>Get User details (today)</a:t>
            </a:r>
            <a:endParaRPr sz="2400"/>
          </a:p>
          <a:p>
            <a:pPr indent="-381000" lvl="0" marL="457200" rtl="0">
              <a:spcBef>
                <a:spcPts val="0"/>
              </a:spcBef>
              <a:spcAft>
                <a:spcPts val="0"/>
              </a:spcAft>
              <a:buSzPts val="2400"/>
              <a:buAutoNum type="arabicPeriod"/>
            </a:pPr>
            <a:r>
              <a:rPr lang="en" sz="2400"/>
              <a:t>Get the recent post of an User</a:t>
            </a:r>
            <a:endParaRPr sz="2400"/>
          </a:p>
          <a:p>
            <a:pPr indent="-381000" lvl="0" marL="457200" rtl="0">
              <a:spcBef>
                <a:spcPts val="0"/>
              </a:spcBef>
              <a:spcAft>
                <a:spcPts val="0"/>
              </a:spcAft>
              <a:buSzPts val="2400"/>
              <a:buAutoNum type="arabicPeriod"/>
            </a:pPr>
            <a:r>
              <a:rPr lang="en" sz="2400"/>
              <a:t>Like a post</a:t>
            </a:r>
            <a:endParaRPr sz="2400"/>
          </a:p>
          <a:p>
            <a:pPr indent="-381000" lvl="0" marL="457200" rtl="0">
              <a:spcBef>
                <a:spcPts val="0"/>
              </a:spcBef>
              <a:spcAft>
                <a:spcPts val="0"/>
              </a:spcAft>
              <a:buSzPts val="2400"/>
              <a:buAutoNum type="arabicPeriod"/>
            </a:pPr>
            <a:r>
              <a:rPr lang="en" sz="2400"/>
              <a:t>Make a comment on the post</a:t>
            </a:r>
            <a:endParaRPr sz="2400"/>
          </a:p>
          <a:p>
            <a:pPr indent="-381000" lvl="0" marL="457200" rtl="0">
              <a:spcBef>
                <a:spcPts val="0"/>
              </a:spcBef>
              <a:spcAft>
                <a:spcPts val="0"/>
              </a:spcAft>
              <a:buSzPts val="2400"/>
              <a:buAutoNum type="arabicPeriod"/>
            </a:pPr>
            <a:r>
              <a:rPr lang="en" sz="2400"/>
              <a:t>Delete comments from an Instagram post</a:t>
            </a:r>
            <a:endParaRPr sz="2400"/>
          </a:p>
          <a:p>
            <a:pPr indent="0" lvl="0" marL="0" rtl="0">
              <a:spcBef>
                <a:spcPts val="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60950" y="931250"/>
            <a:ext cx="8222100" cy="342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MODULE 1: ACCESS TO API</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24850" y="465625"/>
            <a:ext cx="8489700" cy="4190700"/>
          </a:xfrm>
          <a:prstGeom prst="rect">
            <a:avLst/>
          </a:prstGeom>
        </p:spPr>
        <p:txBody>
          <a:bodyPr anchorCtr="0" anchor="ctr" bIns="91425" lIns="91425" spcFirstLastPara="1" rIns="91425" wrap="square" tIns="91425">
            <a:noAutofit/>
          </a:bodyPr>
          <a:lstStyle/>
          <a:p>
            <a:pPr indent="-381000" lvl="0" marL="457200" rtl="0">
              <a:spcBef>
                <a:spcPts val="0"/>
              </a:spcBef>
              <a:spcAft>
                <a:spcPts val="0"/>
              </a:spcAft>
              <a:buSzPts val="2400"/>
              <a:buAutoNum type="arabicPeriod"/>
            </a:pPr>
            <a:r>
              <a:rPr lang="en" sz="2400"/>
              <a:t>The API is accessed through HTTP requests(also called HTTP verbs). Example GET, POST, HEAD, PUT, DELETE.</a:t>
            </a:r>
            <a:endParaRPr sz="2400"/>
          </a:p>
          <a:p>
            <a:pPr indent="-381000" lvl="0" marL="457200" rtl="0">
              <a:spcBef>
                <a:spcPts val="0"/>
              </a:spcBef>
              <a:spcAft>
                <a:spcPts val="0"/>
              </a:spcAft>
              <a:buSzPts val="2400"/>
              <a:buAutoNum type="arabicPeriod"/>
            </a:pPr>
            <a:r>
              <a:rPr lang="en" sz="2400"/>
              <a:t>For this, Python provides us with an amazing library called Requests.</a:t>
            </a:r>
            <a:endParaRPr sz="2400"/>
          </a:p>
          <a:p>
            <a:pPr indent="-381000" lvl="0" marL="457200" rtl="0">
              <a:spcBef>
                <a:spcPts val="0"/>
              </a:spcBef>
              <a:spcAft>
                <a:spcPts val="0"/>
              </a:spcAft>
              <a:buSzPts val="2400"/>
              <a:buAutoNum type="arabicPeriod"/>
            </a:pPr>
            <a:r>
              <a:rPr lang="en" sz="2400"/>
              <a:t>Requests will allow us to send HTTP requests using Python without the need of writing 100s of lines of code.</a:t>
            </a:r>
            <a:endParaRPr sz="2400"/>
          </a:p>
          <a:p>
            <a:pPr indent="-381000" lvl="0" marL="457200" rtl="0">
              <a:spcBef>
                <a:spcPts val="0"/>
              </a:spcBef>
              <a:spcAft>
                <a:spcPts val="0"/>
              </a:spcAft>
              <a:buSzPts val="2400"/>
              <a:buAutoNum type="arabicPeriod"/>
            </a:pPr>
            <a:r>
              <a:rPr lang="en" sz="2400"/>
              <a:t>You can simply install the requests library as:</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rPr lang="en" sz="2400"/>
              <a:t>5.	We can have a look at its documentation here </a:t>
            </a:r>
            <a:r>
              <a:rPr lang="en" sz="2400" u="sng">
                <a:solidFill>
                  <a:schemeClr val="hlink"/>
                </a:solidFill>
                <a:hlinkClick r:id="rId3"/>
              </a:rPr>
              <a:t>http://docs.python-requests.org/en/master/</a:t>
            </a:r>
            <a:endParaRPr sz="2400"/>
          </a:p>
        </p:txBody>
      </p:sp>
      <p:sp>
        <p:nvSpPr>
          <p:cNvPr id="189" name="Shape 189"/>
          <p:cNvSpPr/>
          <p:nvPr/>
        </p:nvSpPr>
        <p:spPr>
          <a:xfrm>
            <a:off x="931225" y="3321925"/>
            <a:ext cx="6627000" cy="389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p</a:t>
            </a:r>
            <a:r>
              <a:rPr b="1" lang="en">
                <a:latin typeface="Courier New"/>
                <a:ea typeface="Courier New"/>
                <a:cs typeface="Courier New"/>
                <a:sym typeface="Courier New"/>
              </a:rPr>
              <a:t>ip install requests</a:t>
            </a:r>
            <a:endParaRPr b="1">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24850" y="465625"/>
            <a:ext cx="8489700" cy="4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2400"/>
              <a:t>Let's see how can we implement the GET function.</a:t>
            </a:r>
            <a:endParaRPr sz="2400"/>
          </a:p>
          <a:p>
            <a:pPr indent="0" lvl="0" marL="0" rtl="0" algn="ctr">
              <a:spcBef>
                <a:spcPts val="0"/>
              </a:spcBef>
              <a:spcAft>
                <a:spcPts val="0"/>
              </a:spcAft>
              <a:buNone/>
            </a:pPr>
            <a:r>
              <a:t/>
            </a:r>
            <a:endParaRPr sz="2400"/>
          </a:p>
        </p:txBody>
      </p:sp>
      <p:pic>
        <p:nvPicPr>
          <p:cNvPr id="195" name="Shape 195"/>
          <p:cNvPicPr preferRelativeResize="0"/>
          <p:nvPr/>
        </p:nvPicPr>
        <p:blipFill>
          <a:blip r:embed="rId3">
            <a:alphaModFix/>
          </a:blip>
          <a:stretch>
            <a:fillRect/>
          </a:stretch>
        </p:blipFill>
        <p:spPr>
          <a:xfrm>
            <a:off x="589588" y="1257300"/>
            <a:ext cx="7960225" cy="342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227400" y="465625"/>
            <a:ext cx="8738400" cy="8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Making a GET request is easy. We just have to pass the URL as a parameter.</a:t>
            </a:r>
            <a:endParaRPr sz="2000"/>
          </a:p>
          <a:p>
            <a:pPr indent="0" lvl="0" marL="0" rtl="0" algn="ctr">
              <a:spcBef>
                <a:spcPts val="0"/>
              </a:spcBef>
              <a:spcAft>
                <a:spcPts val="0"/>
              </a:spcAft>
              <a:buNone/>
            </a:pPr>
            <a:r>
              <a:rPr lang="en" sz="2000"/>
              <a:t>The requests library also consists of an inbuilt JSON decoder.</a:t>
            </a:r>
            <a:endParaRPr sz="2000"/>
          </a:p>
        </p:txBody>
      </p:sp>
      <p:pic>
        <p:nvPicPr>
          <p:cNvPr id="201" name="Shape 201"/>
          <p:cNvPicPr preferRelativeResize="0"/>
          <p:nvPr/>
        </p:nvPicPr>
        <p:blipFill>
          <a:blip r:embed="rId3">
            <a:alphaModFix/>
          </a:blip>
          <a:stretch>
            <a:fillRect/>
          </a:stretch>
        </p:blipFill>
        <p:spPr>
          <a:xfrm>
            <a:off x="560111" y="1560050"/>
            <a:ext cx="8072975" cy="326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60950" y="530600"/>
            <a:ext cx="8222100" cy="3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One thing that everyone needs to understand is that </a:t>
            </a:r>
            <a:endParaRPr sz="2400"/>
          </a:p>
          <a:p>
            <a:pPr indent="0" lvl="0" marL="0" rtl="0" algn="ctr">
              <a:spcBef>
                <a:spcPts val="0"/>
              </a:spcBef>
              <a:spcAft>
                <a:spcPts val="0"/>
              </a:spcAft>
              <a:buNone/>
            </a:pPr>
            <a:r>
              <a:rPr lang="en" sz="2400"/>
              <a:t>If we use the API of an app, we don't need to remember any information or code whatsoever.</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Every application has a developer page, which has the documentation for all the usage information of the API.</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We can take a look at the Instagram's developers page.</a:t>
            </a:r>
            <a:endParaRPr sz="2400"/>
          </a:p>
          <a:p>
            <a:pPr indent="0" lvl="0" marL="0" rtl="0" algn="ctr">
              <a:spcBef>
                <a:spcPts val="0"/>
              </a:spcBef>
              <a:spcAft>
                <a:spcPts val="0"/>
              </a:spcAft>
              <a:buNone/>
            </a:pPr>
            <a:r>
              <a:rPr lang="en" sz="2400" u="sng">
                <a:solidFill>
                  <a:schemeClr val="hlink"/>
                </a:solidFill>
                <a:hlinkClick r:id="rId3"/>
              </a:rPr>
              <a:t>https://www.instagram.com/developer/</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60950" y="129950"/>
            <a:ext cx="8222100" cy="43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How can we put the Instagram API to use?</a:t>
            </a:r>
            <a:endParaRPr sz="2400"/>
          </a:p>
          <a:p>
            <a:pPr indent="0" lvl="0" marL="0" rtl="0" algn="ctr">
              <a:spcBef>
                <a:spcPts val="0"/>
              </a:spcBef>
              <a:spcAft>
                <a:spcPts val="0"/>
              </a:spcAft>
              <a:buNone/>
            </a:pPr>
            <a:r>
              <a:t/>
            </a:r>
            <a:endParaRPr sz="2400"/>
          </a:p>
          <a:p>
            <a:pPr indent="0" lvl="0" marL="0" rtl="0">
              <a:spcBef>
                <a:spcPts val="0"/>
              </a:spcBef>
              <a:spcAft>
                <a:spcPts val="0"/>
              </a:spcAft>
              <a:buNone/>
            </a:pPr>
            <a:r>
              <a:rPr lang="en" sz="1800"/>
              <a:t>To begin with, we need to have an Access Token.</a:t>
            </a:r>
            <a:endParaRPr sz="1800"/>
          </a:p>
          <a:p>
            <a:pPr indent="0" lvl="0" marL="0" rtl="0">
              <a:spcBef>
                <a:spcPts val="0"/>
              </a:spcBef>
              <a:spcAft>
                <a:spcPts val="0"/>
              </a:spcAft>
              <a:buNone/>
            </a:pPr>
            <a:r>
              <a:t/>
            </a:r>
            <a:endParaRPr sz="1800"/>
          </a:p>
          <a:p>
            <a:pPr indent="0" lvl="0" marL="0" rtl="0">
              <a:spcBef>
                <a:spcPts val="0"/>
              </a:spcBef>
              <a:spcAft>
                <a:spcPts val="0"/>
              </a:spcAft>
              <a:buNone/>
            </a:pPr>
            <a:r>
              <a:rPr lang="en" sz="1800"/>
              <a:t>What is an Access Token?</a:t>
            </a:r>
            <a:endParaRPr sz="1800"/>
          </a:p>
          <a:p>
            <a:pPr indent="0" lvl="0" marL="457200" rtl="0">
              <a:spcBef>
                <a:spcPts val="0"/>
              </a:spcBef>
              <a:spcAft>
                <a:spcPts val="0"/>
              </a:spcAft>
              <a:buNone/>
            </a:pPr>
            <a:r>
              <a:rPr lang="en" sz="1800"/>
              <a:t>An access token is an opaque string that identifies a user, app, or page and can be used by the app to make graph API calls.</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AutoNum type="arabicPeriod"/>
            </a:pPr>
            <a:r>
              <a:rPr lang="en" sz="1800"/>
              <a:t>For a moment, let's assume our application to be a Hotel. </a:t>
            </a:r>
            <a:endParaRPr sz="1800"/>
          </a:p>
          <a:p>
            <a:pPr indent="-342900" lvl="0" marL="457200" rtl="0">
              <a:spcBef>
                <a:spcPts val="0"/>
              </a:spcBef>
              <a:spcAft>
                <a:spcPts val="0"/>
              </a:spcAft>
              <a:buSzPts val="1800"/>
              <a:buAutoNum type="arabicPeriod"/>
            </a:pPr>
            <a:r>
              <a:rPr lang="en" sz="1800"/>
              <a:t>Now, everyone is allowed to roam around freely in the hotel public area. </a:t>
            </a:r>
            <a:endParaRPr sz="1800"/>
          </a:p>
          <a:p>
            <a:pPr indent="-342900" lvl="0" marL="457200" rtl="0">
              <a:spcBef>
                <a:spcPts val="0"/>
              </a:spcBef>
              <a:spcAft>
                <a:spcPts val="0"/>
              </a:spcAft>
              <a:buSzPts val="1800"/>
              <a:buAutoNum type="arabicPeriod"/>
            </a:pPr>
            <a:r>
              <a:rPr lang="en" sz="1800"/>
              <a:t>But, how will you access your hotel room? Or the Gym? Or the Pool?</a:t>
            </a:r>
            <a:endParaRPr sz="1800"/>
          </a:p>
          <a:p>
            <a:pPr indent="-342900" lvl="0" marL="457200" rtl="0">
              <a:spcBef>
                <a:spcPts val="0"/>
              </a:spcBef>
              <a:spcAft>
                <a:spcPts val="0"/>
              </a:spcAft>
              <a:buSzPts val="1800"/>
              <a:buAutoNum type="arabicPeriod"/>
            </a:pPr>
            <a:r>
              <a:rPr lang="en" sz="1800"/>
              <a:t>You reach out to the receptionist, share your credentials with her and get your Hotel key card.</a:t>
            </a:r>
            <a:endParaRPr sz="1800"/>
          </a:p>
          <a:p>
            <a:pPr indent="-342900" lvl="0" marL="457200" rtl="0">
              <a:spcBef>
                <a:spcPts val="0"/>
              </a:spcBef>
              <a:spcAft>
                <a:spcPts val="0"/>
              </a:spcAft>
              <a:buSzPts val="1800"/>
              <a:buAutoNum type="arabicPeriod"/>
            </a:pPr>
            <a:r>
              <a:rPr lang="en" sz="1800"/>
              <a:t>Now this card gives you access to the restricted areas, like your room and the gym. And everytime you access any of these, the hotel authorities will know that it's you since your credentials are mapped to this card.</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60950" y="129950"/>
            <a:ext cx="8222100" cy="4320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An Access Token is similar to the Hotel key card. Every developer is required to generate their own access token before he/she can access the various features of the API.</a:t>
            </a:r>
            <a:endParaRPr sz="2400"/>
          </a:p>
          <a:p>
            <a:pPr indent="0" lvl="0" marL="0" rtl="0" algn="just">
              <a:spcBef>
                <a:spcPts val="0"/>
              </a:spcBef>
              <a:spcAft>
                <a:spcPts val="0"/>
              </a:spcAft>
              <a:buNone/>
            </a:pPr>
            <a:r>
              <a:rPr lang="en" sz="2400"/>
              <a:t>It is the Key to the API.</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How do we get our Access Token?</a:t>
            </a:r>
            <a:endParaRPr sz="2400"/>
          </a:p>
          <a:p>
            <a:pPr indent="0" lvl="0" marL="0" rtl="0" algn="just">
              <a:spcBef>
                <a:spcPts val="0"/>
              </a:spcBef>
              <a:spcAft>
                <a:spcPts val="0"/>
              </a:spcAft>
              <a:buNone/>
            </a:pPr>
            <a:r>
              <a:rPr lang="en" sz="2400"/>
              <a:t>To make your lives easy, we have made a Test Account on Instagram and an Access Token for it. You just have to send a GET Request using the Requests Library to get the Access Token.</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60950" y="129950"/>
            <a:ext cx="8222100" cy="4591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An Access Token is similar to the Hotel key card. Every developer is required to generate their own access token before he/she can access the various features of the API.</a:t>
            </a:r>
            <a:endParaRPr sz="1800"/>
          </a:p>
          <a:p>
            <a:pPr indent="0" lvl="0" marL="0" rtl="0" algn="just">
              <a:spcBef>
                <a:spcPts val="0"/>
              </a:spcBef>
              <a:spcAft>
                <a:spcPts val="0"/>
              </a:spcAft>
              <a:buNone/>
            </a:pPr>
            <a:r>
              <a:rPr lang="en" sz="1800"/>
              <a:t>It is the Key to the API.</a:t>
            </a:r>
            <a:endParaRPr sz="18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How do we get our Access Token?</a:t>
            </a:r>
            <a:endParaRPr sz="2400"/>
          </a:p>
          <a:p>
            <a:pPr indent="0" lvl="0" marL="0" rtl="0" algn="just">
              <a:spcBef>
                <a:spcPts val="0"/>
              </a:spcBef>
              <a:spcAft>
                <a:spcPts val="0"/>
              </a:spcAft>
              <a:buNone/>
            </a:pPr>
            <a:r>
              <a:rPr lang="en" sz="1800"/>
              <a:t>To make your lives easy, we have made a Test Account on Instagram and an Access Token for it. You just have to send a GET Request using the Requests Library to get the Access Token</a:t>
            </a:r>
            <a:r>
              <a:rPr lang="en" sz="1800"/>
              <a:t>.</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We are passing the URL as parameter in the get Function and using the JSON decoder. We have generated our own access token. What next?</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p:txBody>
      </p:sp>
      <p:sp>
        <p:nvSpPr>
          <p:cNvPr id="222" name="Shape 222"/>
          <p:cNvSpPr/>
          <p:nvPr/>
        </p:nvSpPr>
        <p:spPr>
          <a:xfrm>
            <a:off x="-150" y="3248525"/>
            <a:ext cx="9144000" cy="660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response = requests.get('https://api.jsonbin.io/b/59d0f30408be13271f7df29c').json()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APP_ACCESS_TOKEN = response['access_token']</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Introducing Web APIs</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AutoNum type="arabicPeriod"/>
            </a:pPr>
            <a:r>
              <a:rPr lang="en" sz="2200"/>
              <a:t>API stands for </a:t>
            </a:r>
            <a:r>
              <a:rPr b="1" lang="en" sz="2200">
                <a:solidFill>
                  <a:srgbClr val="9900FF"/>
                </a:solidFill>
              </a:rPr>
              <a:t>Application Programming Interface.</a:t>
            </a:r>
            <a:endParaRPr b="1" sz="2200">
              <a:solidFill>
                <a:srgbClr val="9900FF"/>
              </a:solidFill>
            </a:endParaRPr>
          </a:p>
          <a:p>
            <a:pPr indent="-368300" lvl="0" marL="457200" rtl="0">
              <a:spcBef>
                <a:spcPts val="0"/>
              </a:spcBef>
              <a:spcAft>
                <a:spcPts val="0"/>
              </a:spcAft>
              <a:buSzPts val="2200"/>
              <a:buAutoNum type="arabicPeriod"/>
            </a:pPr>
            <a:r>
              <a:rPr lang="en" sz="2200"/>
              <a:t>In computer programming, an application programming interface (API) is a set of subroutine definitions, protocols, and tools for building software and applications.</a:t>
            </a:r>
            <a:endParaRPr sz="2200"/>
          </a:p>
          <a:p>
            <a:pPr indent="-368300" lvl="0" marL="457200" rtl="0">
              <a:spcBef>
                <a:spcPts val="0"/>
              </a:spcBef>
              <a:spcAft>
                <a:spcPts val="0"/>
              </a:spcAft>
              <a:buSzPts val="2200"/>
              <a:buAutoNum type="arabicPeriod"/>
            </a:pPr>
            <a:r>
              <a:rPr lang="en" sz="2200"/>
              <a:t>To put it in simple terms, an API is a set of methods and tools that can be used for building software applications.</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60950" y="129950"/>
            <a:ext cx="8222100" cy="45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Introducing </a:t>
            </a:r>
            <a:r>
              <a:rPr b="1" lang="en" sz="2400">
                <a:solidFill>
                  <a:srgbClr val="FF9900"/>
                </a:solidFill>
              </a:rPr>
              <a:t>Endpoint</a:t>
            </a:r>
            <a:endParaRPr b="1" sz="2400">
              <a:solidFill>
                <a:srgbClr val="FF9900"/>
              </a:solidFill>
            </a:endParaRPr>
          </a:p>
          <a:p>
            <a:pPr indent="0" lvl="0" marL="0" rtl="0" algn="just">
              <a:spcBef>
                <a:spcPts val="0"/>
              </a:spcBef>
              <a:spcAft>
                <a:spcPts val="0"/>
              </a:spcAft>
              <a:buNone/>
            </a:pPr>
            <a:r>
              <a:t/>
            </a:r>
            <a:endParaRPr sz="1800"/>
          </a:p>
          <a:p>
            <a:pPr indent="0" lvl="0" marL="0" rtl="0" algn="just">
              <a:spcBef>
                <a:spcPts val="0"/>
              </a:spcBef>
              <a:spcAft>
                <a:spcPts val="0"/>
              </a:spcAft>
              <a:buNone/>
            </a:pPr>
            <a:r>
              <a:rPr lang="en" sz="2000"/>
              <a:t>An Endpoint is just another word for URL.</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An Endpoint usually has a constant URL part, called the Base URL. </a:t>
            </a:r>
            <a:endParaRPr sz="2000"/>
          </a:p>
          <a:p>
            <a:pPr indent="0" lvl="0" marL="0" rtl="0" algn="just">
              <a:spcBef>
                <a:spcPts val="0"/>
              </a:spcBef>
              <a:spcAft>
                <a:spcPts val="0"/>
              </a:spcAft>
              <a:buNone/>
            </a:pPr>
            <a:r>
              <a:rPr lang="en" sz="2000"/>
              <a:t>For Instagram's API, the base url is : 'https://api.instagram.com/v1/'</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The other important part of this URL is the Query String and Path.</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Again, you don't need to memorize the path or anything as it is all there in the documentation of the API.</a:t>
            </a:r>
            <a:endParaRPr sz="2000"/>
          </a:p>
          <a:p>
            <a:pPr indent="0" lvl="0" marL="0" rtl="0" algn="just">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60950" y="129950"/>
            <a:ext cx="8222100" cy="4591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Before getting someone else's information through our bot, let's first get our own info.</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For this we define a function </a:t>
            </a:r>
            <a:r>
              <a:rPr lang="en" sz="2400">
                <a:solidFill>
                  <a:srgbClr val="FF9900"/>
                </a:solidFill>
              </a:rPr>
              <a:t>self_info()</a:t>
            </a:r>
            <a:r>
              <a:rPr lang="en" sz="2400"/>
              <a:t>.</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Let's have a look at the developer's guide and check out the steps to be followed to get our own information.</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Shape 237"/>
          <p:cNvPicPr preferRelativeResize="0"/>
          <p:nvPr/>
        </p:nvPicPr>
        <p:blipFill>
          <a:blip r:embed="rId3">
            <a:alphaModFix/>
          </a:blip>
          <a:stretch>
            <a:fillRect/>
          </a:stretch>
        </p:blipFill>
        <p:spPr>
          <a:xfrm>
            <a:off x="152400" y="542225"/>
            <a:ext cx="8839200" cy="42464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60950" y="129950"/>
            <a:ext cx="4108800" cy="4591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We start navigating the page for relevant information.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The Endpoint section here, provides us with the information for using the API for different tasks.</a:t>
            </a:r>
            <a:endParaRPr sz="2400"/>
          </a:p>
        </p:txBody>
      </p:sp>
      <p:pic>
        <p:nvPicPr>
          <p:cNvPr id="243" name="Shape 243"/>
          <p:cNvPicPr preferRelativeResize="0"/>
          <p:nvPr/>
        </p:nvPicPr>
        <p:blipFill>
          <a:blip r:embed="rId3">
            <a:alphaModFix/>
          </a:blip>
          <a:stretch>
            <a:fillRect/>
          </a:stretch>
        </p:blipFill>
        <p:spPr>
          <a:xfrm>
            <a:off x="5296075" y="6200"/>
            <a:ext cx="1931305" cy="5137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60950" y="129950"/>
            <a:ext cx="8028600" cy="1039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We navigate to the Users section as we have to get the user information.</a:t>
            </a:r>
            <a:endParaRPr sz="2400"/>
          </a:p>
        </p:txBody>
      </p:sp>
      <p:pic>
        <p:nvPicPr>
          <p:cNvPr id="249" name="Shape 249"/>
          <p:cNvPicPr preferRelativeResize="0"/>
          <p:nvPr/>
        </p:nvPicPr>
        <p:blipFill>
          <a:blip r:embed="rId3">
            <a:alphaModFix/>
          </a:blip>
          <a:stretch>
            <a:fillRect/>
          </a:stretch>
        </p:blipFill>
        <p:spPr>
          <a:xfrm>
            <a:off x="990600" y="1159850"/>
            <a:ext cx="6400800" cy="1409700"/>
          </a:xfrm>
          <a:prstGeom prst="rect">
            <a:avLst/>
          </a:prstGeom>
          <a:noFill/>
          <a:ln>
            <a:noFill/>
          </a:ln>
        </p:spPr>
      </p:pic>
      <p:sp>
        <p:nvSpPr>
          <p:cNvPr id="250" name="Shape 250"/>
          <p:cNvSpPr txBox="1"/>
          <p:nvPr/>
        </p:nvSpPr>
        <p:spPr>
          <a:xfrm>
            <a:off x="346500" y="2869525"/>
            <a:ext cx="8294400" cy="192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Roboto"/>
                <a:ea typeface="Roboto"/>
                <a:cs typeface="Roboto"/>
                <a:sym typeface="Roboto"/>
              </a:rPr>
              <a:t>As we can see here, there are 3 different columns.</a:t>
            </a:r>
            <a:endParaRPr sz="2000">
              <a:solidFill>
                <a:srgbClr val="FFFFFF"/>
              </a:solidFill>
              <a:latin typeface="Roboto"/>
              <a:ea typeface="Roboto"/>
              <a:cs typeface="Roboto"/>
              <a:sym typeface="Roboto"/>
            </a:endParaRPr>
          </a:p>
          <a:p>
            <a:pPr indent="-355600" lvl="0" marL="457200" rtl="0">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The first column suggests the Request method to access Data.</a:t>
            </a:r>
            <a:endParaRPr sz="2000">
              <a:solidFill>
                <a:srgbClr val="FFFFFF"/>
              </a:solidFill>
              <a:latin typeface="Roboto"/>
              <a:ea typeface="Roboto"/>
              <a:cs typeface="Roboto"/>
              <a:sym typeface="Roboto"/>
            </a:endParaRPr>
          </a:p>
          <a:p>
            <a:pPr indent="-355600" lvl="0" marL="457200" rtl="0">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The second column suggests the Path for making the Request.</a:t>
            </a:r>
            <a:endParaRPr sz="2000">
              <a:solidFill>
                <a:srgbClr val="FFFFFF"/>
              </a:solidFill>
              <a:latin typeface="Roboto"/>
              <a:ea typeface="Roboto"/>
              <a:cs typeface="Roboto"/>
              <a:sym typeface="Roboto"/>
            </a:endParaRPr>
          </a:p>
          <a:p>
            <a:pPr indent="-355600" lvl="0" marL="457200" rtl="0">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The third column suggests the Function performed when the URL is passed through the suggested request method.</a:t>
            </a:r>
            <a:endParaRPr sz="2000">
              <a:solidFill>
                <a:srgbClr val="FFFFFF"/>
              </a:solidFill>
              <a:latin typeface="Roboto"/>
              <a:ea typeface="Roboto"/>
              <a:cs typeface="Roboto"/>
              <a:sym typeface="Roboto"/>
            </a:endParaRPr>
          </a:p>
          <a:p>
            <a:pPr indent="0" lvl="0" marL="0">
              <a:spcBef>
                <a:spcPts val="0"/>
              </a:spcBef>
              <a:spcAft>
                <a:spcPts val="0"/>
              </a:spcAft>
              <a:buNone/>
            </a:pPr>
            <a:r>
              <a:t/>
            </a:r>
            <a:endParaRPr sz="2000">
              <a:solidFill>
                <a:srgbClr val="FFFFFF"/>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270700" y="129950"/>
            <a:ext cx="8662800" cy="595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Since we need to get our own info, we checkout user/self path.</a:t>
            </a:r>
            <a:endParaRPr sz="2400"/>
          </a:p>
        </p:txBody>
      </p:sp>
      <p:sp>
        <p:nvSpPr>
          <p:cNvPr id="256" name="Shape 256"/>
          <p:cNvSpPr txBox="1"/>
          <p:nvPr/>
        </p:nvSpPr>
        <p:spPr>
          <a:xfrm>
            <a:off x="346500" y="3746625"/>
            <a:ext cx="8294400" cy="5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200">
                <a:solidFill>
                  <a:srgbClr val="FFFFFF"/>
                </a:solidFill>
                <a:latin typeface="Roboto"/>
                <a:ea typeface="Roboto"/>
                <a:cs typeface="Roboto"/>
                <a:sym typeface="Roboto"/>
              </a:rPr>
              <a:t>Look at the highlighted text, it gives us the url pattern.</a:t>
            </a:r>
            <a:endParaRPr sz="2200">
              <a:solidFill>
                <a:srgbClr val="FFFFFF"/>
              </a:solidFill>
              <a:latin typeface="Roboto"/>
              <a:ea typeface="Roboto"/>
              <a:cs typeface="Roboto"/>
              <a:sym typeface="Roboto"/>
            </a:endParaRPr>
          </a:p>
        </p:txBody>
      </p:sp>
      <p:pic>
        <p:nvPicPr>
          <p:cNvPr id="257" name="Shape 257"/>
          <p:cNvPicPr preferRelativeResize="0"/>
          <p:nvPr/>
        </p:nvPicPr>
        <p:blipFill>
          <a:blip r:embed="rId3">
            <a:alphaModFix/>
          </a:blip>
          <a:stretch>
            <a:fillRect/>
          </a:stretch>
        </p:blipFill>
        <p:spPr>
          <a:xfrm>
            <a:off x="491075" y="985325"/>
            <a:ext cx="8222051" cy="2317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195150" y="129950"/>
            <a:ext cx="8705700" cy="1039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000"/>
              <a:t>For the given url pattern, </a:t>
            </a:r>
            <a:r>
              <a:rPr b="1" lang="en" sz="2000">
                <a:solidFill>
                  <a:srgbClr val="FF9900"/>
                </a:solidFill>
              </a:rPr>
              <a:t>https://api.instagram.com/v1/users/self/?access_token=ACCESS-TOKEN</a:t>
            </a:r>
            <a:r>
              <a:rPr lang="en" sz="2000"/>
              <a:t> we can understand it as:</a:t>
            </a:r>
            <a:endParaRPr sz="2000"/>
          </a:p>
        </p:txBody>
      </p:sp>
      <p:sp>
        <p:nvSpPr>
          <p:cNvPr id="263" name="Shape 263"/>
          <p:cNvSpPr txBox="1"/>
          <p:nvPr/>
        </p:nvSpPr>
        <p:spPr>
          <a:xfrm>
            <a:off x="108275" y="1418525"/>
            <a:ext cx="8933400" cy="30429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Clr>
                <a:srgbClr val="FFFFFF"/>
              </a:buClr>
              <a:buSzPts val="2200"/>
              <a:buFont typeface="Roboto"/>
              <a:buAutoNum type="arabicPeriod"/>
            </a:pPr>
            <a:r>
              <a:rPr b="1" lang="en" sz="2200">
                <a:solidFill>
                  <a:srgbClr val="FF9900"/>
                </a:solidFill>
                <a:latin typeface="Roboto"/>
                <a:ea typeface="Roboto"/>
                <a:cs typeface="Roboto"/>
                <a:sym typeface="Roboto"/>
              </a:rPr>
              <a:t>https://api.instagram.com/v1/</a:t>
            </a:r>
            <a:r>
              <a:rPr lang="en" sz="2200">
                <a:solidFill>
                  <a:srgbClr val="FFFFFF"/>
                </a:solidFill>
                <a:latin typeface="Roboto"/>
                <a:ea typeface="Roboto"/>
                <a:cs typeface="Roboto"/>
                <a:sym typeface="Roboto"/>
              </a:rPr>
              <a:t> </a:t>
            </a:r>
            <a:br>
              <a:rPr lang="en" sz="2200">
                <a:solidFill>
                  <a:srgbClr val="FFFFFF"/>
                </a:solidFill>
                <a:latin typeface="Roboto"/>
                <a:ea typeface="Roboto"/>
                <a:cs typeface="Roboto"/>
                <a:sym typeface="Roboto"/>
              </a:rPr>
            </a:br>
            <a:r>
              <a:rPr lang="en" sz="2200">
                <a:solidFill>
                  <a:srgbClr val="FFFFFF"/>
                </a:solidFill>
                <a:latin typeface="Roboto"/>
                <a:ea typeface="Roboto"/>
                <a:cs typeface="Roboto"/>
                <a:sym typeface="Roboto"/>
              </a:rPr>
              <a:t>This is the base URL. </a:t>
            </a:r>
            <a:br>
              <a:rPr lang="en" sz="2200">
                <a:solidFill>
                  <a:srgbClr val="FFFFFF"/>
                </a:solidFill>
                <a:latin typeface="Roboto"/>
                <a:ea typeface="Roboto"/>
                <a:cs typeface="Roboto"/>
                <a:sym typeface="Roboto"/>
              </a:rPr>
            </a:br>
            <a:r>
              <a:rPr lang="en" sz="2200">
                <a:solidFill>
                  <a:srgbClr val="FFFFFF"/>
                </a:solidFill>
                <a:latin typeface="Roboto"/>
                <a:ea typeface="Roboto"/>
                <a:cs typeface="Roboto"/>
                <a:sym typeface="Roboto"/>
              </a:rPr>
              <a:t>It is common for all the Instagram API endpoints.</a:t>
            </a:r>
            <a:endParaRPr sz="2200">
              <a:solidFill>
                <a:srgbClr val="FFFFFF"/>
              </a:solidFill>
              <a:latin typeface="Roboto"/>
              <a:ea typeface="Roboto"/>
              <a:cs typeface="Roboto"/>
              <a:sym typeface="Roboto"/>
            </a:endParaRPr>
          </a:p>
          <a:p>
            <a:pPr indent="-368300" lvl="0" marL="457200" rtl="0">
              <a:spcBef>
                <a:spcPts val="0"/>
              </a:spcBef>
              <a:spcAft>
                <a:spcPts val="0"/>
              </a:spcAft>
              <a:buClr>
                <a:srgbClr val="FFFFFF"/>
              </a:buClr>
              <a:buSzPts val="2200"/>
              <a:buFont typeface="Roboto"/>
              <a:buAutoNum type="arabicPeriod"/>
            </a:pPr>
            <a:r>
              <a:rPr b="1" lang="en" sz="2200">
                <a:solidFill>
                  <a:srgbClr val="FF9900"/>
                </a:solidFill>
                <a:latin typeface="Roboto"/>
                <a:ea typeface="Roboto"/>
                <a:cs typeface="Roboto"/>
                <a:sym typeface="Roboto"/>
              </a:rPr>
              <a:t>users/self/</a:t>
            </a:r>
            <a:r>
              <a:rPr lang="en" sz="2200">
                <a:solidFill>
                  <a:srgbClr val="FFFFFF"/>
                </a:solidFill>
                <a:latin typeface="Roboto"/>
                <a:ea typeface="Roboto"/>
                <a:cs typeface="Roboto"/>
                <a:sym typeface="Roboto"/>
              </a:rPr>
              <a:t> </a:t>
            </a:r>
            <a:br>
              <a:rPr lang="en" sz="2200">
                <a:solidFill>
                  <a:srgbClr val="FFFFFF"/>
                </a:solidFill>
                <a:latin typeface="Roboto"/>
                <a:ea typeface="Roboto"/>
                <a:cs typeface="Roboto"/>
                <a:sym typeface="Roboto"/>
              </a:rPr>
            </a:br>
            <a:r>
              <a:rPr lang="en" sz="2200">
                <a:solidFill>
                  <a:srgbClr val="FFFFFF"/>
                </a:solidFill>
                <a:latin typeface="Roboto"/>
                <a:ea typeface="Roboto"/>
                <a:cs typeface="Roboto"/>
                <a:sym typeface="Roboto"/>
              </a:rPr>
              <a:t>This is the Path for the given </a:t>
            </a:r>
            <a:r>
              <a:rPr lang="en" sz="2200">
                <a:solidFill>
                  <a:srgbClr val="FFFFFF"/>
                </a:solidFill>
                <a:latin typeface="Roboto"/>
                <a:ea typeface="Roboto"/>
                <a:cs typeface="Roboto"/>
                <a:sym typeface="Roboto"/>
              </a:rPr>
              <a:t>functionality</a:t>
            </a:r>
            <a:r>
              <a:rPr lang="en" sz="2200">
                <a:solidFill>
                  <a:srgbClr val="FFFFFF"/>
                </a:solidFill>
                <a:latin typeface="Roboto"/>
                <a:ea typeface="Roboto"/>
                <a:cs typeface="Roboto"/>
                <a:sym typeface="Roboto"/>
              </a:rPr>
              <a:t>.</a:t>
            </a:r>
            <a:endParaRPr sz="2200">
              <a:solidFill>
                <a:srgbClr val="FFFFFF"/>
              </a:solidFill>
              <a:latin typeface="Roboto"/>
              <a:ea typeface="Roboto"/>
              <a:cs typeface="Roboto"/>
              <a:sym typeface="Roboto"/>
            </a:endParaRPr>
          </a:p>
          <a:p>
            <a:pPr indent="-368300" lvl="0" marL="457200" rtl="0">
              <a:spcBef>
                <a:spcPts val="0"/>
              </a:spcBef>
              <a:spcAft>
                <a:spcPts val="0"/>
              </a:spcAft>
              <a:buClr>
                <a:srgbClr val="FFFFFF"/>
              </a:buClr>
              <a:buSzPts val="2200"/>
              <a:buFont typeface="Roboto"/>
              <a:buAutoNum type="arabicPeriod"/>
            </a:pPr>
            <a:r>
              <a:rPr b="1" lang="en" sz="2200">
                <a:solidFill>
                  <a:srgbClr val="FF9900"/>
                </a:solidFill>
                <a:latin typeface="Roboto"/>
                <a:ea typeface="Roboto"/>
                <a:cs typeface="Roboto"/>
                <a:sym typeface="Roboto"/>
              </a:rPr>
              <a:t>?access_token=ACCESS-TOKEN</a:t>
            </a:r>
            <a:r>
              <a:rPr lang="en" sz="2200">
                <a:solidFill>
                  <a:srgbClr val="FFFFFF"/>
                </a:solidFill>
                <a:latin typeface="Roboto"/>
                <a:ea typeface="Roboto"/>
                <a:cs typeface="Roboto"/>
                <a:sym typeface="Roboto"/>
              </a:rPr>
              <a:t> </a:t>
            </a:r>
            <a:br>
              <a:rPr lang="en" sz="2200">
                <a:solidFill>
                  <a:srgbClr val="FFFFFF"/>
                </a:solidFill>
                <a:latin typeface="Roboto"/>
                <a:ea typeface="Roboto"/>
                <a:cs typeface="Roboto"/>
                <a:sym typeface="Roboto"/>
              </a:rPr>
            </a:br>
            <a:r>
              <a:rPr lang="en" sz="2200">
                <a:solidFill>
                  <a:srgbClr val="FFFFFF"/>
                </a:solidFill>
                <a:latin typeface="Roboto"/>
                <a:ea typeface="Roboto"/>
                <a:cs typeface="Roboto"/>
                <a:sym typeface="Roboto"/>
              </a:rPr>
              <a:t>This is the Query List. </a:t>
            </a:r>
            <a:br>
              <a:rPr lang="en" sz="2200">
                <a:solidFill>
                  <a:srgbClr val="FFFFFF"/>
                </a:solidFill>
                <a:latin typeface="Roboto"/>
                <a:ea typeface="Roboto"/>
                <a:cs typeface="Roboto"/>
                <a:sym typeface="Roboto"/>
              </a:rPr>
            </a:br>
            <a:r>
              <a:rPr lang="en" sz="2200">
                <a:solidFill>
                  <a:srgbClr val="FFFFFF"/>
                </a:solidFill>
                <a:latin typeface="Roboto"/>
                <a:ea typeface="Roboto"/>
                <a:cs typeface="Roboto"/>
                <a:sym typeface="Roboto"/>
              </a:rPr>
              <a:t>It usually contains of the access token and ID for various attributes.</a:t>
            </a:r>
            <a:endParaRPr sz="2200">
              <a:solidFill>
                <a:srgbClr val="FFFFFF"/>
              </a:solidFill>
              <a:latin typeface="Roboto"/>
              <a:ea typeface="Roboto"/>
              <a:cs typeface="Roboto"/>
              <a:sym typeface="Roboto"/>
            </a:endParaRPr>
          </a:p>
          <a:p>
            <a:pPr indent="0" lvl="0" marL="0" rtl="0">
              <a:spcBef>
                <a:spcPts val="0"/>
              </a:spcBef>
              <a:spcAft>
                <a:spcPts val="0"/>
              </a:spcAft>
              <a:buNone/>
            </a:pPr>
            <a:r>
              <a:t/>
            </a:r>
            <a:endParaRPr sz="2200">
              <a:solidFill>
                <a:srgbClr val="FFFFF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195150" y="1196750"/>
            <a:ext cx="8705700" cy="1310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We have to make a GET request with the given URL pattern to get our own data. Let's write the code</a:t>
            </a:r>
            <a:endParaRPr sz="2400"/>
          </a:p>
        </p:txBody>
      </p:sp>
      <p:sp>
        <p:nvSpPr>
          <p:cNvPr id="269" name="Shape 269"/>
          <p:cNvSpPr/>
          <p:nvPr/>
        </p:nvSpPr>
        <p:spPr>
          <a:xfrm>
            <a:off x="119550" y="2366200"/>
            <a:ext cx="8943900" cy="131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def self_info():</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request_url = (BASE_URL + 'users/self/?access_token=%s') %(APP_ACCESS_TOKEN)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 'GET request url : %s' % (request_url)</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user_info = requests.get(request_url).json()</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195150" y="844625"/>
            <a:ext cx="8705700" cy="1364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sz="2400"/>
          </a:p>
          <a:p>
            <a:pPr indent="0" lvl="0" marL="0">
              <a:spcBef>
                <a:spcPts val="0"/>
              </a:spcBef>
              <a:spcAft>
                <a:spcPts val="0"/>
              </a:spcAft>
              <a:buNone/>
            </a:pPr>
            <a:r>
              <a:rPr lang="en" sz="2400"/>
              <a:t>Remember HTTP status codes? </a:t>
            </a:r>
            <a:endParaRPr sz="2400"/>
          </a:p>
          <a:p>
            <a:pPr indent="0" lvl="0" marL="0">
              <a:spcBef>
                <a:spcPts val="0"/>
              </a:spcBef>
              <a:spcAft>
                <a:spcPts val="0"/>
              </a:spcAft>
              <a:buNone/>
            </a:pPr>
            <a:r>
              <a:rPr lang="en" sz="2400"/>
              <a:t>Before we can proceed with printing the data we need to check if we have a proper response code of 200</a:t>
            </a:r>
            <a:endParaRPr sz="2400"/>
          </a:p>
          <a:p>
            <a:pPr indent="0" lvl="0" marL="0" rtl="0">
              <a:spcBef>
                <a:spcPts val="0"/>
              </a:spcBef>
              <a:spcAft>
                <a:spcPts val="0"/>
              </a:spcAft>
              <a:buNone/>
            </a:pPr>
            <a:r>
              <a:t/>
            </a:r>
            <a:endParaRPr sz="2400"/>
          </a:p>
        </p:txBody>
      </p:sp>
      <p:sp>
        <p:nvSpPr>
          <p:cNvPr id="275" name="Shape 275"/>
          <p:cNvSpPr/>
          <p:nvPr/>
        </p:nvSpPr>
        <p:spPr>
          <a:xfrm>
            <a:off x="119550" y="2366200"/>
            <a:ext cx="8943900" cy="242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def self_info():</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request_url = (BASE_URL + 'users/self/?access_token=%s') %(APP_ACCESS_TOKEN)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 'GET request url : %s' % (request_url)</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user_info = requests.get(request_url).json()</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if user_info['meta']['code'] == 200:</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#Request successful</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print('Status code other than 200 received!')</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173500" y="411500"/>
            <a:ext cx="8705700" cy="76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Developer documentation also gives us an example of the response we can expect in the json:</a:t>
            </a:r>
            <a:endParaRPr sz="2400"/>
          </a:p>
        </p:txBody>
      </p:sp>
      <p:sp>
        <p:nvSpPr>
          <p:cNvPr id="281" name="Shape 281"/>
          <p:cNvSpPr/>
          <p:nvPr/>
        </p:nvSpPr>
        <p:spPr>
          <a:xfrm>
            <a:off x="119550" y="1288575"/>
            <a:ext cx="8943900" cy="375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"data":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"id": "1574083",</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"username": "snoopdogg",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"full_name": "Snoop Dogg",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"profile_picture": "http://distillery.s3.amazonaws.com/profiles/profile_1574083_75sq_1295469061.jpg",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"bio": "This is my bio",</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"website": "http://snoopdogg.com",</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"counts":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"media": 1320,</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"follows": 420,</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"followed_by": 3410</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1765025" y="2130325"/>
            <a:ext cx="6517500" cy="101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200">
                <a:solidFill>
                  <a:srgbClr val="0000FF"/>
                </a:solidFill>
              </a:rPr>
              <a:t>J</a:t>
            </a:r>
            <a:r>
              <a:rPr lang="en" sz="3200"/>
              <a:t>ava</a:t>
            </a:r>
            <a:r>
              <a:rPr lang="en" sz="3200">
                <a:solidFill>
                  <a:srgbClr val="0000FF"/>
                </a:solidFill>
              </a:rPr>
              <a:t>S</a:t>
            </a:r>
            <a:r>
              <a:rPr lang="en" sz="3200"/>
              <a:t>cript </a:t>
            </a:r>
            <a:r>
              <a:rPr lang="en" sz="3200">
                <a:solidFill>
                  <a:srgbClr val="0000FF"/>
                </a:solidFill>
              </a:rPr>
              <a:t>O</a:t>
            </a:r>
            <a:r>
              <a:rPr lang="en" sz="3200"/>
              <a:t>bject </a:t>
            </a:r>
            <a:r>
              <a:rPr lang="en" sz="3200">
                <a:solidFill>
                  <a:srgbClr val="0000FF"/>
                </a:solidFill>
              </a:rPr>
              <a:t>N</a:t>
            </a:r>
            <a:r>
              <a:rPr lang="en" sz="3200"/>
              <a:t>otation(JSON)</a:t>
            </a:r>
            <a:endParaRPr sz="3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219150" y="828450"/>
            <a:ext cx="8705700" cy="3486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The JSON response is similar to a dictionary that we used earlier and hence we can read data from it in a similar way that we used for the dictionary.</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rPr lang="en" sz="2400"/>
              <a:t>See if you can print the number of Followers, Posts and People we follow from the data received.</a:t>
            </a:r>
            <a:endParaRPr sz="2400"/>
          </a:p>
          <a:p>
            <a:pPr indent="0" lvl="0" marL="0" rtl="0">
              <a:spcBef>
                <a:spcPts val="0"/>
              </a:spcBef>
              <a:spcAft>
                <a:spcPts val="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73500" y="97450"/>
            <a:ext cx="8705700" cy="335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main.py</a:t>
            </a:r>
            <a:endParaRPr sz="1800"/>
          </a:p>
        </p:txBody>
      </p:sp>
      <p:sp>
        <p:nvSpPr>
          <p:cNvPr id="292" name="Shape 292"/>
          <p:cNvSpPr/>
          <p:nvPr/>
        </p:nvSpPr>
        <p:spPr>
          <a:xfrm>
            <a:off x="40200" y="563075"/>
            <a:ext cx="9063600" cy="4482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import requests</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response = requests.get('https://api.jsonbin.io/b/59d0f30408be13271f7df29c').json()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APP_ACCESS_TOKEN = response['access_token']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BASE_URL='https://api.instagram.com/v1/'</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def self_info():</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request_url = (BASE_URL + 'users/self/?access_token=%s') % (APP_ACCESS_TOKEN)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 'GET request url : %s' % (request_url)</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user_info = requests.get(request_url).json()</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if user_info['meta']['code'] == 200:</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 Code to print user's details</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print('Status code other than 200 received!')</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self_info()</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219150" y="828450"/>
            <a:ext cx="8705700" cy="34866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That’s all for today’s class. </a:t>
            </a:r>
            <a:endParaRPr/>
          </a:p>
          <a:p>
            <a:pPr indent="0" lvl="0" marL="0" rtl="0" algn="ctr">
              <a:spcBef>
                <a:spcPts val="0"/>
              </a:spcBef>
              <a:spcAft>
                <a:spcPts val="0"/>
              </a:spcAft>
              <a:buNone/>
            </a:pPr>
            <a:r>
              <a:rPr lang="en"/>
              <a:t>We’ll continue from the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65559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Introduction to JSON</a:t>
            </a:r>
            <a:endParaRPr/>
          </a:p>
        </p:txBody>
      </p:sp>
      <p:sp>
        <p:nvSpPr>
          <p:cNvPr id="91" name="Shape 9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AutoNum type="arabicPeriod"/>
            </a:pPr>
            <a:r>
              <a:rPr lang="en" sz="2200"/>
              <a:t>JSON stands for </a:t>
            </a:r>
            <a:r>
              <a:rPr b="1" lang="en" sz="2200">
                <a:solidFill>
                  <a:srgbClr val="9900FF"/>
                </a:solidFill>
              </a:rPr>
              <a:t>JavaScript Object Notation.</a:t>
            </a:r>
            <a:endParaRPr sz="2200"/>
          </a:p>
          <a:p>
            <a:pPr indent="-368300" lvl="0" marL="457200" rtl="0">
              <a:spcBef>
                <a:spcPts val="0"/>
              </a:spcBef>
              <a:spcAft>
                <a:spcPts val="0"/>
              </a:spcAft>
              <a:buSzPts val="2200"/>
              <a:buAutoNum type="arabicPeriod"/>
            </a:pPr>
            <a:r>
              <a:rPr lang="en" sz="2200"/>
              <a:t>JSON is a lightweight syntax for data storing and exchanging between server and client.</a:t>
            </a:r>
            <a:endParaRPr sz="2200"/>
          </a:p>
          <a:p>
            <a:pPr indent="-368300" lvl="0" marL="457200" rtl="0">
              <a:spcBef>
                <a:spcPts val="0"/>
              </a:spcBef>
              <a:spcAft>
                <a:spcPts val="0"/>
              </a:spcAft>
              <a:buSzPts val="2200"/>
              <a:buAutoNum type="arabicPeriod"/>
            </a:pPr>
            <a:r>
              <a:rPr lang="en" sz="2200"/>
              <a:t>JSON is "self-describing" and easy to understand.</a:t>
            </a:r>
            <a:endParaRPr sz="2200"/>
          </a:p>
          <a:p>
            <a:pPr indent="-368300" lvl="0" marL="457200" rtl="0">
              <a:spcBef>
                <a:spcPts val="0"/>
              </a:spcBef>
              <a:spcAft>
                <a:spcPts val="0"/>
              </a:spcAft>
              <a:buSzPts val="2200"/>
              <a:buAutoNum type="arabicPeriod"/>
            </a:pPr>
            <a:r>
              <a:rPr lang="en" sz="2200"/>
              <a:t>JSON is language independent *.</a:t>
            </a:r>
            <a:endParaRPr sz="2200"/>
          </a:p>
          <a:p>
            <a:pPr indent="-368300" lvl="0" marL="457200" rtl="0">
              <a:spcBef>
                <a:spcPts val="0"/>
              </a:spcBef>
              <a:spcAft>
                <a:spcPts val="0"/>
              </a:spcAft>
              <a:buSzPts val="2200"/>
              <a:buAutoNum type="arabicPeriod"/>
            </a:pPr>
            <a:r>
              <a:rPr lang="en" sz="2200"/>
              <a:t>JSON is based on key value pairs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71900" y="346500"/>
            <a:ext cx="83316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have a look at the piece of a JSON data. </a:t>
            </a:r>
            <a:br>
              <a:rPr lang="en"/>
            </a:br>
            <a:r>
              <a:rPr lang="en"/>
              <a:t>It basically has key-value pairs.</a:t>
            </a:r>
            <a:endParaRPr/>
          </a:p>
        </p:txBody>
      </p:sp>
      <p:sp>
        <p:nvSpPr>
          <p:cNvPr id="97" name="Shape 97"/>
          <p:cNvSpPr txBox="1"/>
          <p:nvPr>
            <p:ph idx="1" type="body"/>
          </p:nvPr>
        </p:nvSpPr>
        <p:spPr>
          <a:xfrm>
            <a:off x="471900" y="1919075"/>
            <a:ext cx="8222100" cy="301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v</a:t>
            </a:r>
            <a:r>
              <a:rPr b="1" lang="en" sz="1600">
                <a:solidFill>
                  <a:srgbClr val="000000"/>
                </a:solidFill>
                <a:latin typeface="Courier New"/>
                <a:ea typeface="Courier New"/>
                <a:cs typeface="Courier New"/>
                <a:sym typeface="Courier New"/>
              </a:rPr>
              <a:t>ar </a:t>
            </a:r>
            <a:r>
              <a:rPr b="1" lang="en" sz="1600">
                <a:solidFill>
                  <a:srgbClr val="FF0000"/>
                </a:solidFill>
                <a:latin typeface="Courier New"/>
                <a:ea typeface="Courier New"/>
                <a:cs typeface="Courier New"/>
                <a:sym typeface="Courier New"/>
              </a:rPr>
              <a:t>instructor_1</a:t>
            </a:r>
            <a:r>
              <a:rPr b="1" lang="en" sz="1600">
                <a:solidFill>
                  <a:srgbClr val="000000"/>
                </a:solidFill>
                <a:latin typeface="Courier New"/>
                <a:ea typeface="Courier New"/>
                <a:cs typeface="Courier New"/>
                <a:sym typeface="Courier New"/>
              </a:rPr>
              <a:t> =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r>
              <a:rPr b="1" lang="en" sz="1600">
                <a:solidFill>
                  <a:srgbClr val="4A86E8"/>
                </a:solidFill>
                <a:latin typeface="Courier New"/>
                <a:ea typeface="Courier New"/>
                <a:cs typeface="Courier New"/>
                <a:sym typeface="Courier New"/>
              </a:rPr>
              <a:t>"first_name"</a:t>
            </a:r>
            <a:r>
              <a:rPr b="1" lang="en" sz="1600">
                <a:solidFill>
                  <a:srgbClr val="000000"/>
                </a:solidFill>
                <a:latin typeface="Courier New"/>
                <a:ea typeface="Courier New"/>
                <a:cs typeface="Courier New"/>
                <a:sym typeface="Courier New"/>
              </a:rPr>
              <a:t>: "Mohit",</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r>
              <a:rPr b="1" lang="en" sz="1600">
                <a:solidFill>
                  <a:srgbClr val="4A86E8"/>
                </a:solidFill>
                <a:latin typeface="Courier New"/>
                <a:ea typeface="Courier New"/>
                <a:cs typeface="Courier New"/>
                <a:sym typeface="Courier New"/>
              </a:rPr>
              <a:t>"last_name"</a:t>
            </a:r>
            <a:r>
              <a:rPr b="1" lang="en" sz="1600">
                <a:solidFill>
                  <a:srgbClr val="000000"/>
                </a:solidFill>
                <a:latin typeface="Courier New"/>
                <a:ea typeface="Courier New"/>
                <a:cs typeface="Courier New"/>
                <a:sym typeface="Courier New"/>
              </a:rPr>
              <a:t>: "Sharma",</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r>
              <a:rPr b="1" lang="en" sz="1600">
                <a:solidFill>
                  <a:srgbClr val="4A86E8"/>
                </a:solidFill>
                <a:latin typeface="Courier New"/>
                <a:ea typeface="Courier New"/>
                <a:cs typeface="Courier New"/>
                <a:sym typeface="Courier New"/>
              </a:rPr>
              <a:t>"job"</a:t>
            </a:r>
            <a:r>
              <a:rPr b="1" lang="en" sz="1600">
                <a:solidFill>
                  <a:srgbClr val="000000"/>
                </a:solidFill>
                <a:latin typeface="Courier New"/>
                <a:ea typeface="Courier New"/>
                <a:cs typeface="Courier New"/>
                <a:sym typeface="Courier New"/>
              </a:rPr>
              <a:t>: "Instructor",</a:t>
            </a:r>
            <a:endParaRPr b="1" sz="16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600">
                <a:solidFill>
                  <a:srgbClr val="4A86E8"/>
                </a:solidFill>
                <a:latin typeface="Courier New"/>
                <a:ea typeface="Courier New"/>
                <a:cs typeface="Courier New"/>
                <a:sym typeface="Courier New"/>
              </a:rPr>
              <a:t>"batch"</a:t>
            </a:r>
            <a:r>
              <a:rPr b="1" lang="en" sz="1600">
                <a:solidFill>
                  <a:srgbClr val="000000"/>
                </a:solidFill>
                <a:latin typeface="Courier New"/>
                <a:ea typeface="Courier New"/>
                <a:cs typeface="Courier New"/>
                <a:sym typeface="Courier New"/>
              </a:rPr>
              <a:t>: "Python Delhi Offline",</a:t>
            </a:r>
            <a:endParaRPr b="1" sz="16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600">
                <a:solidFill>
                  <a:srgbClr val="4A86E8"/>
                </a:solidFill>
                <a:latin typeface="Courier New"/>
                <a:ea typeface="Courier New"/>
                <a:cs typeface="Courier New"/>
                <a:sym typeface="Courier New"/>
              </a:rPr>
              <a:t>"institution"</a:t>
            </a:r>
            <a:r>
              <a:rPr b="1" lang="en" sz="1600">
                <a:solidFill>
                  <a:srgbClr val="000000"/>
                </a:solidFill>
                <a:latin typeface="Courier New"/>
                <a:ea typeface="Courier New"/>
                <a:cs typeface="Courier New"/>
                <a:sym typeface="Courier New"/>
              </a:rPr>
              <a:t>: "Acadview",</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r>
              <a:rPr b="1" lang="en" sz="1600">
                <a:solidFill>
                  <a:srgbClr val="4A86E8"/>
                </a:solidFill>
                <a:latin typeface="Courier New"/>
                <a:ea typeface="Courier New"/>
                <a:cs typeface="Courier New"/>
                <a:sym typeface="Courier New"/>
              </a:rPr>
              <a:t>"city"</a:t>
            </a:r>
            <a:r>
              <a:rPr b="1" lang="en" sz="1600">
                <a:solidFill>
                  <a:srgbClr val="000000"/>
                </a:solidFill>
                <a:latin typeface="Courier New"/>
                <a:ea typeface="Courier New"/>
                <a:cs typeface="Courier New"/>
                <a:sym typeface="Courier New"/>
              </a:rPr>
              <a:t>: "Delhi"</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 collection of JSON objects is called a JSON Array</a:t>
            </a:r>
            <a:endParaRPr/>
          </a:p>
        </p:txBody>
      </p:sp>
      <p:sp>
        <p:nvSpPr>
          <p:cNvPr id="103" name="Shape 103"/>
          <p:cNvSpPr txBox="1"/>
          <p:nvPr>
            <p:ph idx="4294967295" type="body"/>
          </p:nvPr>
        </p:nvSpPr>
        <p:spPr>
          <a:xfrm>
            <a:off x="460950" y="693000"/>
            <a:ext cx="8222100" cy="425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var SPY =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"name": "agentx",</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r>
              <a:rPr b="1" lang="en" sz="1600">
                <a:solidFill>
                  <a:srgbClr val="000000"/>
                </a:solidFill>
                <a:latin typeface="Courier New"/>
                <a:ea typeface="Courier New"/>
                <a:cs typeface="Courier New"/>
                <a:sym typeface="Courier New"/>
              </a:rPr>
              <a:t>"age": "28",</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"rating": "4.7"</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"name": "agenty",</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"age": "24",</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"rating": "3.5"</a:t>
            </a:r>
            <a:endParaRPr b="1" sz="16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"name": "agentz",</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"age": "29",</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"rating": "2.4"</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glue this together: JSON API</a:t>
            </a:r>
            <a:endParaRPr/>
          </a:p>
        </p:txBody>
      </p:sp>
      <p:sp>
        <p:nvSpPr>
          <p:cNvPr id="109" name="Shape 109"/>
          <p:cNvSpPr txBox="1"/>
          <p:nvPr>
            <p:ph idx="1" type="body"/>
          </p:nvPr>
        </p:nvSpPr>
        <p:spPr>
          <a:xfrm>
            <a:off x="471900" y="1919075"/>
            <a:ext cx="8222100" cy="3083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#REQUEST</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GET https://api.facebook.com/v1/me</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#RESPONSE</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var instructor_1 = {</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"first_name": "Mohit",</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"last_name": "Sharma",</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"job": "Instructor",</a:t>
            </a:r>
            <a:endParaRPr b="1" sz="16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"batch": "Python Delhi Offline",</a:t>
            </a:r>
            <a:endParaRPr b="1" sz="1600">
              <a:solidFill>
                <a:srgbClr val="000000"/>
              </a:solidFill>
              <a:latin typeface="Courier New"/>
              <a:ea typeface="Courier New"/>
              <a:cs typeface="Courier New"/>
              <a:sym typeface="Courier New"/>
            </a:endParaRPr>
          </a:p>
          <a:p>
            <a:pPr indent="45720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"institution": "Acadview",</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    "city": "Delhi"</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Let's glue this together: JSON API</a:t>
            </a:r>
            <a:endParaRPr/>
          </a:p>
        </p:txBody>
      </p:sp>
      <p:sp>
        <p:nvSpPr>
          <p:cNvPr id="115" name="Shape 115"/>
          <p:cNvSpPr txBox="1"/>
          <p:nvPr>
            <p:ph idx="4294967295" type="body"/>
          </p:nvPr>
        </p:nvSpPr>
        <p:spPr>
          <a:xfrm>
            <a:off x="460950" y="693000"/>
            <a:ext cx="8222100" cy="425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#REQUEST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GET https://api.facebook.com/v1/me/friends</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#RESPONSE</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"name": "agentx",</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"age": 28,</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"followers": 201</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"name": "agenty",</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"age": 27,</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"followers": 2101</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"name": "agentz",</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"age": 20,</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"followers": 362</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