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3D85C6"/>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16:</a:t>
            </a:r>
            <a:endParaRPr/>
          </a:p>
          <a:p>
            <a:pPr indent="0" lvl="0" marL="0" algn="ctr">
              <a:spcBef>
                <a:spcPts val="0"/>
              </a:spcBef>
              <a:spcAft>
                <a:spcPts val="0"/>
              </a:spcAft>
              <a:buNone/>
            </a:pPr>
            <a:r>
              <a:rPr lang="en"/>
              <a:t>Working with data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DICTIONARY</a:t>
            </a:r>
            <a:endParaRPr/>
          </a:p>
        </p:txBody>
      </p:sp>
      <p:sp>
        <p:nvSpPr>
          <p:cNvPr id="128" name="Shape 128"/>
          <p:cNvSpPr txBox="1"/>
          <p:nvPr>
            <p:ph idx="4294967295" type="body"/>
          </p:nvPr>
        </p:nvSpPr>
        <p:spPr>
          <a:xfrm>
            <a:off x="240600" y="648900"/>
            <a:ext cx="8662800" cy="19824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b="1" lang="en" sz="1600"/>
              <a:t>Delete elements of a dictionary</a:t>
            </a:r>
            <a:r>
              <a:rPr b="1" lang="en" sz="1600"/>
              <a:t>:</a:t>
            </a:r>
            <a:endParaRPr b="1" sz="1600"/>
          </a:p>
          <a:p>
            <a:pPr indent="-330200" lvl="0" marL="457200" rtl="0">
              <a:spcBef>
                <a:spcPts val="0"/>
              </a:spcBef>
              <a:spcAft>
                <a:spcPts val="0"/>
              </a:spcAft>
              <a:buSzPts val="1600"/>
              <a:buAutoNum type="arabicPeriod"/>
            </a:pPr>
            <a:r>
              <a:rPr lang="en" sz="1600"/>
              <a:t>To delete a key, value pair in a dictionary, we can use the </a:t>
            </a:r>
            <a:r>
              <a:rPr b="1" lang="en" sz="1600">
                <a:solidFill>
                  <a:srgbClr val="38761D"/>
                </a:solidFill>
              </a:rPr>
              <a:t>del</a:t>
            </a:r>
            <a:r>
              <a:rPr b="1" lang="en" sz="1600"/>
              <a:t> </a:t>
            </a:r>
            <a:r>
              <a:rPr lang="en" sz="1600"/>
              <a:t>method.</a:t>
            </a:r>
            <a:endParaRPr sz="1600"/>
          </a:p>
          <a:p>
            <a:pPr indent="-330200" lvl="0" marL="457200" rtl="0">
              <a:spcBef>
                <a:spcPts val="0"/>
              </a:spcBef>
              <a:spcAft>
                <a:spcPts val="0"/>
              </a:spcAft>
              <a:buSzPts val="1600"/>
              <a:buAutoNum type="arabicPeriod"/>
            </a:pPr>
            <a:r>
              <a:rPr lang="en" sz="1600"/>
              <a:t>A disadvantage is that it gives KeyError if you try to delete a nonexistent key.</a:t>
            </a:r>
            <a:endParaRPr sz="1600"/>
          </a:p>
          <a:p>
            <a:pPr indent="-330200" lvl="0" marL="457200" rtl="0">
              <a:spcBef>
                <a:spcPts val="0"/>
              </a:spcBef>
              <a:spcAft>
                <a:spcPts val="0"/>
              </a:spcAft>
              <a:buSzPts val="1600"/>
              <a:buAutoNum type="arabicPeriod"/>
            </a:pPr>
            <a:r>
              <a:rPr lang="en" sz="1600"/>
              <a:t>So, instead of the del statement you can use the </a:t>
            </a:r>
            <a:r>
              <a:rPr b="1" lang="en" sz="1600">
                <a:solidFill>
                  <a:srgbClr val="38761D"/>
                </a:solidFill>
              </a:rPr>
              <a:t>pop </a:t>
            </a:r>
            <a:r>
              <a:rPr lang="en" sz="1600"/>
              <a:t>method. This method takes in the key as the parameter. As a second argument, you can pass the default value if the key is not present.</a:t>
            </a:r>
            <a:endParaRPr sz="1600"/>
          </a:p>
        </p:txBody>
      </p:sp>
      <p:sp>
        <p:nvSpPr>
          <p:cNvPr id="129" name="Shape 129"/>
          <p:cNvSpPr/>
          <p:nvPr/>
        </p:nvSpPr>
        <p:spPr>
          <a:xfrm>
            <a:off x="313625" y="2624075"/>
            <a:ext cx="8589900" cy="2107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myInfo = {'name':'Mohit', 'job':'instructor', 'institution':'acadview'}</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print(myInfo)</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delete the key-value pair information with key "name" and value "Mohit"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d</a:t>
            </a:r>
            <a:r>
              <a:rPr b="1" lang="en">
                <a:latin typeface="Courier New"/>
                <a:ea typeface="Courier New"/>
                <a:cs typeface="Courier New"/>
                <a:sym typeface="Courier New"/>
              </a:rPr>
              <a:t>el myInfo["job"]</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print(myInfo)</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#If we delete a nonexistent key, this will return None as the default value.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a:t>
            </a:r>
            <a:r>
              <a:rPr b="1" lang="en">
                <a:latin typeface="Courier New"/>
                <a:ea typeface="Courier New"/>
                <a:cs typeface="Courier New"/>
                <a:sym typeface="Courier New"/>
              </a:rPr>
              <a:t>myInfo.pop</a:t>
            </a:r>
            <a:r>
              <a:rPr b="1" lang="en">
                <a:latin typeface="Courier New"/>
                <a:ea typeface="Courier New"/>
                <a:cs typeface="Courier New"/>
                <a:sym typeface="Courier New"/>
              </a:rPr>
              <a:t>("age", None))</a:t>
            </a:r>
            <a:endParaRPr b="1">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DICTIONARY</a:t>
            </a:r>
            <a:endParaRPr/>
          </a:p>
        </p:txBody>
      </p:sp>
      <p:sp>
        <p:nvSpPr>
          <p:cNvPr id="135" name="Shape 135"/>
          <p:cNvSpPr txBox="1"/>
          <p:nvPr>
            <p:ph idx="4294967295" type="body"/>
          </p:nvPr>
        </p:nvSpPr>
        <p:spPr>
          <a:xfrm>
            <a:off x="240600" y="648900"/>
            <a:ext cx="8662800" cy="444900"/>
          </a:xfrm>
          <a:prstGeom prst="rect">
            <a:avLst/>
          </a:prstGeom>
          <a:noFill/>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You can test the presence of a key using the has_key method.</a:t>
            </a:r>
            <a:endParaRPr sz="1600"/>
          </a:p>
        </p:txBody>
      </p:sp>
      <p:sp>
        <p:nvSpPr>
          <p:cNvPr id="136" name="Shape 136"/>
          <p:cNvSpPr/>
          <p:nvPr/>
        </p:nvSpPr>
        <p:spPr>
          <a:xfrm>
            <a:off x="313625" y="1176275"/>
            <a:ext cx="8589900" cy="93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myInfo = {'name':'Mohit', 'job':'instructor', 'institution':'acadview'}</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print(myInfo.has_key("age"))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print(myInfo.has_key("name"))</a:t>
            </a:r>
            <a:endParaRPr b="1">
              <a:latin typeface="Courier New"/>
              <a:ea typeface="Courier New"/>
              <a:cs typeface="Courier New"/>
              <a:sym typeface="Courier New"/>
            </a:endParaRPr>
          </a:p>
        </p:txBody>
      </p:sp>
      <p:sp>
        <p:nvSpPr>
          <p:cNvPr id="137" name="Shape 137"/>
          <p:cNvSpPr txBox="1"/>
          <p:nvPr>
            <p:ph idx="4294967295" type="body"/>
          </p:nvPr>
        </p:nvSpPr>
        <p:spPr>
          <a:xfrm>
            <a:off x="316800" y="2249100"/>
            <a:ext cx="8662800" cy="4449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sz="1600"/>
              <a:t>2.	A dictionary in Python doesn't preserve the order.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216575" y="2130325"/>
            <a:ext cx="85869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SET</a:t>
            </a:r>
            <a:endParaRPr sz="4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SET</a:t>
            </a:r>
            <a:endParaRPr/>
          </a:p>
        </p:txBody>
      </p:sp>
      <p:sp>
        <p:nvSpPr>
          <p:cNvPr id="148" name="Shape 148"/>
          <p:cNvSpPr txBox="1"/>
          <p:nvPr>
            <p:ph idx="4294967295" type="body"/>
          </p:nvPr>
        </p:nvSpPr>
        <p:spPr>
          <a:xfrm>
            <a:off x="240600" y="648900"/>
            <a:ext cx="8662800" cy="444900"/>
          </a:xfrm>
          <a:prstGeom prst="rect">
            <a:avLst/>
          </a:prstGeom>
          <a:noFill/>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A set is an unordered collection data type with no duplicate elements. </a:t>
            </a:r>
            <a:endParaRPr sz="1600"/>
          </a:p>
          <a:p>
            <a:pPr indent="-330200" lvl="0" marL="457200" rtl="0">
              <a:spcBef>
                <a:spcPts val="0"/>
              </a:spcBef>
              <a:spcAft>
                <a:spcPts val="0"/>
              </a:spcAft>
              <a:buSzPts val="1600"/>
              <a:buAutoNum type="arabicPeriod"/>
            </a:pPr>
            <a:r>
              <a:rPr lang="en" sz="1600"/>
              <a:t>Sets are iterable and mutable. The elements appear in an arbitrary order when sets are iterated.</a:t>
            </a:r>
            <a:endParaRPr sz="1600"/>
          </a:p>
        </p:txBody>
      </p:sp>
      <p:sp>
        <p:nvSpPr>
          <p:cNvPr id="149" name="Shape 149"/>
          <p:cNvSpPr/>
          <p:nvPr/>
        </p:nvSpPr>
        <p:spPr>
          <a:xfrm>
            <a:off x="313625" y="1689225"/>
            <a:ext cx="8589900" cy="2696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creating a set with a string</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my_string = set("HackerEarth")</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print(my_string)</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creating a set with a list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my_list = set(["C++",</a:t>
            </a:r>
            <a:r>
              <a:rPr b="1" lang="en">
                <a:latin typeface="Courier New"/>
                <a:ea typeface="Courier New"/>
                <a:cs typeface="Courier New"/>
                <a:sym typeface="Courier New"/>
              </a:rPr>
              <a:t>"Java","Python","R","Scala","Javascript","Golang"</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print(my_list)</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creating a set with a list with duplicate elements</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a:t>
            </a:r>
            <a:r>
              <a:rPr b="1" lang="en">
                <a:latin typeface="Courier New"/>
                <a:ea typeface="Courier New"/>
                <a:cs typeface="Courier New"/>
                <a:sym typeface="Courier New"/>
              </a:rPr>
              <a:t>y_list = [1, 2, 3, 4, 5, 6, 7, 7, 7]</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my_list = set(my_list)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print(my_list)</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Methods to add elements to a set</a:t>
            </a:r>
            <a:endParaRPr/>
          </a:p>
        </p:txBody>
      </p:sp>
      <p:sp>
        <p:nvSpPr>
          <p:cNvPr id="155" name="Shape 155"/>
          <p:cNvSpPr txBox="1"/>
          <p:nvPr>
            <p:ph idx="4294967295" type="body"/>
          </p:nvPr>
        </p:nvSpPr>
        <p:spPr>
          <a:xfrm>
            <a:off x="240600" y="648900"/>
            <a:ext cx="8662800" cy="6027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sz="1600"/>
              <a:t>Python set </a:t>
            </a:r>
            <a:r>
              <a:rPr b="1" lang="en" sz="1600">
                <a:solidFill>
                  <a:srgbClr val="0B5394"/>
                </a:solidFill>
              </a:rPr>
              <a:t>discard(element)</a:t>
            </a:r>
            <a:r>
              <a:rPr lang="en" sz="1600"/>
              <a:t> and </a:t>
            </a:r>
            <a:r>
              <a:rPr b="1" lang="en" sz="1600">
                <a:solidFill>
                  <a:srgbClr val="0B5394"/>
                </a:solidFill>
              </a:rPr>
              <a:t>remove(element)</a:t>
            </a:r>
            <a:r>
              <a:rPr lang="en" sz="1600"/>
              <a:t> are used to remove element from the set</a:t>
            </a:r>
            <a:endParaRPr sz="1600"/>
          </a:p>
        </p:txBody>
      </p:sp>
      <p:sp>
        <p:nvSpPr>
          <p:cNvPr id="156" name="Shape 156"/>
          <p:cNvSpPr/>
          <p:nvPr/>
        </p:nvSpPr>
        <p:spPr>
          <a:xfrm>
            <a:off x="313625" y="1308225"/>
            <a:ext cx="8589900" cy="135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my_list = [1, 2, 3, 4, 5, 6, 7, 7, 7]</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my_set = set(my_list)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print(my_set)</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my_set.add(8)</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print(my_set)</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57" name="Shape 157"/>
          <p:cNvSpPr txBox="1"/>
          <p:nvPr>
            <p:ph idx="4294967295" type="body"/>
          </p:nvPr>
        </p:nvSpPr>
        <p:spPr>
          <a:xfrm>
            <a:off x="240600" y="2782500"/>
            <a:ext cx="8662800" cy="6027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sz="1600"/>
              <a:t>Python set </a:t>
            </a:r>
            <a:r>
              <a:rPr b="1" lang="en" sz="1600">
                <a:solidFill>
                  <a:srgbClr val="0B5394"/>
                </a:solidFill>
              </a:rPr>
              <a:t>update(element)</a:t>
            </a:r>
            <a:r>
              <a:rPr lang="en" sz="1600"/>
              <a:t> will a</a:t>
            </a:r>
            <a:r>
              <a:rPr lang="en" sz="1600"/>
              <a:t>dds element to list; it is an in-place set union operation.</a:t>
            </a:r>
            <a:endParaRPr sz="1600"/>
          </a:p>
        </p:txBody>
      </p:sp>
      <p:sp>
        <p:nvSpPr>
          <p:cNvPr id="158" name="Shape 158"/>
          <p:cNvSpPr/>
          <p:nvPr/>
        </p:nvSpPr>
        <p:spPr>
          <a:xfrm>
            <a:off x="313625" y="3289425"/>
            <a:ext cx="8589900" cy="1756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my_list = [1, 2, 3, 4, 5, 6, 7, 7, 8]</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my_set = set(my_list)</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my_set.discard(7)</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print(my_set)</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my_set.remove(8)</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print(my_set)</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Methods to remove elements from a set</a:t>
            </a:r>
            <a:endParaRPr/>
          </a:p>
        </p:txBody>
      </p:sp>
      <p:sp>
        <p:nvSpPr>
          <p:cNvPr id="164" name="Shape 164"/>
          <p:cNvSpPr txBox="1"/>
          <p:nvPr>
            <p:ph idx="4294967295" type="body"/>
          </p:nvPr>
        </p:nvSpPr>
        <p:spPr>
          <a:xfrm>
            <a:off x="240600" y="648900"/>
            <a:ext cx="8662800" cy="6027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sz="1600"/>
              <a:t>Python set </a:t>
            </a:r>
            <a:r>
              <a:rPr b="1" lang="en" sz="1600">
                <a:solidFill>
                  <a:srgbClr val="0B5394"/>
                </a:solidFill>
              </a:rPr>
              <a:t>add(element)</a:t>
            </a:r>
            <a:r>
              <a:rPr lang="en" sz="1600"/>
              <a:t> will add element to a set</a:t>
            </a:r>
            <a:endParaRPr sz="1600"/>
          </a:p>
        </p:txBody>
      </p:sp>
      <p:sp>
        <p:nvSpPr>
          <p:cNvPr id="165" name="Shape 165"/>
          <p:cNvSpPr/>
          <p:nvPr/>
        </p:nvSpPr>
        <p:spPr>
          <a:xfrm>
            <a:off x="313625" y="1308225"/>
            <a:ext cx="8589900" cy="135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my_list = [1, 2, 3, 4, 5, 6, 7, 7, 7]</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my_set = set(my_list)</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print(my_set)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my_set.add(8)</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print(my_set)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66" name="Shape 166"/>
          <p:cNvSpPr txBox="1"/>
          <p:nvPr>
            <p:ph idx="4294967295" type="body"/>
          </p:nvPr>
        </p:nvSpPr>
        <p:spPr>
          <a:xfrm>
            <a:off x="240600" y="2782500"/>
            <a:ext cx="8662800" cy="6027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sz="1600"/>
              <a:t>Python set </a:t>
            </a:r>
            <a:r>
              <a:rPr b="1" lang="en" sz="1600">
                <a:solidFill>
                  <a:srgbClr val="0B5394"/>
                </a:solidFill>
              </a:rPr>
              <a:t>update(element)</a:t>
            </a:r>
            <a:r>
              <a:rPr lang="en" sz="1600"/>
              <a:t> will adds element to list; it is an in-place set union operation.</a:t>
            </a:r>
            <a:endParaRPr sz="1600"/>
          </a:p>
        </p:txBody>
      </p:sp>
      <p:sp>
        <p:nvSpPr>
          <p:cNvPr id="167" name="Shape 167"/>
          <p:cNvSpPr/>
          <p:nvPr/>
        </p:nvSpPr>
        <p:spPr>
          <a:xfrm>
            <a:off x="313625" y="3289425"/>
            <a:ext cx="8589900" cy="1561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my_list = [1, 2, 3, 4, 5, 6, 7, 7, 7]</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my_set = set(my_list)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second_list = [8, 8, 13, 11]</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my_set.update(second_list)</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print(my_set)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Set Operations</a:t>
            </a:r>
            <a:endParaRPr/>
          </a:p>
        </p:txBody>
      </p:sp>
      <p:sp>
        <p:nvSpPr>
          <p:cNvPr id="173" name="Shape 173"/>
          <p:cNvSpPr txBox="1"/>
          <p:nvPr>
            <p:ph idx="4294967295" type="body"/>
          </p:nvPr>
        </p:nvSpPr>
        <p:spPr>
          <a:xfrm>
            <a:off x="240600" y="648900"/>
            <a:ext cx="8662800" cy="602700"/>
          </a:xfrm>
          <a:prstGeom prst="rect">
            <a:avLst/>
          </a:prstGeom>
          <a:noFill/>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Set Intersection using </a:t>
            </a:r>
            <a:r>
              <a:rPr b="1" lang="en" sz="1600">
                <a:solidFill>
                  <a:srgbClr val="0B5394"/>
                </a:solidFill>
              </a:rPr>
              <a:t>intersection(s)</a:t>
            </a:r>
            <a:r>
              <a:rPr lang="en" sz="1600"/>
              <a:t> returns element present in both sets.</a:t>
            </a:r>
            <a:endParaRPr sz="1600"/>
          </a:p>
          <a:p>
            <a:pPr indent="-330200" lvl="0" marL="457200" rtl="0">
              <a:spcBef>
                <a:spcPts val="0"/>
              </a:spcBef>
              <a:spcAft>
                <a:spcPts val="0"/>
              </a:spcAft>
              <a:buSzPts val="1600"/>
              <a:buAutoNum type="arabicPeriod"/>
            </a:pPr>
            <a:r>
              <a:rPr lang="en" sz="1600"/>
              <a:t>This can also be achieved using the ampersand operator (&amp;).</a:t>
            </a:r>
            <a:endParaRPr sz="1600"/>
          </a:p>
        </p:txBody>
      </p:sp>
      <p:sp>
        <p:nvSpPr>
          <p:cNvPr id="174" name="Shape 174"/>
          <p:cNvSpPr/>
          <p:nvPr/>
        </p:nvSpPr>
        <p:spPr>
          <a:xfrm>
            <a:off x="313625" y="1613025"/>
            <a:ext cx="8589900" cy="1853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setA = set([1, 2, 3, 4, 5, 6, 7, 7, 7])</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setB = set([1, 2, 3, 4, 5, 10, 15, 22])</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setC = (setA &amp; setB)</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print(setC)</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setD = setA.intersection(setB)</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print(setD)</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Set Operations</a:t>
            </a:r>
            <a:endParaRPr/>
          </a:p>
        </p:txBody>
      </p:sp>
      <p:sp>
        <p:nvSpPr>
          <p:cNvPr id="180" name="Shape 180"/>
          <p:cNvSpPr txBox="1"/>
          <p:nvPr>
            <p:ph idx="4294967295" type="body"/>
          </p:nvPr>
        </p:nvSpPr>
        <p:spPr>
          <a:xfrm>
            <a:off x="240600" y="648900"/>
            <a:ext cx="8662800" cy="726300"/>
          </a:xfrm>
          <a:prstGeom prst="rect">
            <a:avLst/>
          </a:prstGeom>
          <a:noFill/>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Set Difference using </a:t>
            </a:r>
            <a:r>
              <a:rPr b="1" lang="en" sz="1600">
                <a:solidFill>
                  <a:srgbClr val="0B5394"/>
                </a:solidFill>
              </a:rPr>
              <a:t>difference()</a:t>
            </a:r>
            <a:r>
              <a:rPr lang="en" sz="1600"/>
              <a:t> returns the difference of two sets.</a:t>
            </a:r>
            <a:endParaRPr sz="1600"/>
          </a:p>
          <a:p>
            <a:pPr indent="-330200" lvl="0" marL="457200" rtl="0">
              <a:spcBef>
                <a:spcPts val="0"/>
              </a:spcBef>
              <a:spcAft>
                <a:spcPts val="0"/>
              </a:spcAft>
              <a:buSzPts val="1600"/>
              <a:buAutoNum type="arabicPeriod"/>
            </a:pPr>
            <a:r>
              <a:rPr lang="en" sz="1600"/>
              <a:t> “-” operator can also be used to find the set difference.</a:t>
            </a:r>
            <a:endParaRPr sz="1600"/>
          </a:p>
        </p:txBody>
      </p:sp>
      <p:sp>
        <p:nvSpPr>
          <p:cNvPr id="181" name="Shape 181"/>
          <p:cNvSpPr/>
          <p:nvPr/>
        </p:nvSpPr>
        <p:spPr>
          <a:xfrm>
            <a:off x="313625" y="1613025"/>
            <a:ext cx="8589900" cy="2458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setA = set([1, 2, 3, 4, 5, 6, 7, 7, 7])</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setB = set([1, 2, 3, 4, 5, 10, 15, 22])</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setC = (setA - setB)</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print(setC)</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setD = setA.difference(setB)</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print(setD)</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setE = setB.difference(setA)</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print(setE)</a:t>
            </a:r>
            <a:endParaRPr b="1">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Set Operations</a:t>
            </a:r>
            <a:endParaRPr/>
          </a:p>
        </p:txBody>
      </p:sp>
      <p:sp>
        <p:nvSpPr>
          <p:cNvPr id="187" name="Shape 187"/>
          <p:cNvSpPr txBox="1"/>
          <p:nvPr>
            <p:ph idx="4294967295" type="body"/>
          </p:nvPr>
        </p:nvSpPr>
        <p:spPr>
          <a:xfrm>
            <a:off x="240600" y="725100"/>
            <a:ext cx="8662800" cy="5529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sz="1600"/>
              <a:t>Python set </a:t>
            </a:r>
            <a:r>
              <a:rPr b="1" lang="en" sz="1600">
                <a:solidFill>
                  <a:srgbClr val="0B5394"/>
                </a:solidFill>
              </a:rPr>
              <a:t>isdisjoint()</a:t>
            </a:r>
            <a:r>
              <a:rPr lang="en" sz="1600"/>
              <a:t> returns true if intersection of sets is empty otherwise false</a:t>
            </a:r>
            <a:endParaRPr sz="1600"/>
          </a:p>
        </p:txBody>
      </p:sp>
      <p:sp>
        <p:nvSpPr>
          <p:cNvPr id="188" name="Shape 188"/>
          <p:cNvSpPr/>
          <p:nvPr/>
        </p:nvSpPr>
        <p:spPr>
          <a:xfrm>
            <a:off x="313625" y="1395675"/>
            <a:ext cx="8589900" cy="97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setA = set([1, 2, 3])</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setB = set([10, 15, 22])</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print(setA.isdisjoint(setB))</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89" name="Shape 189"/>
          <p:cNvSpPr txBox="1"/>
          <p:nvPr>
            <p:ph idx="4294967295" type="body"/>
          </p:nvPr>
        </p:nvSpPr>
        <p:spPr>
          <a:xfrm>
            <a:off x="316800" y="2553900"/>
            <a:ext cx="8589900" cy="1057800"/>
          </a:xfrm>
          <a:prstGeom prst="rect">
            <a:avLst/>
          </a:prstGeom>
          <a:noFill/>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Python set </a:t>
            </a:r>
            <a:r>
              <a:rPr b="1" lang="en" sz="1600">
                <a:solidFill>
                  <a:srgbClr val="0B5394"/>
                </a:solidFill>
              </a:rPr>
              <a:t>issubset()</a:t>
            </a:r>
            <a:r>
              <a:rPr lang="en" sz="1600"/>
              <a:t> and </a:t>
            </a:r>
            <a:r>
              <a:rPr b="1" lang="en" sz="1600">
                <a:solidFill>
                  <a:srgbClr val="0B5394"/>
                </a:solidFill>
              </a:rPr>
              <a:t>issuperset()</a:t>
            </a:r>
            <a:r>
              <a:rPr lang="en" sz="1600"/>
              <a:t> </a:t>
            </a:r>
            <a:endParaRPr sz="1600"/>
          </a:p>
          <a:p>
            <a:pPr indent="-330200" lvl="0" marL="457200" rtl="0">
              <a:spcBef>
                <a:spcPts val="0"/>
              </a:spcBef>
              <a:spcAft>
                <a:spcPts val="0"/>
              </a:spcAft>
              <a:buSzPts val="1600"/>
              <a:buAutoNum type="arabicPeriod"/>
            </a:pPr>
            <a:r>
              <a:rPr lang="en" sz="1600"/>
              <a:t>s</a:t>
            </a:r>
            <a:r>
              <a:rPr lang="en" sz="1600"/>
              <a:t>etA</a:t>
            </a:r>
            <a:r>
              <a:rPr lang="en" sz="1600"/>
              <a:t>.issubset(setB) returns True if setA is subset of setB, False if not. </a:t>
            </a:r>
            <a:endParaRPr sz="1600"/>
          </a:p>
          <a:p>
            <a:pPr indent="-330200" lvl="0" marL="457200" rtl="0">
              <a:spcBef>
                <a:spcPts val="0"/>
              </a:spcBef>
              <a:spcAft>
                <a:spcPts val="0"/>
              </a:spcAft>
              <a:buSzPts val="1600"/>
              <a:buAutoNum type="arabicPeriod"/>
            </a:pPr>
            <a:r>
              <a:rPr lang="en" sz="1600"/>
              <a:t>“&lt;=” operator can be used to test for issubset. To check for proper subset “&lt;” is used.</a:t>
            </a:r>
            <a:endParaRPr sz="1600"/>
          </a:p>
        </p:txBody>
      </p:sp>
      <p:sp>
        <p:nvSpPr>
          <p:cNvPr id="190" name="Shape 190"/>
          <p:cNvSpPr/>
          <p:nvPr/>
        </p:nvSpPr>
        <p:spPr>
          <a:xfrm>
            <a:off x="389825" y="3757875"/>
            <a:ext cx="8589900" cy="1158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setA = set([1, 2, 3, 10, 15, 22])</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setB = set([10, 15, 22])</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print(setB.issubset(setA))</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print(setA.issubset(setB))</a:t>
            </a:r>
            <a:endParaRPr b="1">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219150" y="828450"/>
            <a:ext cx="8705700" cy="34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RECURSION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AGENDA</a:t>
            </a:r>
            <a:endParaRPr/>
          </a:p>
        </p:txBody>
      </p:sp>
      <p:sp>
        <p:nvSpPr>
          <p:cNvPr id="73" name="Shape 73"/>
          <p:cNvSpPr txBox="1"/>
          <p:nvPr>
            <p:ph idx="1" type="body"/>
          </p:nvPr>
        </p:nvSpPr>
        <p:spPr>
          <a:xfrm>
            <a:off x="471900" y="1919075"/>
            <a:ext cx="4184400" cy="2710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en" sz="2400"/>
              <a:t>List</a:t>
            </a:r>
            <a:endParaRPr sz="2400"/>
          </a:p>
          <a:p>
            <a:pPr indent="-381000" lvl="0" marL="457200" rtl="0">
              <a:spcBef>
                <a:spcPts val="0"/>
              </a:spcBef>
              <a:spcAft>
                <a:spcPts val="0"/>
              </a:spcAft>
              <a:buSzPts val="2400"/>
              <a:buAutoNum type="arabicPeriod"/>
            </a:pPr>
            <a:r>
              <a:rPr lang="en" sz="2400"/>
              <a:t>Dictionary</a:t>
            </a:r>
            <a:endParaRPr sz="2400"/>
          </a:p>
          <a:p>
            <a:pPr indent="-381000" lvl="0" marL="457200" rtl="0">
              <a:spcBef>
                <a:spcPts val="0"/>
              </a:spcBef>
              <a:spcAft>
                <a:spcPts val="0"/>
              </a:spcAft>
              <a:buSzPts val="2400"/>
              <a:buAutoNum type="arabicPeriod"/>
            </a:pPr>
            <a:r>
              <a:rPr lang="en" sz="2400"/>
              <a:t>Sets</a:t>
            </a:r>
            <a:endParaRPr sz="2400"/>
          </a:p>
          <a:p>
            <a:pPr indent="-381000" lvl="0" marL="457200" rtl="0">
              <a:spcBef>
                <a:spcPts val="0"/>
              </a:spcBef>
              <a:spcAft>
                <a:spcPts val="0"/>
              </a:spcAft>
              <a:buSzPts val="2400"/>
              <a:buAutoNum type="arabicPeriod"/>
            </a:pPr>
            <a:r>
              <a:rPr lang="en" sz="2400"/>
              <a:t>Recursion</a:t>
            </a:r>
            <a:endParaRPr sz="2400"/>
          </a:p>
          <a:p>
            <a:pPr indent="-381000" lvl="0" marL="457200" rtl="0">
              <a:spcBef>
                <a:spcPts val="0"/>
              </a:spcBef>
              <a:spcAft>
                <a:spcPts val="0"/>
              </a:spcAft>
              <a:buSzPts val="2400"/>
              <a:buAutoNum type="arabicPeriod"/>
            </a:pPr>
            <a:r>
              <a:rPr lang="en" sz="2400"/>
              <a:t>Lambda functions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RECURSION</a:t>
            </a:r>
            <a:endParaRPr/>
          </a:p>
        </p:txBody>
      </p:sp>
      <p:sp>
        <p:nvSpPr>
          <p:cNvPr id="201" name="Shape 201"/>
          <p:cNvSpPr txBox="1"/>
          <p:nvPr>
            <p:ph idx="4294967295" type="body"/>
          </p:nvPr>
        </p:nvSpPr>
        <p:spPr>
          <a:xfrm>
            <a:off x="240600" y="648900"/>
            <a:ext cx="8662800" cy="1039800"/>
          </a:xfrm>
          <a:prstGeom prst="rect">
            <a:avLst/>
          </a:prstGeom>
          <a:noFill/>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Recursion is a way of programming or coding a problem, in which a function calls itself one or more times in its body. </a:t>
            </a:r>
            <a:endParaRPr sz="1600"/>
          </a:p>
          <a:p>
            <a:pPr indent="-330200" lvl="0" marL="457200" rtl="0">
              <a:spcBef>
                <a:spcPts val="0"/>
              </a:spcBef>
              <a:spcAft>
                <a:spcPts val="0"/>
              </a:spcAft>
              <a:buSzPts val="1600"/>
              <a:buAutoNum type="arabicPeriod"/>
            </a:pPr>
            <a:r>
              <a:rPr lang="en" sz="1600"/>
              <a:t>Usually, it is returning the return value of this function call. </a:t>
            </a:r>
            <a:endParaRPr sz="1600"/>
          </a:p>
        </p:txBody>
      </p:sp>
      <p:sp>
        <p:nvSpPr>
          <p:cNvPr id="202" name="Shape 202"/>
          <p:cNvSpPr/>
          <p:nvPr/>
        </p:nvSpPr>
        <p:spPr>
          <a:xfrm>
            <a:off x="277050" y="1688700"/>
            <a:ext cx="8589900" cy="11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def factorial(n):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if n == 1:</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return 1</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return n * factorial(n-1)</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203" name="Shape 203"/>
          <p:cNvSpPr txBox="1"/>
          <p:nvPr>
            <p:ph idx="4294967295" type="body"/>
          </p:nvPr>
        </p:nvSpPr>
        <p:spPr>
          <a:xfrm>
            <a:off x="316800" y="2858700"/>
            <a:ext cx="8662800" cy="19701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b="1" lang="en" sz="1400"/>
              <a:t>Advantages of Recursion</a:t>
            </a:r>
            <a:endParaRPr b="1" sz="1400"/>
          </a:p>
          <a:p>
            <a:pPr indent="-317500" lvl="0" marL="457200" rtl="0">
              <a:spcBef>
                <a:spcPts val="0"/>
              </a:spcBef>
              <a:spcAft>
                <a:spcPts val="0"/>
              </a:spcAft>
              <a:buSzPts val="1400"/>
              <a:buAutoNum type="arabicPeriod"/>
            </a:pPr>
            <a:r>
              <a:rPr lang="en" sz="1400"/>
              <a:t>Recursive functions make the code look clean and elegant.</a:t>
            </a:r>
            <a:endParaRPr sz="1400"/>
          </a:p>
          <a:p>
            <a:pPr indent="-317500" lvl="0" marL="457200" rtl="0">
              <a:spcBef>
                <a:spcPts val="0"/>
              </a:spcBef>
              <a:spcAft>
                <a:spcPts val="0"/>
              </a:spcAft>
              <a:buSzPts val="1400"/>
              <a:buAutoNum type="arabicPeriod"/>
            </a:pPr>
            <a:r>
              <a:rPr lang="en" sz="1400"/>
              <a:t>A complex task can be broken down into simpler sub-problems using recursion.</a:t>
            </a:r>
            <a:endParaRPr sz="1400"/>
          </a:p>
          <a:p>
            <a:pPr indent="-317500" lvl="0" marL="457200" rtl="0">
              <a:spcBef>
                <a:spcPts val="0"/>
              </a:spcBef>
              <a:spcAft>
                <a:spcPts val="0"/>
              </a:spcAft>
              <a:buSzPts val="1400"/>
              <a:buAutoNum type="arabicPeriod"/>
            </a:pPr>
            <a:r>
              <a:rPr lang="en" sz="1400"/>
              <a:t>Sequence generation is easier with recursion than using some nested iteration.</a:t>
            </a:r>
            <a:endParaRPr sz="1400"/>
          </a:p>
          <a:p>
            <a:pPr indent="0" lvl="0" marL="0" rtl="0">
              <a:spcBef>
                <a:spcPts val="0"/>
              </a:spcBef>
              <a:spcAft>
                <a:spcPts val="0"/>
              </a:spcAft>
              <a:buNone/>
            </a:pPr>
            <a:r>
              <a:rPr b="1" lang="en" sz="1400"/>
              <a:t>D</a:t>
            </a:r>
            <a:r>
              <a:rPr b="1" lang="en" sz="1400"/>
              <a:t>isadvantages of Recursion</a:t>
            </a:r>
            <a:endParaRPr b="1" sz="1400"/>
          </a:p>
          <a:p>
            <a:pPr indent="-317500" lvl="0" marL="457200" rtl="0">
              <a:spcBef>
                <a:spcPts val="0"/>
              </a:spcBef>
              <a:spcAft>
                <a:spcPts val="0"/>
              </a:spcAft>
              <a:buSzPts val="1400"/>
              <a:buAutoNum type="arabicPeriod"/>
            </a:pPr>
            <a:r>
              <a:rPr lang="en" sz="1400"/>
              <a:t>Sometimes the logic behind recursion is hard to follow through.</a:t>
            </a:r>
            <a:endParaRPr sz="1400"/>
          </a:p>
          <a:p>
            <a:pPr indent="-317500" lvl="0" marL="457200" rtl="0">
              <a:spcBef>
                <a:spcPts val="0"/>
              </a:spcBef>
              <a:spcAft>
                <a:spcPts val="0"/>
              </a:spcAft>
              <a:buSzPts val="1400"/>
              <a:buAutoNum type="arabicPeriod"/>
            </a:pPr>
            <a:r>
              <a:rPr lang="en" sz="1400"/>
              <a:t>Recursive calls are expensive (inefficient) as they take up a lot of memory and time.</a:t>
            </a:r>
            <a:endParaRPr sz="1400"/>
          </a:p>
          <a:p>
            <a:pPr indent="-317500" lvl="0" marL="457200" rtl="0">
              <a:spcBef>
                <a:spcPts val="0"/>
              </a:spcBef>
              <a:spcAft>
                <a:spcPts val="0"/>
              </a:spcAft>
              <a:buSzPts val="1400"/>
              <a:buAutoNum type="arabicPeriod"/>
            </a:pPr>
            <a:r>
              <a:rPr lang="en" sz="1400"/>
              <a:t>Recursive functions are hard to debug.</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RECURSION EXERCISE</a:t>
            </a:r>
            <a:endParaRPr/>
          </a:p>
        </p:txBody>
      </p:sp>
      <p:sp>
        <p:nvSpPr>
          <p:cNvPr id="209" name="Shape 209"/>
          <p:cNvSpPr txBox="1"/>
          <p:nvPr>
            <p:ph idx="4294967295" type="body"/>
          </p:nvPr>
        </p:nvSpPr>
        <p:spPr>
          <a:xfrm>
            <a:off x="240600" y="648900"/>
            <a:ext cx="8662800" cy="2014800"/>
          </a:xfrm>
          <a:prstGeom prst="rect">
            <a:avLst/>
          </a:prstGeom>
          <a:noFill/>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Find HCF or GCD</a:t>
            </a:r>
            <a:endParaRPr sz="1600"/>
          </a:p>
          <a:p>
            <a:pPr indent="-330200" lvl="0" marL="457200" rtl="0">
              <a:spcBef>
                <a:spcPts val="0"/>
              </a:spcBef>
              <a:spcAft>
                <a:spcPts val="0"/>
              </a:spcAft>
              <a:buSzPts val="1600"/>
              <a:buAutoNum type="arabicPeriod"/>
            </a:pPr>
            <a:r>
              <a:rPr lang="en" sz="1600"/>
              <a:t>Display Fibonacci Sequence Using Recursion.</a:t>
            </a:r>
            <a:endParaRPr sz="1600"/>
          </a:p>
          <a:p>
            <a:pPr indent="-330200" lvl="1" marL="914400" rtl="0">
              <a:spcBef>
                <a:spcPts val="0"/>
              </a:spcBef>
              <a:spcAft>
                <a:spcPts val="0"/>
              </a:spcAft>
              <a:buSzPts val="1600"/>
              <a:buAutoNum type="alphaLcPeriod"/>
            </a:pPr>
            <a:r>
              <a:rPr lang="en" sz="1600"/>
              <a:t>A Fibonacci sequence is the integer sequence of 0, 1, 1, 2, 3, 5, 8....</a:t>
            </a:r>
            <a:endParaRPr sz="1600"/>
          </a:p>
          <a:p>
            <a:pPr indent="-330200" lvl="0" marL="457200" rtl="0">
              <a:spcBef>
                <a:spcPts val="0"/>
              </a:spcBef>
              <a:spcAft>
                <a:spcPts val="0"/>
              </a:spcAft>
              <a:buSzPts val="1600"/>
              <a:buAutoNum type="arabicPeriod"/>
            </a:pPr>
            <a:r>
              <a:rPr lang="en" sz="1600"/>
              <a:t>Find Sum of Natural Numbers Using Recursion</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219150" y="828450"/>
            <a:ext cx="8705700" cy="34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a:t>
            </a:r>
            <a:endParaRPr/>
          </a:p>
          <a:p>
            <a:pPr indent="0" lvl="0" marL="0" rtl="0" algn="ctr">
              <a:spcBef>
                <a:spcPts val="0"/>
              </a:spcBef>
              <a:spcAft>
                <a:spcPts val="0"/>
              </a:spcAft>
              <a:buNone/>
            </a:pPr>
            <a:r>
              <a:rPr lang="en"/>
              <a:t>Anonymous/</a:t>
            </a:r>
            <a:r>
              <a:rPr lang="en"/>
              <a:t>Lambda Function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Anonymous/Lambda Function</a:t>
            </a:r>
            <a:endParaRPr/>
          </a:p>
        </p:txBody>
      </p:sp>
      <p:sp>
        <p:nvSpPr>
          <p:cNvPr id="220" name="Shape 220"/>
          <p:cNvSpPr txBox="1"/>
          <p:nvPr>
            <p:ph idx="4294967295" type="body"/>
          </p:nvPr>
        </p:nvSpPr>
        <p:spPr>
          <a:xfrm>
            <a:off x="240600" y="648900"/>
            <a:ext cx="8662800" cy="1603500"/>
          </a:xfrm>
          <a:prstGeom prst="rect">
            <a:avLst/>
          </a:prstGeom>
          <a:noFill/>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In Python, anonymous function is a function that is defined without a name.</a:t>
            </a:r>
            <a:endParaRPr sz="1600"/>
          </a:p>
          <a:p>
            <a:pPr indent="-330200" lvl="0" marL="457200" rtl="0">
              <a:spcBef>
                <a:spcPts val="0"/>
              </a:spcBef>
              <a:spcAft>
                <a:spcPts val="0"/>
              </a:spcAft>
              <a:buSzPts val="1600"/>
              <a:buAutoNum type="arabicPeriod"/>
            </a:pPr>
            <a:r>
              <a:rPr lang="en" sz="1600"/>
              <a:t>While normal functions are defined using the def keyword, in Python anonymous functions are defined using the lambda keyword.</a:t>
            </a:r>
            <a:endParaRPr sz="1600"/>
          </a:p>
          <a:p>
            <a:pPr indent="-330200" lvl="0" marL="457200" rtl="0">
              <a:spcBef>
                <a:spcPts val="0"/>
              </a:spcBef>
              <a:spcAft>
                <a:spcPts val="0"/>
              </a:spcAft>
              <a:buSzPts val="1600"/>
              <a:buAutoNum type="arabicPeriod"/>
            </a:pPr>
            <a:r>
              <a:rPr lang="en" sz="1600"/>
              <a:t>Hence, anonymous functions are also called lambda functions.</a:t>
            </a:r>
            <a:endParaRPr sz="1600"/>
          </a:p>
          <a:p>
            <a:pPr indent="-330200" lvl="0" marL="457200" rtl="0">
              <a:spcBef>
                <a:spcPts val="0"/>
              </a:spcBef>
              <a:spcAft>
                <a:spcPts val="0"/>
              </a:spcAft>
              <a:buSzPts val="1600"/>
              <a:buAutoNum type="arabicPeriod"/>
            </a:pPr>
            <a:r>
              <a:rPr lang="en" sz="1600"/>
              <a:t>A lambda function in python has the following syntax.</a:t>
            </a:r>
            <a:endParaRPr sz="1600"/>
          </a:p>
        </p:txBody>
      </p:sp>
      <p:sp>
        <p:nvSpPr>
          <p:cNvPr id="221" name="Shape 221"/>
          <p:cNvSpPr/>
          <p:nvPr/>
        </p:nvSpPr>
        <p:spPr>
          <a:xfrm>
            <a:off x="277050" y="2252400"/>
            <a:ext cx="8589900" cy="308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lambda arguments: expression</a:t>
            </a:r>
            <a:endParaRPr b="1">
              <a:latin typeface="Courier New"/>
              <a:ea typeface="Courier New"/>
              <a:cs typeface="Courier New"/>
              <a:sym typeface="Courier New"/>
            </a:endParaRPr>
          </a:p>
        </p:txBody>
      </p:sp>
      <p:sp>
        <p:nvSpPr>
          <p:cNvPr id="222" name="Shape 222"/>
          <p:cNvSpPr txBox="1"/>
          <p:nvPr>
            <p:ph idx="4294967295" type="body"/>
          </p:nvPr>
        </p:nvSpPr>
        <p:spPr>
          <a:xfrm>
            <a:off x="240600" y="2651775"/>
            <a:ext cx="8662800" cy="6717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sz="1600"/>
              <a:t>Lambda functions can have any number of arguments but only one expression. </a:t>
            </a:r>
            <a:endParaRPr sz="1600"/>
          </a:p>
          <a:p>
            <a:pPr indent="0" lvl="0" marL="0" rtl="0">
              <a:spcBef>
                <a:spcPts val="0"/>
              </a:spcBef>
              <a:spcAft>
                <a:spcPts val="0"/>
              </a:spcAft>
              <a:buNone/>
            </a:pPr>
            <a:r>
              <a:rPr lang="en" sz="1600"/>
              <a:t>Lambda functions can be used wherever function objects are required.</a:t>
            </a:r>
            <a:endParaRPr sz="1600"/>
          </a:p>
        </p:txBody>
      </p:sp>
      <p:sp>
        <p:nvSpPr>
          <p:cNvPr id="223" name="Shape 223"/>
          <p:cNvSpPr/>
          <p:nvPr/>
        </p:nvSpPr>
        <p:spPr>
          <a:xfrm>
            <a:off x="48450" y="3540900"/>
            <a:ext cx="3849900" cy="13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celsius = [39.2, 36.5, 37.3, 37.8]</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def fahrenheit(T):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return ((float(9)/5)*T + 32)</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f</a:t>
            </a:r>
            <a:r>
              <a:rPr b="1" lang="en">
                <a:latin typeface="Courier New"/>
                <a:ea typeface="Courier New"/>
                <a:cs typeface="Courier New"/>
                <a:sym typeface="Courier New"/>
              </a:rPr>
              <a:t>or i in range(len(celsius)):</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print(</a:t>
            </a:r>
            <a:r>
              <a:rPr b="1" lang="en">
                <a:latin typeface="Courier New"/>
                <a:ea typeface="Courier New"/>
                <a:cs typeface="Courier New"/>
                <a:sym typeface="Courier New"/>
              </a:rPr>
              <a:t>fahrenheit(celsius[i])</a:t>
            </a:r>
            <a:r>
              <a:rPr b="1" lang="en">
                <a:latin typeface="Courier New"/>
                <a:ea typeface="Courier New"/>
                <a:cs typeface="Courier New"/>
                <a:sym typeface="Courier New"/>
              </a:rPr>
              <a:t>)</a:t>
            </a:r>
            <a:endParaRPr b="1">
              <a:latin typeface="Courier New"/>
              <a:ea typeface="Courier New"/>
              <a:cs typeface="Courier New"/>
              <a:sym typeface="Courier New"/>
            </a:endParaRPr>
          </a:p>
        </p:txBody>
      </p:sp>
      <p:sp>
        <p:nvSpPr>
          <p:cNvPr id="224" name="Shape 224"/>
          <p:cNvSpPr/>
          <p:nvPr/>
        </p:nvSpPr>
        <p:spPr>
          <a:xfrm>
            <a:off x="3898350" y="3540900"/>
            <a:ext cx="5197800" cy="13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celsius = [39.2, 36.5, 37.3, 37.8]</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F = </a:t>
            </a:r>
            <a:r>
              <a:rPr b="1" lang="en">
                <a:latin typeface="Courier New"/>
                <a:ea typeface="Courier New"/>
                <a:cs typeface="Courier New"/>
                <a:sym typeface="Courier New"/>
              </a:rPr>
              <a:t>map(</a:t>
            </a:r>
            <a:r>
              <a:rPr b="1" lang="en">
                <a:solidFill>
                  <a:srgbClr val="0B5394"/>
                </a:solidFill>
                <a:latin typeface="Courier New"/>
                <a:ea typeface="Courier New"/>
                <a:cs typeface="Courier New"/>
                <a:sym typeface="Courier New"/>
              </a:rPr>
              <a:t>lambda x: (float(9)/5)*x + 32</a:t>
            </a:r>
            <a:r>
              <a:rPr b="1" lang="en">
                <a:latin typeface="Courier New"/>
                <a:ea typeface="Courier New"/>
                <a:cs typeface="Courier New"/>
                <a:sym typeface="Courier New"/>
              </a:rPr>
              <a:t>, Celsius)</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for i in range(len(F)):</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print(F[i])</a:t>
            </a:r>
            <a:endParaRPr b="1">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219150" y="828450"/>
            <a:ext cx="8705700" cy="34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That’s all for today’s class. </a:t>
            </a:r>
            <a:endParaRPr/>
          </a:p>
          <a:p>
            <a:pPr indent="0" lvl="0" marL="0" rtl="0" algn="ctr">
              <a:spcBef>
                <a:spcPts val="0"/>
              </a:spcBef>
              <a:spcAft>
                <a:spcPts val="0"/>
              </a:spcAft>
              <a:buNone/>
            </a:pPr>
            <a:r>
              <a:rPr lang="en"/>
              <a:t>We’ll continue from the next 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16575" y="2130325"/>
            <a:ext cx="80658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LIST</a:t>
            </a:r>
            <a:endParaRPr sz="4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LISTS</a:t>
            </a:r>
            <a:endParaRPr/>
          </a:p>
        </p:txBody>
      </p:sp>
      <p:sp>
        <p:nvSpPr>
          <p:cNvPr id="84" name="Shape 84"/>
          <p:cNvSpPr txBox="1"/>
          <p:nvPr>
            <p:ph idx="4294967295" type="body"/>
          </p:nvPr>
        </p:nvSpPr>
        <p:spPr>
          <a:xfrm>
            <a:off x="345450" y="692225"/>
            <a:ext cx="8453100" cy="2361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How to add elements to the list</a:t>
            </a:r>
            <a:endParaRPr/>
          </a:p>
          <a:p>
            <a:pPr indent="-342900" lvl="1" marL="914400" rtl="0">
              <a:spcBef>
                <a:spcPts val="0"/>
              </a:spcBef>
              <a:spcAft>
                <a:spcPts val="0"/>
              </a:spcAft>
              <a:buSzPts val="1800"/>
              <a:buAutoNum type="alphaLcPeriod"/>
            </a:pPr>
            <a:r>
              <a:rPr b="1" lang="en" sz="1800">
                <a:solidFill>
                  <a:srgbClr val="0B5394"/>
                </a:solidFill>
              </a:rPr>
              <a:t>list.append(elem)</a:t>
            </a:r>
            <a:r>
              <a:rPr lang="en" sz="1800"/>
              <a:t> - will add another element to the list at the end.</a:t>
            </a:r>
            <a:endParaRPr sz="1800"/>
          </a:p>
          <a:p>
            <a:pPr indent="-342900" lvl="1" marL="914400" rtl="0">
              <a:spcBef>
                <a:spcPts val="0"/>
              </a:spcBef>
              <a:spcAft>
                <a:spcPts val="0"/>
              </a:spcAft>
              <a:buSzPts val="1800"/>
              <a:buAutoNum type="alphaLcPeriod"/>
            </a:pPr>
            <a:r>
              <a:rPr b="1" lang="en" sz="1800">
                <a:solidFill>
                  <a:srgbClr val="0B5394"/>
                </a:solidFill>
              </a:rPr>
              <a:t>l</a:t>
            </a:r>
            <a:r>
              <a:rPr b="1" lang="en" sz="1800">
                <a:solidFill>
                  <a:srgbClr val="0B5394"/>
                </a:solidFill>
              </a:rPr>
              <a:t>ist.insert(index, element)</a:t>
            </a:r>
            <a:r>
              <a:rPr lang="en" sz="1800"/>
              <a:t> - will add another element to the list at the given index, shifting the elements greater than the index one step to the right. In other words, the elements with the index greater than the provided index will increase by one.</a:t>
            </a:r>
            <a:endParaRPr sz="1800"/>
          </a:p>
          <a:p>
            <a:pPr indent="-342900" lvl="1" marL="914400" rtl="0">
              <a:spcBef>
                <a:spcPts val="0"/>
              </a:spcBef>
              <a:spcAft>
                <a:spcPts val="0"/>
              </a:spcAft>
              <a:buSzPts val="1800"/>
              <a:buAutoNum type="alphaLcPeriod"/>
            </a:pPr>
            <a:r>
              <a:rPr b="1" lang="en" sz="1800">
                <a:solidFill>
                  <a:srgbClr val="0B5394"/>
                </a:solidFill>
              </a:rPr>
              <a:t>list.extend(another_list)</a:t>
            </a:r>
            <a:r>
              <a:rPr lang="en" sz="1800"/>
              <a:t> - will add the elements in list 2 at the end of list.</a:t>
            </a:r>
            <a:endParaRPr sz="1800"/>
          </a:p>
        </p:txBody>
      </p:sp>
      <p:sp>
        <p:nvSpPr>
          <p:cNvPr id="85" name="Shape 85"/>
          <p:cNvSpPr txBox="1"/>
          <p:nvPr>
            <p:ph idx="4294967295" type="body"/>
          </p:nvPr>
        </p:nvSpPr>
        <p:spPr>
          <a:xfrm>
            <a:off x="345450" y="3130625"/>
            <a:ext cx="8453100" cy="1774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How to remove elements from the list</a:t>
            </a:r>
            <a:endParaRPr/>
          </a:p>
          <a:p>
            <a:pPr indent="-342900" lvl="1" marL="914400" rtl="0">
              <a:spcBef>
                <a:spcPts val="0"/>
              </a:spcBef>
              <a:spcAft>
                <a:spcPts val="0"/>
              </a:spcAft>
              <a:buSzPts val="1800"/>
              <a:buAutoNum type="alphaLcPeriod"/>
            </a:pPr>
            <a:r>
              <a:rPr b="1" lang="en" sz="1800">
                <a:solidFill>
                  <a:srgbClr val="0B5394"/>
                </a:solidFill>
              </a:rPr>
              <a:t>list.remove(elem)</a:t>
            </a:r>
            <a:r>
              <a:rPr lang="en" sz="1800"/>
              <a:t> - will search for the first occurrence of the element in the list and will then remove it.</a:t>
            </a:r>
            <a:endParaRPr sz="1800"/>
          </a:p>
          <a:p>
            <a:pPr indent="-342900" lvl="1" marL="914400" rtl="0">
              <a:spcBef>
                <a:spcPts val="0"/>
              </a:spcBef>
              <a:spcAft>
                <a:spcPts val="0"/>
              </a:spcAft>
              <a:buSzPts val="1800"/>
              <a:buAutoNum type="alphaLcPeriod"/>
            </a:pPr>
            <a:r>
              <a:rPr b="1" lang="en" sz="1800">
                <a:solidFill>
                  <a:srgbClr val="0B5394"/>
                </a:solidFill>
              </a:rPr>
              <a:t>list.pop()</a:t>
            </a:r>
            <a:r>
              <a:rPr lang="en" sz="1800"/>
              <a:t> - will remove the last element of the list. If the index is provided, then it will remove the element at the particular index.</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LISTS</a:t>
            </a:r>
            <a:endParaRPr/>
          </a:p>
        </p:txBody>
      </p:sp>
      <p:sp>
        <p:nvSpPr>
          <p:cNvPr id="91" name="Shape 91"/>
          <p:cNvSpPr txBox="1"/>
          <p:nvPr>
            <p:ph idx="4294967295" type="body"/>
          </p:nvPr>
        </p:nvSpPr>
        <p:spPr>
          <a:xfrm>
            <a:off x="345450" y="844625"/>
            <a:ext cx="8453100" cy="2361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b="1" lang="en" sz="1800">
                <a:solidFill>
                  <a:srgbClr val="0B5394"/>
                </a:solidFill>
              </a:rPr>
              <a:t>list.sort()</a:t>
            </a:r>
            <a:r>
              <a:rPr lang="en" sz="1800"/>
              <a:t> - will sort the list in-place. </a:t>
            </a:r>
            <a:endParaRPr sz="1800"/>
          </a:p>
          <a:p>
            <a:pPr indent="0" lvl="0" marL="457200" rtl="0">
              <a:spcBef>
                <a:spcPts val="0"/>
              </a:spcBef>
              <a:spcAft>
                <a:spcPts val="0"/>
              </a:spcAft>
              <a:buNone/>
            </a:pPr>
            <a:r>
              <a:rPr lang="en" sz="1800"/>
              <a:t>Similar to the sort method, you can also use the sorted function which also sorts the list. The difference is that it returns the sorted list, while the sort method sorts the list in place. So this function can be used when you want to preserve the original list as well.</a:t>
            </a:r>
            <a:endParaRPr sz="1800"/>
          </a:p>
          <a:p>
            <a:pPr indent="-342900" lvl="0" marL="457200" rtl="0">
              <a:spcBef>
                <a:spcPts val="0"/>
              </a:spcBef>
              <a:spcAft>
                <a:spcPts val="0"/>
              </a:spcAft>
              <a:buSzPts val="1800"/>
              <a:buAutoNum type="arabicPeriod"/>
            </a:pPr>
            <a:r>
              <a:rPr b="1" lang="en">
                <a:solidFill>
                  <a:srgbClr val="0B5394"/>
                </a:solidFill>
              </a:rPr>
              <a:t>list.reverse()</a:t>
            </a:r>
            <a:r>
              <a:rPr lang="en"/>
              <a:t> - will reverse the list in place</a:t>
            </a:r>
            <a:endParaRPr/>
          </a:p>
          <a:p>
            <a:pPr indent="-342900" lvl="0" marL="457200" rtl="0">
              <a:spcBef>
                <a:spcPts val="0"/>
              </a:spcBef>
              <a:spcAft>
                <a:spcPts val="0"/>
              </a:spcAft>
              <a:buSzPts val="1800"/>
              <a:buAutoNum type="arabicPeriod"/>
            </a:pPr>
            <a:r>
              <a:rPr lang="en"/>
              <a:t>We use the function “</a:t>
            </a:r>
            <a:r>
              <a:rPr b="1" lang="en">
                <a:solidFill>
                  <a:srgbClr val="0B5394"/>
                </a:solidFill>
              </a:rPr>
              <a:t>len</a:t>
            </a:r>
            <a:r>
              <a:rPr lang="en"/>
              <a:t>” to get the length of the list.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216575" y="2130325"/>
            <a:ext cx="85869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DICTIONARY</a:t>
            </a:r>
            <a:endParaRPr sz="4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DICTIONARY</a:t>
            </a:r>
            <a:endParaRPr/>
          </a:p>
        </p:txBody>
      </p:sp>
      <p:sp>
        <p:nvSpPr>
          <p:cNvPr id="102" name="Shape 102"/>
          <p:cNvSpPr txBox="1"/>
          <p:nvPr>
            <p:ph idx="4294967295" type="body"/>
          </p:nvPr>
        </p:nvSpPr>
        <p:spPr>
          <a:xfrm>
            <a:off x="240600" y="801300"/>
            <a:ext cx="8662800" cy="3157800"/>
          </a:xfrm>
          <a:prstGeom prst="rect">
            <a:avLst/>
          </a:prstGeom>
          <a:noFill/>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A dictionary is a set of </a:t>
            </a:r>
            <a:r>
              <a:rPr b="1" lang="en">
                <a:solidFill>
                  <a:srgbClr val="38761D"/>
                </a:solidFill>
              </a:rPr>
              <a:t>unordered</a:t>
            </a:r>
            <a:r>
              <a:rPr lang="en">
                <a:solidFill>
                  <a:srgbClr val="38761D"/>
                </a:solidFill>
              </a:rPr>
              <a:t> </a:t>
            </a:r>
            <a:r>
              <a:rPr b="1" lang="en">
                <a:solidFill>
                  <a:srgbClr val="38761D"/>
                </a:solidFill>
              </a:rPr>
              <a:t>key-value</a:t>
            </a:r>
            <a:r>
              <a:rPr lang="en">
                <a:solidFill>
                  <a:srgbClr val="38761D"/>
                </a:solidFill>
              </a:rPr>
              <a:t> </a:t>
            </a:r>
            <a:r>
              <a:rPr lang="en"/>
              <a:t>pairs. </a:t>
            </a:r>
            <a:endParaRPr/>
          </a:p>
          <a:p>
            <a:pPr indent="-342900" lvl="0" marL="457200" rtl="0">
              <a:spcBef>
                <a:spcPts val="1000"/>
              </a:spcBef>
              <a:spcAft>
                <a:spcPts val="0"/>
              </a:spcAft>
              <a:buSzPts val="1800"/>
              <a:buAutoNum type="arabicPeriod"/>
            </a:pPr>
            <a:r>
              <a:rPr lang="en"/>
              <a:t>In a dictionary, the </a:t>
            </a:r>
            <a:r>
              <a:rPr b="1" lang="en">
                <a:solidFill>
                  <a:srgbClr val="38761D"/>
                </a:solidFill>
              </a:rPr>
              <a:t>keys must be unique</a:t>
            </a:r>
            <a:r>
              <a:rPr lang="en"/>
              <a:t> and they are stored in an unordered manner.</a:t>
            </a:r>
            <a:endParaRPr/>
          </a:p>
          <a:p>
            <a:pPr indent="0" lvl="0" marL="0" rtl="0">
              <a:spcBef>
                <a:spcPts val="1000"/>
              </a:spcBef>
              <a:spcAft>
                <a:spcPts val="0"/>
              </a:spcAft>
              <a:buNone/>
            </a:pPr>
            <a:r>
              <a:rPr b="1" lang="en"/>
              <a:t>Creating a Dictionary:</a:t>
            </a:r>
            <a:endParaRPr b="1"/>
          </a:p>
          <a:p>
            <a:pPr indent="-342900" lvl="0" marL="457200" rtl="0">
              <a:spcBef>
                <a:spcPts val="1000"/>
              </a:spcBef>
              <a:spcAft>
                <a:spcPts val="0"/>
              </a:spcAft>
              <a:buSzPts val="1800"/>
              <a:buAutoNum type="arabicPeriod"/>
            </a:pPr>
            <a:r>
              <a:rPr lang="en"/>
              <a:t>It will be enclosed in curly braces { }.</a:t>
            </a:r>
            <a:endParaRPr/>
          </a:p>
          <a:p>
            <a:pPr indent="-342900" lvl="0" marL="457200" rtl="0">
              <a:spcBef>
                <a:spcPts val="1000"/>
              </a:spcBef>
              <a:spcAft>
                <a:spcPts val="0"/>
              </a:spcAft>
              <a:buSzPts val="1800"/>
              <a:buAutoNum type="arabicPeriod"/>
            </a:pPr>
            <a:r>
              <a:rPr lang="en"/>
              <a:t>Separate the key-value pairs by a colon(:)</a:t>
            </a:r>
            <a:endParaRPr/>
          </a:p>
          <a:p>
            <a:pPr indent="-342900" lvl="0" marL="457200" rtl="0">
              <a:spcBef>
                <a:spcPts val="1000"/>
              </a:spcBef>
              <a:spcAft>
                <a:spcPts val="1000"/>
              </a:spcAft>
              <a:buSzPts val="1800"/>
              <a:buAutoNum type="arabicPeriod"/>
            </a:pPr>
            <a:r>
              <a:rPr lang="en"/>
              <a:t>The keys would need to be of an immutable type, i.e., data-types for which the keys cannot be changed at runtime such as int, string, tuple, etc. </a:t>
            </a:r>
            <a:endParaRPr/>
          </a:p>
        </p:txBody>
      </p:sp>
      <p:sp>
        <p:nvSpPr>
          <p:cNvPr id="103" name="Shape 103"/>
          <p:cNvSpPr/>
          <p:nvPr/>
        </p:nvSpPr>
        <p:spPr>
          <a:xfrm>
            <a:off x="313625" y="4191800"/>
            <a:ext cx="8262000" cy="758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myInfo = {'name</a:t>
            </a:r>
            <a:r>
              <a:rPr b="1" lang="en">
                <a:latin typeface="Courier New"/>
                <a:ea typeface="Courier New"/>
                <a:cs typeface="Courier New"/>
                <a:sym typeface="Courier New"/>
              </a:rPr>
              <a:t>':'Mohit', 'job':'instructor', 'institution':'acadview'</a:t>
            </a:r>
            <a:r>
              <a:rPr b="1" lang="en">
                <a:latin typeface="Courier New"/>
                <a:ea typeface="Courier New"/>
                <a:cs typeface="Courier New"/>
                <a:sym typeface="Courier New"/>
              </a:rPr>
              <a:t>}</a:t>
            </a:r>
            <a:endParaRPr b="1">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DICTIONARY</a:t>
            </a:r>
            <a:endParaRPr/>
          </a:p>
        </p:txBody>
      </p:sp>
      <p:sp>
        <p:nvSpPr>
          <p:cNvPr id="109" name="Shape 109"/>
          <p:cNvSpPr txBox="1"/>
          <p:nvPr>
            <p:ph idx="4294967295" type="body"/>
          </p:nvPr>
        </p:nvSpPr>
        <p:spPr>
          <a:xfrm>
            <a:off x="240600" y="648900"/>
            <a:ext cx="8662800" cy="12804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b="1" lang="en" sz="1600"/>
              <a:t>Get the values in a Dictionary:</a:t>
            </a:r>
            <a:endParaRPr b="1" sz="1600"/>
          </a:p>
          <a:p>
            <a:pPr indent="-330200" lvl="0" marL="457200" rtl="0">
              <a:spcBef>
                <a:spcPts val="0"/>
              </a:spcBef>
              <a:spcAft>
                <a:spcPts val="0"/>
              </a:spcAft>
              <a:buSzPts val="1600"/>
              <a:buAutoNum type="arabicPeriod"/>
            </a:pPr>
            <a:r>
              <a:rPr lang="en" sz="1600"/>
              <a:t>To access the values from the dictionary, you can directly reference the keys.</a:t>
            </a:r>
            <a:endParaRPr sz="1600"/>
          </a:p>
          <a:p>
            <a:pPr indent="-330200" lvl="0" marL="457200" rtl="0">
              <a:spcBef>
                <a:spcPts val="0"/>
              </a:spcBef>
              <a:spcAft>
                <a:spcPts val="0"/>
              </a:spcAft>
              <a:buSzPts val="1600"/>
              <a:buAutoNum type="arabicPeriod"/>
            </a:pPr>
            <a:r>
              <a:rPr lang="en" sz="1600"/>
              <a:t>Simply enclose the key in square brackets [...] after writing the variable name of the dictionary.</a:t>
            </a:r>
            <a:endParaRPr sz="1600"/>
          </a:p>
        </p:txBody>
      </p:sp>
      <p:sp>
        <p:nvSpPr>
          <p:cNvPr id="110" name="Shape 110"/>
          <p:cNvSpPr/>
          <p:nvPr/>
        </p:nvSpPr>
        <p:spPr>
          <a:xfrm>
            <a:off x="313625" y="1978400"/>
            <a:ext cx="82620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myInfo = {'name':'Mohit', 'job':'instructor', 'institution':'acadview'}</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print(myInfo["job"])</a:t>
            </a:r>
            <a:endParaRPr b="1">
              <a:latin typeface="Courier New"/>
              <a:ea typeface="Courier New"/>
              <a:cs typeface="Courier New"/>
              <a:sym typeface="Courier New"/>
            </a:endParaRPr>
          </a:p>
        </p:txBody>
      </p:sp>
      <p:sp>
        <p:nvSpPr>
          <p:cNvPr id="111" name="Shape 111"/>
          <p:cNvSpPr txBox="1"/>
          <p:nvPr>
            <p:ph idx="4294967295" type="body"/>
          </p:nvPr>
        </p:nvSpPr>
        <p:spPr>
          <a:xfrm>
            <a:off x="240600" y="2782500"/>
            <a:ext cx="8662800" cy="1463700"/>
          </a:xfrm>
          <a:prstGeom prst="rect">
            <a:avLst/>
          </a:prstGeom>
          <a:noFill/>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We can also use the get method to retrieve the values in a dict. The only difference is that in the get method, you can set a default value. </a:t>
            </a:r>
            <a:endParaRPr sz="1600"/>
          </a:p>
          <a:p>
            <a:pPr indent="-330200" lvl="0" marL="457200" rtl="0">
              <a:spcBef>
                <a:spcPts val="0"/>
              </a:spcBef>
              <a:spcAft>
                <a:spcPts val="0"/>
              </a:spcAft>
              <a:buSzPts val="1600"/>
              <a:buAutoNum type="arabicPeriod"/>
            </a:pPr>
            <a:r>
              <a:rPr lang="en" sz="1600"/>
              <a:t>In direct referencing, if the key is not present, the interpreter throws KeyError.</a:t>
            </a:r>
            <a:endParaRPr sz="1600"/>
          </a:p>
          <a:p>
            <a:pPr indent="-330200" lvl="0" marL="457200" rtl="0">
              <a:spcBef>
                <a:spcPts val="0"/>
              </a:spcBef>
              <a:spcAft>
                <a:spcPts val="0"/>
              </a:spcAft>
              <a:buSzPts val="1600"/>
              <a:buAutoNum type="arabicPeriod"/>
            </a:pPr>
            <a:r>
              <a:rPr lang="en" sz="1600"/>
              <a:t>For ex. since key “city” does not exist, we will get “This is the default message” as the return value.</a:t>
            </a:r>
            <a:endParaRPr sz="1600"/>
          </a:p>
        </p:txBody>
      </p:sp>
      <p:sp>
        <p:nvSpPr>
          <p:cNvPr id="112" name="Shape 112"/>
          <p:cNvSpPr/>
          <p:nvPr/>
        </p:nvSpPr>
        <p:spPr>
          <a:xfrm>
            <a:off x="173250" y="4340600"/>
            <a:ext cx="25122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print(myInfo["city"])</a:t>
            </a:r>
            <a:endParaRPr b="1">
              <a:latin typeface="Courier New"/>
              <a:ea typeface="Courier New"/>
              <a:cs typeface="Courier New"/>
              <a:sym typeface="Courier New"/>
            </a:endParaRPr>
          </a:p>
        </p:txBody>
      </p:sp>
      <p:sp>
        <p:nvSpPr>
          <p:cNvPr id="113" name="Shape 113"/>
          <p:cNvSpPr/>
          <p:nvPr/>
        </p:nvSpPr>
        <p:spPr>
          <a:xfrm>
            <a:off x="2828225" y="4340600"/>
            <a:ext cx="61593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print(myInfo.get("city", "This is the default message"))</a:t>
            </a:r>
            <a:endParaRPr b="1">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DICTIONARY</a:t>
            </a:r>
            <a:endParaRPr/>
          </a:p>
        </p:txBody>
      </p:sp>
      <p:sp>
        <p:nvSpPr>
          <p:cNvPr id="119" name="Shape 119"/>
          <p:cNvSpPr txBox="1"/>
          <p:nvPr>
            <p:ph idx="4294967295" type="body"/>
          </p:nvPr>
        </p:nvSpPr>
        <p:spPr>
          <a:xfrm>
            <a:off x="240600" y="648900"/>
            <a:ext cx="8662800" cy="7371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b="1" lang="en" sz="1600"/>
              <a:t>Adding elements in the</a:t>
            </a:r>
            <a:r>
              <a:rPr b="1" lang="en" sz="1600"/>
              <a:t> Dictionary:</a:t>
            </a:r>
            <a:endParaRPr b="1" sz="1600"/>
          </a:p>
          <a:p>
            <a:pPr indent="-330200" lvl="0" marL="457200" rtl="0">
              <a:spcBef>
                <a:spcPts val="0"/>
              </a:spcBef>
              <a:spcAft>
                <a:spcPts val="0"/>
              </a:spcAft>
              <a:buSzPts val="1600"/>
              <a:buAutoNum type="arabicPeriod"/>
            </a:pPr>
            <a:r>
              <a:rPr lang="en" sz="1600"/>
              <a:t>Let’s say that we have got a dictionary, and we want to print the keys and values in it.</a:t>
            </a:r>
            <a:endParaRPr sz="1600"/>
          </a:p>
        </p:txBody>
      </p:sp>
      <p:sp>
        <p:nvSpPr>
          <p:cNvPr id="120" name="Shape 120"/>
          <p:cNvSpPr/>
          <p:nvPr/>
        </p:nvSpPr>
        <p:spPr>
          <a:xfrm>
            <a:off x="313625" y="1415550"/>
            <a:ext cx="8589900" cy="1692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#Let’s initialize empty dictionary</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my_details = {}</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add the key-value pair information with key "name</a:t>
            </a:r>
            <a:r>
              <a:rPr b="1" lang="en">
                <a:latin typeface="Courier New"/>
                <a:ea typeface="Courier New"/>
                <a:cs typeface="Courier New"/>
                <a:sym typeface="Courier New"/>
              </a:rPr>
              <a:t>" and value "Mohit"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My_details["name"] = "Mohit"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21" name="Shape 121"/>
          <p:cNvSpPr txBox="1"/>
          <p:nvPr>
            <p:ph idx="4294967295" type="body"/>
          </p:nvPr>
        </p:nvSpPr>
        <p:spPr>
          <a:xfrm>
            <a:off x="316800" y="3315900"/>
            <a:ext cx="8662800" cy="7371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b="1" lang="en" sz="1600"/>
              <a:t>Looping over Dictionary:</a:t>
            </a:r>
            <a:endParaRPr b="1" sz="1600"/>
          </a:p>
          <a:p>
            <a:pPr indent="-330200" lvl="0" marL="457200" rtl="0">
              <a:spcBef>
                <a:spcPts val="0"/>
              </a:spcBef>
              <a:spcAft>
                <a:spcPts val="0"/>
              </a:spcAft>
              <a:buSzPts val="1600"/>
              <a:buAutoNum type="arabicPeriod"/>
            </a:pPr>
            <a:r>
              <a:rPr lang="en" sz="1600"/>
              <a:t>Let’s say that we have got a dictionary, and we want to print the keys and values in it.</a:t>
            </a:r>
            <a:endParaRPr sz="1600"/>
          </a:p>
        </p:txBody>
      </p:sp>
      <p:sp>
        <p:nvSpPr>
          <p:cNvPr id="122" name="Shape 122"/>
          <p:cNvSpPr/>
          <p:nvPr/>
        </p:nvSpPr>
        <p:spPr>
          <a:xfrm>
            <a:off x="313625" y="4129950"/>
            <a:ext cx="8589900" cy="737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for k, v in myInfo.items():</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print(k)		#key</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print(v)		#Value</a:t>
            </a:r>
            <a:endParaRPr b="1">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