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bold.fntdata"/><Relationship Id="rId12" Type="http://schemas.openxmlformats.org/officeDocument/2006/relationships/slide" Target="slides/slide8.xml"/><Relationship Id="rId34" Type="http://schemas.openxmlformats.org/officeDocument/2006/relationships/font" Target="fonts/Roboto-regular.fntdata"/><Relationship Id="rId15" Type="http://schemas.openxmlformats.org/officeDocument/2006/relationships/slide" Target="slides/slide11.xml"/><Relationship Id="rId37" Type="http://schemas.openxmlformats.org/officeDocument/2006/relationships/font" Target="fonts/Roboto-boldItalic.fntdata"/><Relationship Id="rId14" Type="http://schemas.openxmlformats.org/officeDocument/2006/relationships/slide" Target="slides/slide10.xml"/><Relationship Id="rId36" Type="http://schemas.openxmlformats.org/officeDocument/2006/relationships/font" Target="fonts/Robot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txBox="1"/>
          <p:nvPr>
            <p:ph type="ctrTitle"/>
          </p:nvPr>
        </p:nvSpPr>
        <p:spPr>
          <a:xfrm>
            <a:off x="390525" y="1819275"/>
            <a:ext cx="8222100" cy="933600"/>
          </a:xfrm>
          <a:prstGeom prst="rect">
            <a:avLst/>
          </a:prstGeom>
        </p:spPr>
        <p:txBody>
          <a:bodyPr anchorCtr="0" anchor="b"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Shape 13"/>
          <p:cNvSpPr txBox="1"/>
          <p:nvPr>
            <p:ph idx="1" type="subTitle"/>
          </p:nvPr>
        </p:nvSpPr>
        <p:spPr>
          <a:xfrm>
            <a:off x="390525" y="2789130"/>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Shape 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Shape 58"/>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Shape 59"/>
          <p:cNvSpPr txBox="1"/>
          <p:nvPr>
            <p:ph idx="1" type="body"/>
          </p:nvPr>
        </p:nvSpPr>
        <p:spPr>
          <a:xfrm>
            <a:off x="475500" y="3304625"/>
            <a:ext cx="82221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Shape 6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Shape 6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Shape 16"/>
          <p:cNvSpPr txBox="1"/>
          <p:nvPr>
            <p:ph type="title"/>
          </p:nvPr>
        </p:nvSpPr>
        <p:spPr>
          <a:xfrm>
            <a:off x="460950" y="2065350"/>
            <a:ext cx="8222100" cy="1012800"/>
          </a:xfrm>
          <a:prstGeom prst="rect">
            <a:avLst/>
          </a:prstGeom>
        </p:spPr>
        <p:txBody>
          <a:bodyPr anchorCtr="0" anchor="ctr" bIns="91425" lIns="91425" spcFirstLastPara="1" rIns="91425" wrap="square" tIns="91425"/>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Shape 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Shape 19"/>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Shape 22"/>
          <p:cNvSpPr txBox="1"/>
          <p:nvPr>
            <p:ph idx="1" type="body"/>
          </p:nvPr>
        </p:nvSpPr>
        <p:spPr>
          <a:xfrm>
            <a:off x="471900" y="1919075"/>
            <a:ext cx="8222100" cy="271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Shape 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Shape 2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txBox="1"/>
          <p:nvPr>
            <p:ph type="title"/>
          </p:nvPr>
        </p:nvSpPr>
        <p:spPr>
          <a:xfrm>
            <a:off x="471900" y="738725"/>
            <a:ext cx="8222100" cy="767700"/>
          </a:xfrm>
          <a:prstGeom prst="rect">
            <a:avLst/>
          </a:prstGeom>
        </p:spPr>
        <p:txBody>
          <a:bodyPr anchorCtr="0" anchor="b" bIns="91425" lIns="91425" spcFirstLastPara="1" rIns="91425" wrap="square" tIns="91425"/>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Shape 28"/>
          <p:cNvSpPr txBox="1"/>
          <p:nvPr>
            <p:ph idx="1" type="body"/>
          </p:nvPr>
        </p:nvSpPr>
        <p:spPr>
          <a:xfrm>
            <a:off x="47190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Shape 29"/>
          <p:cNvSpPr txBox="1"/>
          <p:nvPr>
            <p:ph idx="2" type="body"/>
          </p:nvPr>
        </p:nvSpPr>
        <p:spPr>
          <a:xfrm>
            <a:off x="4694250" y="1919075"/>
            <a:ext cx="3999900" cy="271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Shape 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Shape 32"/>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txBox="1"/>
          <p:nvPr>
            <p:ph type="title"/>
          </p:nvPr>
        </p:nvSpPr>
        <p:spPr>
          <a:xfrm>
            <a:off x="98250" y="16350"/>
            <a:ext cx="8826600" cy="602700"/>
          </a:xfrm>
          <a:prstGeom prst="rect">
            <a:avLst/>
          </a:prstGeom>
        </p:spPr>
        <p:txBody>
          <a:bodyPr anchorCtr="0" anchor="ctr" bIns="91425" lIns="91425" spcFirstLastPara="1" rIns="91425" wrap="square" tIns="91425"/>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Shape 3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txBox="1"/>
          <p:nvPr>
            <p:ph type="title"/>
          </p:nvPr>
        </p:nvSpPr>
        <p:spPr>
          <a:xfrm>
            <a:off x="226078" y="357800"/>
            <a:ext cx="2808000" cy="9534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Shape 40"/>
          <p:cNvSpPr txBox="1"/>
          <p:nvPr>
            <p:ph idx="1" type="body"/>
          </p:nvPr>
        </p:nvSpPr>
        <p:spPr>
          <a:xfrm>
            <a:off x="226075" y="1465800"/>
            <a:ext cx="2808000" cy="3163500"/>
          </a:xfrm>
          <a:prstGeom prst="rect">
            <a:avLst/>
          </a:prstGeom>
        </p:spPr>
        <p:txBody>
          <a:bodyPr anchorCtr="0" anchor="t" bIns="91425" lIns="91425" spcFirstLastPara="1" rIns="91425" wrap="square" tIns="91425"/>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Shape 4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Shape 43"/>
          <p:cNvSpPr txBox="1"/>
          <p:nvPr>
            <p:ph type="title"/>
          </p:nvPr>
        </p:nvSpPr>
        <p:spPr>
          <a:xfrm>
            <a:off x="490250" y="488250"/>
            <a:ext cx="6227100" cy="4090800"/>
          </a:xfrm>
          <a:prstGeom prst="rect">
            <a:avLst/>
          </a:prstGeom>
        </p:spPr>
        <p:txBody>
          <a:bodyPr anchorCtr="0" anchor="ctr" bIns="91425" lIns="91425" spcFirstLastPara="1" rIns="91425" wrap="square" tIns="91425"/>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Shape 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Shape 4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7" name="Shape 47"/>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 name="Shape 48"/>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Shape 49"/>
          <p:cNvSpPr txBox="1"/>
          <p:nvPr>
            <p:ph idx="1" type="subTitle"/>
          </p:nvPr>
        </p:nvSpPr>
        <p:spPr>
          <a:xfrm>
            <a:off x="265500" y="2779467"/>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Shape 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Shape 53"/>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 name="Shape 54"/>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5" name="Shape 55"/>
          <p:cNvSpPr txBox="1"/>
          <p:nvPr>
            <p:ph idx="1" type="body"/>
          </p:nvPr>
        </p:nvSpPr>
        <p:spPr>
          <a:xfrm>
            <a:off x="57150" y="4696825"/>
            <a:ext cx="8382000" cy="4467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Shape 5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developer.twitter.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pypi.python.org/pypi/twitter" TargetMode="External"/><Relationship Id="rId4" Type="http://schemas.openxmlformats.org/officeDocument/2006/relationships/hyperlink" Target="https://pypi.python.org/pypi/twitter."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ctrTitle"/>
          </p:nvPr>
        </p:nvSpPr>
        <p:spPr>
          <a:xfrm>
            <a:off x="390525" y="1819275"/>
            <a:ext cx="8222100" cy="13968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Lesson 20:</a:t>
            </a:r>
            <a:endParaRPr/>
          </a:p>
          <a:p>
            <a:pPr indent="0" lvl="0" marL="0" algn="ctr">
              <a:spcBef>
                <a:spcPts val="0"/>
              </a:spcBef>
              <a:spcAft>
                <a:spcPts val="0"/>
              </a:spcAft>
              <a:buNone/>
            </a:pPr>
            <a:r>
              <a:rPr lang="en"/>
              <a:t>Twitter API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ctrTitle"/>
          </p:nvPr>
        </p:nvSpPr>
        <p:spPr>
          <a:xfrm>
            <a:off x="0" y="2168400"/>
            <a:ext cx="9144000" cy="8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Making config.py</a:t>
            </a:r>
            <a:endParaRPr sz="4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Making config.py</a:t>
            </a:r>
            <a:endParaRPr/>
          </a:p>
        </p:txBody>
      </p:sp>
      <p:sp>
        <p:nvSpPr>
          <p:cNvPr id="170" name="Shape 170"/>
          <p:cNvSpPr txBox="1"/>
          <p:nvPr/>
        </p:nvSpPr>
        <p:spPr>
          <a:xfrm>
            <a:off x="235200" y="855450"/>
            <a:ext cx="8673600" cy="29019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First we will create a file named '</a:t>
            </a:r>
            <a:r>
              <a:rPr b="1" lang="en" sz="1800">
                <a:solidFill>
                  <a:srgbClr val="3D85C6"/>
                </a:solidFill>
                <a:latin typeface="Roboto"/>
                <a:ea typeface="Roboto"/>
                <a:cs typeface="Roboto"/>
                <a:sym typeface="Roboto"/>
              </a:rPr>
              <a:t>config.py</a:t>
            </a:r>
            <a:r>
              <a:rPr lang="en" sz="1800">
                <a:solidFill>
                  <a:schemeClr val="lt2"/>
                </a:solidFill>
                <a:latin typeface="Roboto"/>
                <a:ea typeface="Roboto"/>
                <a:cs typeface="Roboto"/>
                <a:sym typeface="Roboto"/>
              </a:rPr>
              <a:t>'. </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Inside this file we will store all the configurations</a:t>
            </a:r>
            <a:endParaRPr sz="1800">
              <a:solidFill>
                <a:schemeClr val="lt2"/>
              </a:solidFill>
              <a:latin typeface="Roboto"/>
              <a:ea typeface="Roboto"/>
              <a:cs typeface="Roboto"/>
              <a:sym typeface="Roboto"/>
            </a:endParaRPr>
          </a:p>
          <a:p>
            <a:pPr indent="-342900" lvl="1" marL="91440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Consumer key(API Key), </a:t>
            </a:r>
            <a:endParaRPr sz="1800">
              <a:solidFill>
                <a:schemeClr val="lt2"/>
              </a:solidFill>
              <a:latin typeface="Roboto"/>
              <a:ea typeface="Roboto"/>
              <a:cs typeface="Roboto"/>
              <a:sym typeface="Roboto"/>
            </a:endParaRPr>
          </a:p>
          <a:p>
            <a:pPr indent="-342900" lvl="1" marL="91440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Consumer Secret key(API Secret key), </a:t>
            </a:r>
            <a:endParaRPr sz="1800">
              <a:solidFill>
                <a:schemeClr val="lt2"/>
              </a:solidFill>
              <a:latin typeface="Roboto"/>
              <a:ea typeface="Roboto"/>
              <a:cs typeface="Roboto"/>
              <a:sym typeface="Roboto"/>
            </a:endParaRPr>
          </a:p>
          <a:p>
            <a:pPr indent="-342900" lvl="1" marL="91440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Access key and </a:t>
            </a:r>
            <a:endParaRPr sz="1800">
              <a:solidFill>
                <a:schemeClr val="lt2"/>
              </a:solidFill>
              <a:latin typeface="Roboto"/>
              <a:ea typeface="Roboto"/>
              <a:cs typeface="Roboto"/>
              <a:sym typeface="Roboto"/>
            </a:endParaRPr>
          </a:p>
          <a:p>
            <a:pPr indent="-342900" lvl="1" marL="914400" rtl="0" algn="just">
              <a:lnSpc>
                <a:spcPct val="115000"/>
              </a:lnSpc>
              <a:spcBef>
                <a:spcPts val="0"/>
              </a:spcBef>
              <a:spcAft>
                <a:spcPts val="0"/>
              </a:spcAft>
              <a:buClr>
                <a:schemeClr val="lt2"/>
              </a:buClr>
              <a:buSzPts val="1800"/>
              <a:buFont typeface="Roboto"/>
              <a:buAutoNum type="alphaLcPeriod"/>
            </a:pPr>
            <a:r>
              <a:rPr lang="en" sz="1800">
                <a:solidFill>
                  <a:schemeClr val="lt2"/>
                </a:solidFill>
                <a:latin typeface="Roboto"/>
                <a:ea typeface="Roboto"/>
                <a:cs typeface="Roboto"/>
                <a:sym typeface="Roboto"/>
              </a:rPr>
              <a:t>Access Secret key.</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We are doing this so that we can import all the configurations in one file. Now in case we change our API Keys and Access keys in future, we just need  to change the config file.</a:t>
            </a:r>
            <a:endParaRPr sz="1800">
              <a:solidFill>
                <a:schemeClr val="lt2"/>
              </a:solidFill>
              <a:latin typeface="Roboto"/>
              <a:ea typeface="Roboto"/>
              <a:cs typeface="Roboto"/>
              <a:sym typeface="Roboto"/>
            </a:endParaRPr>
          </a:p>
        </p:txBody>
      </p:sp>
      <p:sp>
        <p:nvSpPr>
          <p:cNvPr id="171" name="Shape 171"/>
          <p:cNvSpPr txBox="1"/>
          <p:nvPr/>
        </p:nvSpPr>
        <p:spPr>
          <a:xfrm>
            <a:off x="400650" y="3810000"/>
            <a:ext cx="7220400" cy="1050300"/>
          </a:xfrm>
          <a:prstGeom prst="rect">
            <a:avLst/>
          </a:prstGeom>
          <a:solidFill>
            <a:srgbClr val="FFFFFF"/>
          </a:solidFill>
          <a:ln>
            <a:noFill/>
          </a:ln>
        </p:spPr>
        <p:txBody>
          <a:bodyPr anchorCtr="0" anchor="t"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consumer_key = "XxXxXxxXXXxxxxXXXxXX"</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consumer_secret = "xXXXXXXXXxxxxXxXXxxXxxXXxXxXxxxxXxXXxxxXXx"</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access_key = "XXXXXXXX-xxXXxXXxxXxxxXxXXxXxXxXxxxXxxxxXxXXxXxxXX"</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access_secret = "XxXXXXXXXXxxxXXXxXXxXxXxxXXXXXxXxxXXXXx"</a:t>
            </a:r>
            <a:endParaRPr b="1">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ctrTitle"/>
          </p:nvPr>
        </p:nvSpPr>
        <p:spPr>
          <a:xfrm>
            <a:off x="197400" y="2203500"/>
            <a:ext cx="8749200" cy="73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Lists all of user's friends</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Lists all of a given user's friends</a:t>
            </a:r>
            <a:endParaRPr/>
          </a:p>
        </p:txBody>
      </p:sp>
      <p:sp>
        <p:nvSpPr>
          <p:cNvPr id="182" name="Shape 182"/>
          <p:cNvSpPr txBox="1"/>
          <p:nvPr/>
        </p:nvSpPr>
        <p:spPr>
          <a:xfrm>
            <a:off x="235200" y="693025"/>
            <a:ext cx="8673600" cy="7371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Now let’s create another file named 'twitter-friends.py'.</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This code will outputs list of friends of the users. </a:t>
            </a:r>
            <a:endParaRPr sz="1800">
              <a:solidFill>
                <a:schemeClr val="lt2"/>
              </a:solidFill>
              <a:latin typeface="Roboto"/>
              <a:ea typeface="Roboto"/>
              <a:cs typeface="Roboto"/>
              <a:sym typeface="Roboto"/>
            </a:endParaRPr>
          </a:p>
        </p:txBody>
      </p:sp>
      <p:sp>
        <p:nvSpPr>
          <p:cNvPr id="183" name="Shape 183"/>
          <p:cNvSpPr txBox="1"/>
          <p:nvPr/>
        </p:nvSpPr>
        <p:spPr>
          <a:xfrm>
            <a:off x="40200" y="1549675"/>
            <a:ext cx="9063600" cy="3550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b="1" lang="en" sz="1200">
                <a:latin typeface="Courier New"/>
                <a:ea typeface="Courier New"/>
                <a:cs typeface="Courier New"/>
                <a:sym typeface="Courier New"/>
              </a:rPr>
              <a:t>from twitter import *</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import twitter_config as tc</a:t>
            </a:r>
            <a:endParaRPr b="1" sz="1200">
              <a:latin typeface="Courier New"/>
              <a:ea typeface="Courier New"/>
              <a:cs typeface="Courier New"/>
              <a:sym typeface="Courier New"/>
            </a:endParaRPr>
          </a:p>
          <a:p>
            <a:pPr indent="0" lvl="0" marL="0">
              <a:spcBef>
                <a:spcPts val="0"/>
              </a:spcBef>
              <a:spcAft>
                <a:spcPts val="0"/>
              </a:spcAft>
              <a:buNone/>
            </a:pPr>
            <a:r>
              <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oauth = OAuth(tc.access_key, tc.access_secret, tc.consumer_key, tc.consumer_secret)</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twitter = Twitter(auth = oauth)</a:t>
            </a:r>
            <a:endParaRPr b="1" sz="1200">
              <a:latin typeface="Courier New"/>
              <a:ea typeface="Courier New"/>
              <a:cs typeface="Courier New"/>
              <a:sym typeface="Courier New"/>
            </a:endParaRPr>
          </a:p>
          <a:p>
            <a:pPr indent="0" lvl="0" marL="0">
              <a:spcBef>
                <a:spcPts val="0"/>
              </a:spcBef>
              <a:spcAft>
                <a:spcPts val="0"/>
              </a:spcAft>
              <a:buNone/>
            </a:pPr>
            <a:r>
              <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username = "_burningdzire"</a:t>
            </a:r>
            <a:endParaRPr b="1" sz="1200">
              <a:latin typeface="Courier New"/>
              <a:ea typeface="Courier New"/>
              <a:cs typeface="Courier New"/>
              <a:sym typeface="Courier New"/>
            </a:endParaRPr>
          </a:p>
          <a:p>
            <a:pPr indent="0" lvl="0" marL="0">
              <a:spcBef>
                <a:spcPts val="0"/>
              </a:spcBef>
              <a:spcAft>
                <a:spcPts val="0"/>
              </a:spcAft>
              <a:buNone/>
            </a:pPr>
            <a:r>
              <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query = twitter.friends.ids(screen_name = username)</a:t>
            </a:r>
            <a:endParaRPr b="1" sz="1200">
              <a:latin typeface="Courier New"/>
              <a:ea typeface="Courier New"/>
              <a:cs typeface="Courier New"/>
              <a:sym typeface="Courier New"/>
            </a:endParaRPr>
          </a:p>
          <a:p>
            <a:pPr indent="0" lvl="0" marL="0">
              <a:spcBef>
                <a:spcPts val="0"/>
              </a:spcBef>
              <a:spcAft>
                <a:spcPts val="0"/>
              </a:spcAft>
              <a:buNone/>
            </a:pPr>
            <a:r>
              <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print("found %d friends" % (len(query["ids"])))</a:t>
            </a:r>
            <a:endParaRPr b="1" sz="1200">
              <a:latin typeface="Courier New"/>
              <a:ea typeface="Courier New"/>
              <a:cs typeface="Courier New"/>
              <a:sym typeface="Courier New"/>
            </a:endParaRPr>
          </a:p>
          <a:p>
            <a:pPr indent="0" lvl="0" marL="0">
              <a:spcBef>
                <a:spcPts val="0"/>
              </a:spcBef>
              <a:spcAft>
                <a:spcPts val="0"/>
              </a:spcAft>
              <a:buNone/>
            </a:pPr>
            <a:r>
              <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for n in range(0, len(query["ids"]), 100):</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	ids = query["ids"][n:n+100]</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	subquery = twitter.users.lookup(user_id = ids)</a:t>
            </a:r>
            <a:endParaRPr b="1" sz="1200">
              <a:latin typeface="Courier New"/>
              <a:ea typeface="Courier New"/>
              <a:cs typeface="Courier New"/>
              <a:sym typeface="Courier New"/>
            </a:endParaRPr>
          </a:p>
          <a:p>
            <a:pPr indent="0" lvl="0" marL="0">
              <a:spcBef>
                <a:spcPts val="0"/>
              </a:spcBef>
              <a:spcAft>
                <a:spcPts val="0"/>
              </a:spcAft>
              <a:buNone/>
            </a:pPr>
            <a:r>
              <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	for user in subquery:</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		</a:t>
            </a:r>
            <a:r>
              <a:rPr b="1" lang="en" sz="1000">
                <a:latin typeface="Courier New"/>
                <a:ea typeface="Courier New"/>
                <a:cs typeface="Courier New"/>
                <a:sym typeface="Courier New"/>
              </a:rPr>
              <a:t>print(" [%s] %s - %s" % ("*" if user["verified"] else " ", user["screen_name"], user["location"]))</a:t>
            </a:r>
            <a:endParaRPr b="1" sz="1000">
              <a:latin typeface="Courier New"/>
              <a:ea typeface="Courier New"/>
              <a:cs typeface="Courier New"/>
              <a:sym typeface="Courier New"/>
            </a:endParaRPr>
          </a:p>
          <a:p>
            <a:pPr indent="0" lvl="0" marL="0" rtl="0">
              <a:spcBef>
                <a:spcPts val="0"/>
              </a:spcBef>
              <a:spcAft>
                <a:spcPts val="0"/>
              </a:spcAft>
              <a:buNone/>
            </a:pPr>
            <a:r>
              <a:t/>
            </a:r>
            <a:endParaRPr b="1" sz="12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ctrTitle"/>
          </p:nvPr>
        </p:nvSpPr>
        <p:spPr>
          <a:xfrm>
            <a:off x="197400" y="2203500"/>
            <a:ext cx="8749200" cy="73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Relationship between two users</a:t>
            </a: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Relationship between two users</a:t>
            </a:r>
            <a:endParaRPr/>
          </a:p>
        </p:txBody>
      </p:sp>
      <p:sp>
        <p:nvSpPr>
          <p:cNvPr id="194" name="Shape 194"/>
          <p:cNvSpPr txBox="1"/>
          <p:nvPr/>
        </p:nvSpPr>
        <p:spPr>
          <a:xfrm>
            <a:off x="235200" y="693025"/>
            <a:ext cx="8673600" cy="7371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Now let’s</a:t>
            </a:r>
            <a:r>
              <a:rPr lang="en" sz="1800">
                <a:solidFill>
                  <a:schemeClr val="lt2"/>
                </a:solidFill>
                <a:latin typeface="Roboto"/>
                <a:ea typeface="Roboto"/>
                <a:cs typeface="Roboto"/>
                <a:sym typeface="Roboto"/>
              </a:rPr>
              <a:t> create another file named 'twitter-friendship.py'.</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This code will outputs details of the relationship between two users. </a:t>
            </a:r>
            <a:endParaRPr sz="1800">
              <a:solidFill>
                <a:schemeClr val="lt2"/>
              </a:solidFill>
              <a:latin typeface="Roboto"/>
              <a:ea typeface="Roboto"/>
              <a:cs typeface="Roboto"/>
              <a:sym typeface="Roboto"/>
            </a:endParaRPr>
          </a:p>
        </p:txBody>
      </p:sp>
      <p:sp>
        <p:nvSpPr>
          <p:cNvPr id="195" name="Shape 195"/>
          <p:cNvSpPr txBox="1"/>
          <p:nvPr/>
        </p:nvSpPr>
        <p:spPr>
          <a:xfrm>
            <a:off x="40200" y="1549675"/>
            <a:ext cx="9063600" cy="3550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b="1" lang="en">
                <a:latin typeface="Courier New"/>
                <a:ea typeface="Courier New"/>
                <a:cs typeface="Courier New"/>
                <a:sym typeface="Courier New"/>
              </a:rPr>
              <a:t>from twitter import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import twitter_config as tc</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oauth = OAuth(tc.access_key, tc.access_secret, tc.consumer_key, tc.consumer_secret)</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twitter = Twitter(auth = oauth)</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source = "_burningdzire"</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target = "chetan_bhagat"</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result = twitter.friendships.show(source_screen_name = source,target_screen_name = target)</a:t>
            </a:r>
            <a:endParaRPr b="1" sz="1200">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following = result["relationship"]["target"]["following"]</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follows   = result["relationship"]["target"]["followed_by"]</a:t>
            </a:r>
            <a:endParaRPr b="1">
              <a:latin typeface="Courier New"/>
              <a:ea typeface="Courier New"/>
              <a:cs typeface="Courier New"/>
              <a:sym typeface="Courier New"/>
            </a:endParaRPr>
          </a:p>
          <a:p>
            <a:pPr indent="0" lvl="0" marL="0">
              <a:spcBef>
                <a:spcPts val="0"/>
              </a:spcBef>
              <a:spcAft>
                <a:spcPts val="0"/>
              </a:spcAft>
              <a:buNone/>
            </a:pPr>
            <a:r>
              <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print("%s following %s: %s" % (source, target, follows))</a:t>
            </a:r>
            <a:endParaRPr b="1">
              <a:latin typeface="Courier New"/>
              <a:ea typeface="Courier New"/>
              <a:cs typeface="Courier New"/>
              <a:sym typeface="Courier New"/>
            </a:endParaRPr>
          </a:p>
          <a:p>
            <a:pPr indent="0" lvl="0" marL="0">
              <a:spcBef>
                <a:spcPts val="0"/>
              </a:spcBef>
              <a:spcAft>
                <a:spcPts val="0"/>
              </a:spcAft>
              <a:buNone/>
            </a:pPr>
            <a:r>
              <a:rPr b="1" lang="en">
                <a:latin typeface="Courier New"/>
                <a:ea typeface="Courier New"/>
                <a:cs typeface="Courier New"/>
                <a:sym typeface="Courier New"/>
              </a:rPr>
              <a:t>print("%s following %s: %s" % (target, source, following))</a:t>
            </a:r>
            <a:endParaRPr b="1">
              <a:latin typeface="Courier New"/>
              <a:ea typeface="Courier New"/>
              <a:cs typeface="Courier New"/>
              <a:sym typeface="Courier New"/>
            </a:endParaRPr>
          </a:p>
          <a:p>
            <a:pPr indent="0" lvl="0" marL="0" rtl="0">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ctrTitle"/>
          </p:nvPr>
        </p:nvSpPr>
        <p:spPr>
          <a:xfrm>
            <a:off x="197400" y="1916625"/>
            <a:ext cx="8749200" cy="102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Performs a basic keyword search for tweets containing the keywords</a:t>
            </a:r>
            <a:endParaRPr sz="3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Performs a basic keyword search for tweets containing the keywords</a:t>
            </a:r>
            <a:endParaRPr/>
          </a:p>
        </p:txBody>
      </p:sp>
      <p:sp>
        <p:nvSpPr>
          <p:cNvPr id="206" name="Shape 206"/>
          <p:cNvSpPr txBox="1"/>
          <p:nvPr/>
        </p:nvSpPr>
        <p:spPr>
          <a:xfrm>
            <a:off x="235200" y="693025"/>
            <a:ext cx="8673600" cy="10743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Now let’s create another file named 'twitter-search.py'.</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This code will </a:t>
            </a:r>
            <a:r>
              <a:rPr lang="en" sz="1800">
                <a:solidFill>
                  <a:schemeClr val="lt2"/>
                </a:solidFill>
                <a:latin typeface="Roboto"/>
                <a:ea typeface="Roboto"/>
                <a:cs typeface="Roboto"/>
                <a:sym typeface="Roboto"/>
              </a:rPr>
              <a:t>performs a basic keyword search for tweets containing the keywords.</a:t>
            </a:r>
            <a:endParaRPr sz="1800">
              <a:solidFill>
                <a:schemeClr val="lt2"/>
              </a:solidFill>
              <a:latin typeface="Roboto"/>
              <a:ea typeface="Roboto"/>
              <a:cs typeface="Roboto"/>
              <a:sym typeface="Roboto"/>
            </a:endParaRPr>
          </a:p>
        </p:txBody>
      </p:sp>
      <p:sp>
        <p:nvSpPr>
          <p:cNvPr id="207" name="Shape 207"/>
          <p:cNvSpPr txBox="1"/>
          <p:nvPr/>
        </p:nvSpPr>
        <p:spPr>
          <a:xfrm>
            <a:off x="40200" y="1854475"/>
            <a:ext cx="9063600" cy="2359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b="1" lang="en" sz="1200">
                <a:latin typeface="Courier New"/>
                <a:ea typeface="Courier New"/>
                <a:cs typeface="Courier New"/>
                <a:sym typeface="Courier New"/>
              </a:rPr>
              <a:t>from twitter import *</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import twitter_config as tc</a:t>
            </a:r>
            <a:endParaRPr b="1" sz="1200">
              <a:latin typeface="Courier New"/>
              <a:ea typeface="Courier New"/>
              <a:cs typeface="Courier New"/>
              <a:sym typeface="Courier New"/>
            </a:endParaRPr>
          </a:p>
          <a:p>
            <a:pPr indent="0" lvl="0" marL="0">
              <a:spcBef>
                <a:spcPts val="0"/>
              </a:spcBef>
              <a:spcAft>
                <a:spcPts val="0"/>
              </a:spcAft>
              <a:buNone/>
            </a:pPr>
            <a:r>
              <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oauth = OAuth(tc.access_key, tc.access_secret, tc.consumer_key, tc.consumer_secret)</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twitter = Twitter(auth = oauth)</a:t>
            </a:r>
            <a:endParaRPr b="1" sz="1200">
              <a:latin typeface="Courier New"/>
              <a:ea typeface="Courier New"/>
              <a:cs typeface="Courier New"/>
              <a:sym typeface="Courier New"/>
            </a:endParaRPr>
          </a:p>
          <a:p>
            <a:pPr indent="0" lvl="0" marL="0">
              <a:spcBef>
                <a:spcPts val="0"/>
              </a:spcBef>
              <a:spcAft>
                <a:spcPts val="0"/>
              </a:spcAft>
              <a:buNone/>
            </a:pPr>
            <a:r>
              <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query = twitter.search.tweets(q = "india")</a:t>
            </a:r>
            <a:endParaRPr b="1" sz="1200">
              <a:latin typeface="Courier New"/>
              <a:ea typeface="Courier New"/>
              <a:cs typeface="Courier New"/>
              <a:sym typeface="Courier New"/>
            </a:endParaRPr>
          </a:p>
          <a:p>
            <a:pPr indent="0" lvl="0" marL="0">
              <a:spcBef>
                <a:spcPts val="0"/>
              </a:spcBef>
              <a:spcAft>
                <a:spcPts val="0"/>
              </a:spcAft>
              <a:buNone/>
            </a:pPr>
            <a:r>
              <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print("Search complete (%.3f seconds)" % (query["search_metadata"]["completed_in"]))</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for result in query["statuses"]:</a:t>
            </a:r>
            <a:endParaRPr b="1" sz="1200">
              <a:latin typeface="Courier New"/>
              <a:ea typeface="Courier New"/>
              <a:cs typeface="Courier New"/>
              <a:sym typeface="Courier New"/>
            </a:endParaRPr>
          </a:p>
          <a:p>
            <a:pPr indent="0" lvl="0" marL="0" rtl="0">
              <a:spcBef>
                <a:spcPts val="0"/>
              </a:spcBef>
              <a:spcAft>
                <a:spcPts val="0"/>
              </a:spcAft>
              <a:buNone/>
            </a:pPr>
            <a:r>
              <a:rPr b="1" lang="en" sz="1200">
                <a:latin typeface="Courier New"/>
                <a:ea typeface="Courier New"/>
                <a:cs typeface="Courier New"/>
                <a:sym typeface="Courier New"/>
              </a:rPr>
              <a:t>	print("(%s) @%s %s" % (result["created_at"], result["user"]["screen_name"], result["text"]))</a:t>
            </a:r>
            <a:endParaRPr b="1" sz="12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ctrTitle"/>
          </p:nvPr>
        </p:nvSpPr>
        <p:spPr>
          <a:xfrm>
            <a:off x="197400" y="1916625"/>
            <a:ext cx="8749200" cy="102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Displays a user's current timeline.</a:t>
            </a:r>
            <a:endParaRPr sz="3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Displays a user's current timeline.</a:t>
            </a:r>
            <a:endParaRPr/>
          </a:p>
        </p:txBody>
      </p:sp>
      <p:sp>
        <p:nvSpPr>
          <p:cNvPr id="218" name="Shape 218"/>
          <p:cNvSpPr txBox="1"/>
          <p:nvPr/>
        </p:nvSpPr>
        <p:spPr>
          <a:xfrm>
            <a:off x="235200" y="693025"/>
            <a:ext cx="8673600" cy="10743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Now let’s create another file named '</a:t>
            </a:r>
            <a:r>
              <a:rPr lang="en" sz="1800">
                <a:solidFill>
                  <a:schemeClr val="lt2"/>
                </a:solidFill>
                <a:latin typeface="Roboto"/>
                <a:ea typeface="Roboto"/>
                <a:cs typeface="Roboto"/>
                <a:sym typeface="Roboto"/>
              </a:rPr>
              <a:t>twitter-user-timeline.py</a:t>
            </a:r>
            <a:r>
              <a:rPr lang="en" sz="1800">
                <a:solidFill>
                  <a:schemeClr val="lt2"/>
                </a:solidFill>
                <a:latin typeface="Roboto"/>
                <a:ea typeface="Roboto"/>
                <a:cs typeface="Roboto"/>
                <a:sym typeface="Roboto"/>
              </a:rPr>
              <a:t>'.</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This code will </a:t>
            </a:r>
            <a:r>
              <a:rPr lang="en" sz="1800">
                <a:solidFill>
                  <a:schemeClr val="lt2"/>
                </a:solidFill>
                <a:latin typeface="Roboto"/>
                <a:ea typeface="Roboto"/>
                <a:cs typeface="Roboto"/>
                <a:sym typeface="Roboto"/>
              </a:rPr>
              <a:t>displays a user's current timeline.</a:t>
            </a:r>
            <a:endParaRPr sz="1800">
              <a:solidFill>
                <a:schemeClr val="lt2"/>
              </a:solidFill>
              <a:latin typeface="Roboto"/>
              <a:ea typeface="Roboto"/>
              <a:cs typeface="Roboto"/>
              <a:sym typeface="Roboto"/>
            </a:endParaRPr>
          </a:p>
        </p:txBody>
      </p:sp>
      <p:sp>
        <p:nvSpPr>
          <p:cNvPr id="219" name="Shape 219"/>
          <p:cNvSpPr txBox="1"/>
          <p:nvPr/>
        </p:nvSpPr>
        <p:spPr>
          <a:xfrm>
            <a:off x="40200" y="1854475"/>
            <a:ext cx="9063600" cy="2359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b="1" lang="en" sz="1200">
                <a:latin typeface="Courier New"/>
                <a:ea typeface="Courier New"/>
                <a:cs typeface="Courier New"/>
                <a:sym typeface="Courier New"/>
              </a:rPr>
              <a:t>from twitter import *</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import twitter_config as tc</a:t>
            </a:r>
            <a:endParaRPr b="1" sz="1200">
              <a:latin typeface="Courier New"/>
              <a:ea typeface="Courier New"/>
              <a:cs typeface="Courier New"/>
              <a:sym typeface="Courier New"/>
            </a:endParaRPr>
          </a:p>
          <a:p>
            <a:pPr indent="0" lvl="0" marL="0">
              <a:spcBef>
                <a:spcPts val="0"/>
              </a:spcBef>
              <a:spcAft>
                <a:spcPts val="0"/>
              </a:spcAft>
              <a:buNone/>
            </a:pPr>
            <a:r>
              <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oauth = OAuth(tc.access_key, tc.access_secret, tc.consumer_key, tc.consumer_secret)</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twitter = Twitter(auth = oauth)</a:t>
            </a:r>
            <a:endParaRPr b="1" sz="1200">
              <a:latin typeface="Courier New"/>
              <a:ea typeface="Courier New"/>
              <a:cs typeface="Courier New"/>
              <a:sym typeface="Courier New"/>
            </a:endParaRPr>
          </a:p>
          <a:p>
            <a:pPr indent="0" lvl="0" marL="0">
              <a:spcBef>
                <a:spcPts val="0"/>
              </a:spcBef>
              <a:spcAft>
                <a:spcPts val="0"/>
              </a:spcAft>
              <a:buNone/>
            </a:pPr>
            <a:r>
              <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user = "Google"</a:t>
            </a:r>
            <a:endParaRPr b="1" sz="1200">
              <a:latin typeface="Courier New"/>
              <a:ea typeface="Courier New"/>
              <a:cs typeface="Courier New"/>
              <a:sym typeface="Courier New"/>
            </a:endParaRPr>
          </a:p>
          <a:p>
            <a:pPr indent="0" lvl="0" marL="0">
              <a:spcBef>
                <a:spcPts val="0"/>
              </a:spcBef>
              <a:spcAft>
                <a:spcPts val="0"/>
              </a:spcAft>
              <a:buNone/>
            </a:pPr>
            <a:r>
              <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results = twitter.statuses.user_timeline(screen_name = user)</a:t>
            </a:r>
            <a:endParaRPr b="1" sz="1200">
              <a:latin typeface="Courier New"/>
              <a:ea typeface="Courier New"/>
              <a:cs typeface="Courier New"/>
              <a:sym typeface="Courier New"/>
            </a:endParaRPr>
          </a:p>
          <a:p>
            <a:pPr indent="0" lvl="0" marL="0">
              <a:spcBef>
                <a:spcPts val="0"/>
              </a:spcBef>
              <a:spcAft>
                <a:spcPts val="0"/>
              </a:spcAft>
              <a:buNone/>
            </a:pPr>
            <a:r>
              <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for status in results:</a:t>
            </a:r>
            <a:endParaRPr b="1" sz="1200">
              <a:latin typeface="Courier New"/>
              <a:ea typeface="Courier New"/>
              <a:cs typeface="Courier New"/>
              <a:sym typeface="Courier New"/>
            </a:endParaRPr>
          </a:p>
          <a:p>
            <a:pPr indent="0" lvl="0" marL="0">
              <a:spcBef>
                <a:spcPts val="0"/>
              </a:spcBef>
              <a:spcAft>
                <a:spcPts val="0"/>
              </a:spcAft>
              <a:buNone/>
            </a:pPr>
            <a:r>
              <a:rPr b="1" lang="en" sz="1200">
                <a:latin typeface="Courier New"/>
                <a:ea typeface="Courier New"/>
                <a:cs typeface="Courier New"/>
                <a:sym typeface="Courier New"/>
              </a:rPr>
              <a:t>	print("(%s) %s" % (status["created_at"], status["text"].encode("ascii", "ignore")))</a:t>
            </a:r>
            <a:endParaRPr b="1" sz="1200">
              <a:latin typeface="Courier New"/>
              <a:ea typeface="Courier New"/>
              <a:cs typeface="Courier New"/>
              <a:sym typeface="Courier New"/>
            </a:endParaRPr>
          </a:p>
          <a:p>
            <a:pPr indent="0" lvl="0" marL="0" rtl="0">
              <a:spcBef>
                <a:spcPts val="0"/>
              </a:spcBef>
              <a:spcAft>
                <a:spcPts val="0"/>
              </a:spcAft>
              <a:buNone/>
            </a:pPr>
            <a:r>
              <a:t/>
            </a:r>
            <a:endParaRPr b="1" sz="12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Agenda for today’s class</a:t>
            </a:r>
            <a:endParaRPr/>
          </a:p>
        </p:txBody>
      </p:sp>
      <p:sp>
        <p:nvSpPr>
          <p:cNvPr id="73" name="Shape 73"/>
          <p:cNvSpPr txBox="1"/>
          <p:nvPr>
            <p:ph idx="4294967295" type="body"/>
          </p:nvPr>
        </p:nvSpPr>
        <p:spPr>
          <a:xfrm>
            <a:off x="55300" y="2529616"/>
            <a:ext cx="1545000" cy="480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Step 1</a:t>
            </a:r>
            <a:endParaRPr>
              <a:solidFill>
                <a:schemeClr val="lt1"/>
              </a:solidFill>
            </a:endParaRPr>
          </a:p>
        </p:txBody>
      </p:sp>
      <p:grpSp>
        <p:nvGrpSpPr>
          <p:cNvPr id="74" name="Shape 74"/>
          <p:cNvGrpSpPr/>
          <p:nvPr/>
        </p:nvGrpSpPr>
        <p:grpSpPr>
          <a:xfrm>
            <a:off x="722761" y="1788261"/>
            <a:ext cx="211093" cy="605885"/>
            <a:chOff x="777447" y="1610215"/>
            <a:chExt cx="198900" cy="593656"/>
          </a:xfrm>
        </p:grpSpPr>
        <p:cxnSp>
          <p:nvCxnSpPr>
            <p:cNvPr id="75" name="Shape 75"/>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76" name="Shape 76"/>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77" name="Shape 77"/>
          <p:cNvSpPr txBox="1"/>
          <p:nvPr>
            <p:ph idx="4294967295" type="body"/>
          </p:nvPr>
        </p:nvSpPr>
        <p:spPr>
          <a:xfrm>
            <a:off x="86101" y="1075900"/>
            <a:ext cx="1484400" cy="713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Understand Twitter API</a:t>
            </a:r>
            <a:endParaRPr/>
          </a:p>
        </p:txBody>
      </p:sp>
      <p:sp>
        <p:nvSpPr>
          <p:cNvPr id="78" name="Shape 78"/>
          <p:cNvSpPr/>
          <p:nvPr/>
        </p:nvSpPr>
        <p:spPr>
          <a:xfrm>
            <a:off x="966491" y="2394192"/>
            <a:ext cx="1545000" cy="760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grpSp>
        <p:nvGrpSpPr>
          <p:cNvPr id="79" name="Shape 79"/>
          <p:cNvGrpSpPr/>
          <p:nvPr/>
        </p:nvGrpSpPr>
        <p:grpSpPr>
          <a:xfrm>
            <a:off x="1585087" y="3144420"/>
            <a:ext cx="180442" cy="605885"/>
            <a:chOff x="2223534" y="2938958"/>
            <a:chExt cx="198900" cy="593656"/>
          </a:xfrm>
        </p:grpSpPr>
        <p:cxnSp>
          <p:nvCxnSpPr>
            <p:cNvPr id="80" name="Shape 80"/>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81" name="Shape 81"/>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2" name="Shape 82"/>
          <p:cNvGrpSpPr/>
          <p:nvPr/>
        </p:nvGrpSpPr>
        <p:grpSpPr>
          <a:xfrm>
            <a:off x="4512686" y="1788261"/>
            <a:ext cx="211093" cy="605885"/>
            <a:chOff x="3918084" y="1610215"/>
            <a:chExt cx="198900" cy="593656"/>
          </a:xfrm>
        </p:grpSpPr>
        <p:cxnSp>
          <p:nvCxnSpPr>
            <p:cNvPr id="83" name="Shape 83"/>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84" name="Shape 84"/>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5" name="Shape 85"/>
          <p:cNvSpPr txBox="1"/>
          <p:nvPr>
            <p:ph idx="4294967295" type="body"/>
          </p:nvPr>
        </p:nvSpPr>
        <p:spPr>
          <a:xfrm>
            <a:off x="1709600" y="1027400"/>
            <a:ext cx="1712100" cy="760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Installing Twitter Library</a:t>
            </a:r>
            <a:endParaRPr/>
          </a:p>
        </p:txBody>
      </p:sp>
      <p:grpSp>
        <p:nvGrpSpPr>
          <p:cNvPr id="86" name="Shape 86"/>
          <p:cNvGrpSpPr/>
          <p:nvPr/>
        </p:nvGrpSpPr>
        <p:grpSpPr>
          <a:xfrm>
            <a:off x="6335827" y="3144375"/>
            <a:ext cx="211093" cy="605885"/>
            <a:chOff x="5958946" y="2938958"/>
            <a:chExt cx="198900" cy="593656"/>
          </a:xfrm>
        </p:grpSpPr>
        <p:cxnSp>
          <p:nvCxnSpPr>
            <p:cNvPr id="87" name="Shape 87"/>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88" name="Shape 88"/>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idx="4294967295" type="body"/>
          </p:nvPr>
        </p:nvSpPr>
        <p:spPr>
          <a:xfrm>
            <a:off x="5634975" y="3806475"/>
            <a:ext cx="1808100" cy="432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Twitter Stream</a:t>
            </a:r>
            <a:endParaRPr/>
          </a:p>
        </p:txBody>
      </p:sp>
      <p:sp>
        <p:nvSpPr>
          <p:cNvPr id="90" name="Shape 90"/>
          <p:cNvSpPr txBox="1"/>
          <p:nvPr>
            <p:ph idx="4294967295" type="body"/>
          </p:nvPr>
        </p:nvSpPr>
        <p:spPr>
          <a:xfrm>
            <a:off x="7302055" y="2529616"/>
            <a:ext cx="1396500" cy="480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lt1"/>
                </a:solidFill>
              </a:rPr>
              <a:t>15 mins</a:t>
            </a:r>
            <a:endParaRPr>
              <a:solidFill>
                <a:schemeClr val="lt1"/>
              </a:solidFill>
            </a:endParaRPr>
          </a:p>
        </p:txBody>
      </p:sp>
      <p:grpSp>
        <p:nvGrpSpPr>
          <p:cNvPr id="91" name="Shape 91"/>
          <p:cNvGrpSpPr/>
          <p:nvPr/>
        </p:nvGrpSpPr>
        <p:grpSpPr>
          <a:xfrm>
            <a:off x="6737241" y="1788261"/>
            <a:ext cx="211093" cy="605885"/>
            <a:chOff x="3918084" y="1610215"/>
            <a:chExt cx="198900" cy="593656"/>
          </a:xfrm>
        </p:grpSpPr>
        <p:cxnSp>
          <p:nvCxnSpPr>
            <p:cNvPr id="92" name="Shape 92"/>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93" name="Shape 93"/>
            <p:cNvSpPr/>
            <p:nvPr/>
          </p:nvSpPr>
          <p:spPr>
            <a:xfrm>
              <a:off x="3918084"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4" name="Shape 94"/>
          <p:cNvSpPr txBox="1"/>
          <p:nvPr>
            <p:ph idx="4294967295" type="body"/>
          </p:nvPr>
        </p:nvSpPr>
        <p:spPr>
          <a:xfrm>
            <a:off x="5862550" y="1128350"/>
            <a:ext cx="1808100" cy="7131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Posting Status on timeline</a:t>
            </a:r>
            <a:endParaRPr/>
          </a:p>
        </p:txBody>
      </p:sp>
      <p:sp>
        <p:nvSpPr>
          <p:cNvPr id="95" name="Shape 95"/>
          <p:cNvSpPr/>
          <p:nvPr/>
        </p:nvSpPr>
        <p:spPr>
          <a:xfrm>
            <a:off x="192026" y="2389225"/>
            <a:ext cx="1213200" cy="7608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96" name="Shape 96"/>
          <p:cNvSpPr/>
          <p:nvPr/>
        </p:nvSpPr>
        <p:spPr>
          <a:xfrm>
            <a:off x="2098775" y="2394200"/>
            <a:ext cx="1396500" cy="760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97" name="Shape 97"/>
          <p:cNvSpPr/>
          <p:nvPr/>
        </p:nvSpPr>
        <p:spPr>
          <a:xfrm>
            <a:off x="2992275" y="2394200"/>
            <a:ext cx="1484400" cy="760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98" name="Shape 98"/>
          <p:cNvSpPr/>
          <p:nvPr/>
        </p:nvSpPr>
        <p:spPr>
          <a:xfrm>
            <a:off x="4088250" y="2394200"/>
            <a:ext cx="1321800" cy="760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99" name="Shape 99"/>
          <p:cNvSpPr/>
          <p:nvPr/>
        </p:nvSpPr>
        <p:spPr>
          <a:xfrm>
            <a:off x="5038451" y="2394192"/>
            <a:ext cx="1545000" cy="760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00" name="Shape 100"/>
          <p:cNvSpPr/>
          <p:nvPr/>
        </p:nvSpPr>
        <p:spPr>
          <a:xfrm>
            <a:off x="7313741" y="2394192"/>
            <a:ext cx="1545000" cy="760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grpSp>
        <p:nvGrpSpPr>
          <p:cNvPr id="101" name="Shape 101"/>
          <p:cNvGrpSpPr/>
          <p:nvPr/>
        </p:nvGrpSpPr>
        <p:grpSpPr>
          <a:xfrm>
            <a:off x="2520785" y="1788261"/>
            <a:ext cx="211093" cy="605885"/>
            <a:chOff x="777447" y="1610215"/>
            <a:chExt cx="198900" cy="593656"/>
          </a:xfrm>
        </p:grpSpPr>
        <p:cxnSp>
          <p:nvCxnSpPr>
            <p:cNvPr id="102" name="Shape 102"/>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3" name="Shape 103"/>
            <p:cNvSpPr/>
            <p:nvPr/>
          </p:nvSpPr>
          <p:spPr>
            <a:xfrm>
              <a:off x="777447" y="1610215"/>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grpSp>
      <p:grpSp>
        <p:nvGrpSpPr>
          <p:cNvPr id="104" name="Shape 104"/>
          <p:cNvGrpSpPr/>
          <p:nvPr/>
        </p:nvGrpSpPr>
        <p:grpSpPr>
          <a:xfrm>
            <a:off x="3719251" y="3144375"/>
            <a:ext cx="211093" cy="605885"/>
            <a:chOff x="2223534" y="2938958"/>
            <a:chExt cx="198900" cy="593656"/>
          </a:xfrm>
        </p:grpSpPr>
        <p:cxnSp>
          <p:nvCxnSpPr>
            <p:cNvPr id="105" name="Shape 105"/>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06" name="Shape 106"/>
            <p:cNvSpPr/>
            <p:nvPr/>
          </p:nvSpPr>
          <p:spPr>
            <a:xfrm flipH="1" rot="10800000">
              <a:off x="2223534"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7" name="Shape 107"/>
          <p:cNvSpPr txBox="1"/>
          <p:nvPr>
            <p:ph idx="4294967295" type="body"/>
          </p:nvPr>
        </p:nvSpPr>
        <p:spPr>
          <a:xfrm>
            <a:off x="713500" y="3760200"/>
            <a:ext cx="1923600" cy="7608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Getting Twitter API Keys</a:t>
            </a:r>
            <a:endParaRPr/>
          </a:p>
        </p:txBody>
      </p:sp>
      <p:sp>
        <p:nvSpPr>
          <p:cNvPr id="108" name="Shape 108"/>
          <p:cNvSpPr txBox="1"/>
          <p:nvPr>
            <p:ph idx="4294967295" type="body"/>
          </p:nvPr>
        </p:nvSpPr>
        <p:spPr>
          <a:xfrm>
            <a:off x="3007800" y="3806475"/>
            <a:ext cx="2178900" cy="1251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List user’s friends and Relationship between two users</a:t>
            </a:r>
            <a:endParaRPr/>
          </a:p>
        </p:txBody>
      </p:sp>
      <p:sp>
        <p:nvSpPr>
          <p:cNvPr id="109" name="Shape 109"/>
          <p:cNvSpPr txBox="1"/>
          <p:nvPr>
            <p:ph idx="4294967295" type="body"/>
          </p:nvPr>
        </p:nvSpPr>
        <p:spPr>
          <a:xfrm>
            <a:off x="173875" y="2534600"/>
            <a:ext cx="8274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1</a:t>
            </a:r>
            <a:endParaRPr sz="1600">
              <a:solidFill>
                <a:srgbClr val="FFFFFF"/>
              </a:solidFill>
            </a:endParaRPr>
          </a:p>
        </p:txBody>
      </p:sp>
      <p:sp>
        <p:nvSpPr>
          <p:cNvPr id="110" name="Shape 110"/>
          <p:cNvSpPr txBox="1"/>
          <p:nvPr>
            <p:ph idx="4294967295" type="body"/>
          </p:nvPr>
        </p:nvSpPr>
        <p:spPr>
          <a:xfrm>
            <a:off x="1324875" y="2534600"/>
            <a:ext cx="8574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2	</a:t>
            </a:r>
            <a:endParaRPr sz="1600">
              <a:solidFill>
                <a:srgbClr val="FFFFFF"/>
              </a:solidFill>
            </a:endParaRPr>
          </a:p>
        </p:txBody>
      </p:sp>
      <p:sp>
        <p:nvSpPr>
          <p:cNvPr id="111" name="Shape 111"/>
          <p:cNvSpPr txBox="1"/>
          <p:nvPr>
            <p:ph idx="4294967295" type="body"/>
          </p:nvPr>
        </p:nvSpPr>
        <p:spPr>
          <a:xfrm>
            <a:off x="2457175" y="2534600"/>
            <a:ext cx="7608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3</a:t>
            </a:r>
            <a:endParaRPr sz="1600">
              <a:solidFill>
                <a:srgbClr val="FFFFFF"/>
              </a:solidFill>
            </a:endParaRPr>
          </a:p>
        </p:txBody>
      </p:sp>
      <p:sp>
        <p:nvSpPr>
          <p:cNvPr id="112" name="Shape 112"/>
          <p:cNvSpPr txBox="1"/>
          <p:nvPr>
            <p:ph idx="4294967295" type="body"/>
          </p:nvPr>
        </p:nvSpPr>
        <p:spPr>
          <a:xfrm>
            <a:off x="3513425" y="2534600"/>
            <a:ext cx="7608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4</a:t>
            </a:r>
            <a:endParaRPr sz="1600">
              <a:solidFill>
                <a:srgbClr val="FFFFFF"/>
              </a:solidFill>
            </a:endParaRPr>
          </a:p>
        </p:txBody>
      </p:sp>
      <p:sp>
        <p:nvSpPr>
          <p:cNvPr id="113" name="Shape 113"/>
          <p:cNvSpPr txBox="1"/>
          <p:nvPr>
            <p:ph idx="4294967295" type="body"/>
          </p:nvPr>
        </p:nvSpPr>
        <p:spPr>
          <a:xfrm>
            <a:off x="4493146" y="2534592"/>
            <a:ext cx="10029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5</a:t>
            </a:r>
            <a:endParaRPr sz="1600">
              <a:solidFill>
                <a:srgbClr val="FFFFFF"/>
              </a:solidFill>
            </a:endParaRPr>
          </a:p>
        </p:txBody>
      </p:sp>
      <p:sp>
        <p:nvSpPr>
          <p:cNvPr id="114" name="Shape 114"/>
          <p:cNvSpPr txBox="1"/>
          <p:nvPr>
            <p:ph idx="4294967295" type="body"/>
          </p:nvPr>
        </p:nvSpPr>
        <p:spPr>
          <a:xfrm>
            <a:off x="5473036" y="2534592"/>
            <a:ext cx="10029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6</a:t>
            </a:r>
            <a:endParaRPr sz="1600">
              <a:solidFill>
                <a:srgbClr val="FFFFFF"/>
              </a:solidFill>
            </a:endParaRPr>
          </a:p>
        </p:txBody>
      </p:sp>
      <p:sp>
        <p:nvSpPr>
          <p:cNvPr id="115" name="Shape 115"/>
          <p:cNvSpPr txBox="1"/>
          <p:nvPr>
            <p:ph idx="4294967295" type="body"/>
          </p:nvPr>
        </p:nvSpPr>
        <p:spPr>
          <a:xfrm>
            <a:off x="7805875" y="2577450"/>
            <a:ext cx="7608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8</a:t>
            </a:r>
            <a:endParaRPr sz="1600">
              <a:solidFill>
                <a:srgbClr val="FFFFFF"/>
              </a:solidFill>
            </a:endParaRPr>
          </a:p>
        </p:txBody>
      </p:sp>
      <p:sp>
        <p:nvSpPr>
          <p:cNvPr id="116" name="Shape 116"/>
          <p:cNvSpPr txBox="1"/>
          <p:nvPr>
            <p:ph idx="4294967295" type="body"/>
          </p:nvPr>
        </p:nvSpPr>
        <p:spPr>
          <a:xfrm>
            <a:off x="3560800" y="721700"/>
            <a:ext cx="2178900" cy="963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Basic k</a:t>
            </a:r>
            <a:r>
              <a:rPr lang="en"/>
              <a:t>eyword search for tweets and user</a:t>
            </a:r>
            <a:endParaRPr/>
          </a:p>
        </p:txBody>
      </p:sp>
      <p:sp>
        <p:nvSpPr>
          <p:cNvPr id="117" name="Shape 117"/>
          <p:cNvSpPr/>
          <p:nvPr/>
        </p:nvSpPr>
        <p:spPr>
          <a:xfrm>
            <a:off x="6181451" y="2394192"/>
            <a:ext cx="1545000" cy="7608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a:spcBef>
                <a:spcPts val="0"/>
              </a:spcBef>
              <a:spcAft>
                <a:spcPts val="0"/>
              </a:spcAft>
              <a:buNone/>
            </a:pPr>
            <a:r>
              <a:t/>
            </a:r>
            <a:endParaRPr/>
          </a:p>
        </p:txBody>
      </p:sp>
      <p:sp>
        <p:nvSpPr>
          <p:cNvPr id="118" name="Shape 118"/>
          <p:cNvSpPr txBox="1"/>
          <p:nvPr>
            <p:ph idx="4294967295" type="body"/>
          </p:nvPr>
        </p:nvSpPr>
        <p:spPr>
          <a:xfrm>
            <a:off x="6630800" y="2577450"/>
            <a:ext cx="760800" cy="4803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1600"/>
              </a:spcAft>
              <a:buNone/>
            </a:pPr>
            <a:r>
              <a:rPr lang="en" sz="1600">
                <a:solidFill>
                  <a:srgbClr val="FFFFFF"/>
                </a:solidFill>
              </a:rPr>
              <a:t>Step 7</a:t>
            </a:r>
            <a:endParaRPr sz="1600">
              <a:solidFill>
                <a:srgbClr val="FFFFFF"/>
              </a:solidFill>
            </a:endParaRPr>
          </a:p>
        </p:txBody>
      </p:sp>
      <p:grpSp>
        <p:nvGrpSpPr>
          <p:cNvPr id="119" name="Shape 119"/>
          <p:cNvGrpSpPr/>
          <p:nvPr/>
        </p:nvGrpSpPr>
        <p:grpSpPr>
          <a:xfrm>
            <a:off x="7936027" y="3144375"/>
            <a:ext cx="211093" cy="605885"/>
            <a:chOff x="5958946" y="2938958"/>
            <a:chExt cx="198900" cy="593656"/>
          </a:xfrm>
        </p:grpSpPr>
        <p:cxnSp>
          <p:nvCxnSpPr>
            <p:cNvPr id="120" name="Shape 120"/>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21" name="Shape 121"/>
            <p:cNvSpPr/>
            <p:nvPr/>
          </p:nvSpPr>
          <p:spPr>
            <a:xfrm flipH="1" rot="10800000">
              <a:off x="5958946" y="3333714"/>
              <a:ext cx="198900" cy="198900"/>
            </a:xfrm>
            <a:prstGeom prst="ellips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2" name="Shape 122"/>
          <p:cNvSpPr txBox="1"/>
          <p:nvPr>
            <p:ph idx="4294967295" type="body"/>
          </p:nvPr>
        </p:nvSpPr>
        <p:spPr>
          <a:xfrm>
            <a:off x="7498275" y="3806475"/>
            <a:ext cx="1261800" cy="4329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en"/>
              <a:t>What Next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ctrTitle"/>
          </p:nvPr>
        </p:nvSpPr>
        <p:spPr>
          <a:xfrm>
            <a:off x="197400" y="1916625"/>
            <a:ext cx="8749200" cy="102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Performs a search for users </a:t>
            </a:r>
            <a:endParaRPr sz="3200"/>
          </a:p>
          <a:p>
            <a:pPr indent="0" lvl="0" marL="0" rtl="0" algn="ctr">
              <a:spcBef>
                <a:spcPts val="0"/>
              </a:spcBef>
              <a:spcAft>
                <a:spcPts val="0"/>
              </a:spcAft>
              <a:buNone/>
            </a:pPr>
            <a:r>
              <a:rPr lang="en" sz="3200"/>
              <a:t>matching a certain query</a:t>
            </a:r>
            <a:endParaRPr sz="3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a:t>
            </a:r>
            <a:r>
              <a:rPr lang="en"/>
              <a:t>erforms a search for users matching a certain query</a:t>
            </a:r>
            <a:endParaRPr/>
          </a:p>
        </p:txBody>
      </p:sp>
      <p:sp>
        <p:nvSpPr>
          <p:cNvPr id="230" name="Shape 230"/>
          <p:cNvSpPr txBox="1"/>
          <p:nvPr/>
        </p:nvSpPr>
        <p:spPr>
          <a:xfrm>
            <a:off x="235200" y="693025"/>
            <a:ext cx="8673600" cy="10743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Now let’s create another file named '</a:t>
            </a:r>
            <a:r>
              <a:rPr lang="en" sz="1800">
                <a:solidFill>
                  <a:schemeClr val="lt2"/>
                </a:solidFill>
                <a:latin typeface="Roboto"/>
                <a:ea typeface="Roboto"/>
                <a:cs typeface="Roboto"/>
                <a:sym typeface="Roboto"/>
              </a:rPr>
              <a:t>twitter-user-search.py</a:t>
            </a:r>
            <a:r>
              <a:rPr lang="en" sz="1800">
                <a:solidFill>
                  <a:schemeClr val="lt2"/>
                </a:solidFill>
                <a:latin typeface="Roboto"/>
                <a:ea typeface="Roboto"/>
                <a:cs typeface="Roboto"/>
                <a:sym typeface="Roboto"/>
              </a:rPr>
              <a:t>'.</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This code will p</a:t>
            </a:r>
            <a:r>
              <a:rPr lang="en" sz="1800">
                <a:solidFill>
                  <a:schemeClr val="lt2"/>
                </a:solidFill>
                <a:latin typeface="Roboto"/>
                <a:ea typeface="Roboto"/>
                <a:cs typeface="Roboto"/>
                <a:sym typeface="Roboto"/>
              </a:rPr>
              <a:t>erforms a search for users matching a certain query.</a:t>
            </a:r>
            <a:endParaRPr sz="1800">
              <a:solidFill>
                <a:schemeClr val="lt2"/>
              </a:solidFill>
              <a:latin typeface="Roboto"/>
              <a:ea typeface="Roboto"/>
              <a:cs typeface="Roboto"/>
              <a:sym typeface="Roboto"/>
            </a:endParaRPr>
          </a:p>
        </p:txBody>
      </p:sp>
      <p:sp>
        <p:nvSpPr>
          <p:cNvPr id="231" name="Shape 231"/>
          <p:cNvSpPr txBox="1"/>
          <p:nvPr/>
        </p:nvSpPr>
        <p:spPr>
          <a:xfrm>
            <a:off x="40200" y="1854475"/>
            <a:ext cx="9063600" cy="2359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a:spcBef>
                <a:spcPts val="0"/>
              </a:spcBef>
              <a:spcAft>
                <a:spcPts val="0"/>
              </a:spcAft>
              <a:buNone/>
            </a:pPr>
            <a:r>
              <a:rPr b="1" lang="en" sz="1300">
                <a:latin typeface="Courier New"/>
                <a:ea typeface="Courier New"/>
                <a:cs typeface="Courier New"/>
                <a:sym typeface="Courier New"/>
              </a:rPr>
              <a:t>from twitter import *</a:t>
            </a:r>
            <a:endParaRPr b="1" sz="1300">
              <a:latin typeface="Courier New"/>
              <a:ea typeface="Courier New"/>
              <a:cs typeface="Courier New"/>
              <a:sym typeface="Courier New"/>
            </a:endParaRPr>
          </a:p>
          <a:p>
            <a:pPr indent="0" lvl="0" marL="0">
              <a:spcBef>
                <a:spcPts val="0"/>
              </a:spcBef>
              <a:spcAft>
                <a:spcPts val="0"/>
              </a:spcAft>
              <a:buNone/>
            </a:pPr>
            <a:r>
              <a:rPr b="1" lang="en" sz="1300">
                <a:latin typeface="Courier New"/>
                <a:ea typeface="Courier New"/>
                <a:cs typeface="Courier New"/>
                <a:sym typeface="Courier New"/>
              </a:rPr>
              <a:t>import twitter_config as tc</a:t>
            </a:r>
            <a:endParaRPr b="1" sz="1300">
              <a:latin typeface="Courier New"/>
              <a:ea typeface="Courier New"/>
              <a:cs typeface="Courier New"/>
              <a:sym typeface="Courier New"/>
            </a:endParaRPr>
          </a:p>
          <a:p>
            <a:pPr indent="0" lvl="0" marL="0">
              <a:spcBef>
                <a:spcPts val="0"/>
              </a:spcBef>
              <a:spcAft>
                <a:spcPts val="0"/>
              </a:spcAft>
              <a:buNone/>
            </a:pPr>
            <a:r>
              <a:t/>
            </a:r>
            <a:endParaRPr b="1" sz="1300">
              <a:latin typeface="Courier New"/>
              <a:ea typeface="Courier New"/>
              <a:cs typeface="Courier New"/>
              <a:sym typeface="Courier New"/>
            </a:endParaRPr>
          </a:p>
          <a:p>
            <a:pPr indent="0" lvl="0" marL="0">
              <a:spcBef>
                <a:spcPts val="0"/>
              </a:spcBef>
              <a:spcAft>
                <a:spcPts val="0"/>
              </a:spcAft>
              <a:buNone/>
            </a:pPr>
            <a:r>
              <a:rPr b="1" lang="en" sz="1300">
                <a:latin typeface="Courier New"/>
                <a:ea typeface="Courier New"/>
                <a:cs typeface="Courier New"/>
                <a:sym typeface="Courier New"/>
              </a:rPr>
              <a:t>oauth = OAuth(tc.access_key, tc.access_secret, tc.consumer_key, tc.consumer_secret)</a:t>
            </a:r>
            <a:endParaRPr b="1" sz="1300">
              <a:latin typeface="Courier New"/>
              <a:ea typeface="Courier New"/>
              <a:cs typeface="Courier New"/>
              <a:sym typeface="Courier New"/>
            </a:endParaRPr>
          </a:p>
          <a:p>
            <a:pPr indent="0" lvl="0" marL="0">
              <a:spcBef>
                <a:spcPts val="0"/>
              </a:spcBef>
              <a:spcAft>
                <a:spcPts val="0"/>
              </a:spcAft>
              <a:buNone/>
            </a:pPr>
            <a:r>
              <a:rPr b="1" lang="en" sz="1300">
                <a:latin typeface="Courier New"/>
                <a:ea typeface="Courier New"/>
                <a:cs typeface="Courier New"/>
                <a:sym typeface="Courier New"/>
              </a:rPr>
              <a:t>twitter = Twitter(auth = oauth)</a:t>
            </a:r>
            <a:endParaRPr b="1" sz="1300">
              <a:latin typeface="Courier New"/>
              <a:ea typeface="Courier New"/>
              <a:cs typeface="Courier New"/>
              <a:sym typeface="Courier New"/>
            </a:endParaRPr>
          </a:p>
          <a:p>
            <a:pPr indent="0" lvl="0" marL="0">
              <a:spcBef>
                <a:spcPts val="0"/>
              </a:spcBef>
              <a:spcAft>
                <a:spcPts val="0"/>
              </a:spcAft>
              <a:buNone/>
            </a:pPr>
            <a:r>
              <a:t/>
            </a:r>
            <a:endParaRPr b="1" sz="1300">
              <a:latin typeface="Courier New"/>
              <a:ea typeface="Courier New"/>
              <a:cs typeface="Courier New"/>
              <a:sym typeface="Courier New"/>
            </a:endParaRPr>
          </a:p>
          <a:p>
            <a:pPr indent="0" lvl="0" marL="0">
              <a:spcBef>
                <a:spcPts val="0"/>
              </a:spcBef>
              <a:spcAft>
                <a:spcPts val="0"/>
              </a:spcAft>
              <a:buNone/>
            </a:pPr>
            <a:r>
              <a:rPr b="1" lang="en" sz="1300">
                <a:latin typeface="Courier New"/>
                <a:ea typeface="Courier New"/>
                <a:cs typeface="Courier New"/>
                <a:sym typeface="Courier New"/>
              </a:rPr>
              <a:t>results = twitter.users.search(q = 'India')</a:t>
            </a:r>
            <a:endParaRPr b="1" sz="1300">
              <a:latin typeface="Courier New"/>
              <a:ea typeface="Courier New"/>
              <a:cs typeface="Courier New"/>
              <a:sym typeface="Courier New"/>
            </a:endParaRPr>
          </a:p>
          <a:p>
            <a:pPr indent="0" lvl="0" marL="0">
              <a:spcBef>
                <a:spcPts val="0"/>
              </a:spcBef>
              <a:spcAft>
                <a:spcPts val="0"/>
              </a:spcAft>
              <a:buNone/>
            </a:pPr>
            <a:r>
              <a:t/>
            </a:r>
            <a:endParaRPr b="1" sz="1300">
              <a:latin typeface="Courier New"/>
              <a:ea typeface="Courier New"/>
              <a:cs typeface="Courier New"/>
              <a:sym typeface="Courier New"/>
            </a:endParaRPr>
          </a:p>
          <a:p>
            <a:pPr indent="0" lvl="0" marL="0">
              <a:spcBef>
                <a:spcPts val="0"/>
              </a:spcBef>
              <a:spcAft>
                <a:spcPts val="0"/>
              </a:spcAft>
              <a:buNone/>
            </a:pPr>
            <a:r>
              <a:rPr b="1" lang="en" sz="1300">
                <a:latin typeface="Courier New"/>
                <a:ea typeface="Courier New"/>
                <a:cs typeface="Courier New"/>
                <a:sym typeface="Courier New"/>
              </a:rPr>
              <a:t>for user in results:</a:t>
            </a:r>
            <a:endParaRPr b="1" sz="1300">
              <a:latin typeface="Courier New"/>
              <a:ea typeface="Courier New"/>
              <a:cs typeface="Courier New"/>
              <a:sym typeface="Courier New"/>
            </a:endParaRPr>
          </a:p>
          <a:p>
            <a:pPr indent="0" lvl="0" marL="0">
              <a:spcBef>
                <a:spcPts val="0"/>
              </a:spcBef>
              <a:spcAft>
                <a:spcPts val="0"/>
              </a:spcAft>
              <a:buNone/>
            </a:pPr>
            <a:r>
              <a:rPr b="1" lang="en" sz="1300">
                <a:latin typeface="Courier New"/>
                <a:ea typeface="Courier New"/>
                <a:cs typeface="Courier New"/>
                <a:sym typeface="Courier New"/>
              </a:rPr>
              <a:t>	print("@%s (%s): %s" % (user["screen_name"], user["name"], user["location"]))</a:t>
            </a:r>
            <a:endParaRPr b="1" sz="1300">
              <a:latin typeface="Courier New"/>
              <a:ea typeface="Courier New"/>
              <a:cs typeface="Courier New"/>
              <a:sym typeface="Courier New"/>
            </a:endParaRPr>
          </a:p>
          <a:p>
            <a:pPr indent="0" lvl="0" marL="0" rtl="0">
              <a:spcBef>
                <a:spcPts val="0"/>
              </a:spcBef>
              <a:spcAft>
                <a:spcPts val="0"/>
              </a:spcAft>
              <a:buNone/>
            </a:pPr>
            <a:r>
              <a:t/>
            </a:r>
            <a:endParaRPr b="1" sz="1300">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ctrTitle"/>
          </p:nvPr>
        </p:nvSpPr>
        <p:spPr>
          <a:xfrm>
            <a:off x="0" y="2168400"/>
            <a:ext cx="9144000" cy="8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t>Getting Twitter Stream</a:t>
            </a:r>
            <a:endParaRPr sz="4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Connecting to Twitter Streaming APIs</a:t>
            </a:r>
            <a:endParaRPr/>
          </a:p>
        </p:txBody>
      </p:sp>
      <p:sp>
        <p:nvSpPr>
          <p:cNvPr id="242" name="Shape 242"/>
          <p:cNvSpPr txBox="1"/>
          <p:nvPr/>
        </p:nvSpPr>
        <p:spPr>
          <a:xfrm>
            <a:off x="235200" y="855450"/>
            <a:ext cx="8673600" cy="40173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The Streaming APIs give access to all tweets as they published on Twitter. On average, about 6,000 tweets per second are posted on Twitter and we will get a small proportion (&lt;=1%) of it. </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The Streaming APIs are one of the two types of Twitter APIs. The other one called REST APIs , which is more suitable for singular searches, such as searching historic tweets, reading user profile information, or posting Tweets. The Streaming API only sends out real-time tweets, while the Search API (one of the popular REST APIs) gives historical tweets up to about a week with a max of a couple of hundreds. You may request elevated access (e.g. Firehose, Retweet, Link, Birddog or Shadow) for more data by contacting Twitter’s API support.</a:t>
            </a:r>
            <a:endParaRPr sz="1800">
              <a:solidFill>
                <a:schemeClr val="lt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nvSpPr>
        <p:spPr>
          <a:xfrm>
            <a:off x="98250" y="917200"/>
            <a:ext cx="8991900" cy="3551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a:latin typeface="Courier New"/>
                <a:ea typeface="Courier New"/>
                <a:cs typeface="Courier New"/>
                <a:sym typeface="Courier New"/>
              </a:rPr>
              <a:t>import json</a:t>
            </a:r>
            <a:endParaRPr b="1">
              <a:latin typeface="Courier New"/>
              <a:ea typeface="Courier New"/>
              <a:cs typeface="Courier New"/>
              <a:sym typeface="Courier New"/>
            </a:endParaRPr>
          </a:p>
          <a:p>
            <a:pPr indent="0" lvl="0" marL="0" rtl="0">
              <a:lnSpc>
                <a:spcPct val="115000"/>
              </a:lnSpc>
              <a:spcBef>
                <a:spcPts val="0"/>
              </a:spcBef>
              <a:spcAft>
                <a:spcPts val="0"/>
              </a:spcAft>
              <a:buNone/>
            </a:pPr>
            <a:r>
              <a:rPr b="1" lang="en">
                <a:latin typeface="Courier New"/>
                <a:ea typeface="Courier New"/>
                <a:cs typeface="Courier New"/>
                <a:sym typeface="Courier New"/>
              </a:rPr>
              <a:t>from twitter import *</a:t>
            </a:r>
            <a:endParaRPr b="1">
              <a:latin typeface="Courier New"/>
              <a:ea typeface="Courier New"/>
              <a:cs typeface="Courier New"/>
              <a:sym typeface="Courier New"/>
            </a:endParaRPr>
          </a:p>
          <a:p>
            <a:pPr indent="0" lvl="0" marL="0" rtl="0">
              <a:lnSpc>
                <a:spcPct val="115000"/>
              </a:lnSpc>
              <a:spcBef>
                <a:spcPts val="0"/>
              </a:spcBef>
              <a:spcAft>
                <a:spcPts val="0"/>
              </a:spcAft>
              <a:buNone/>
            </a:pPr>
            <a:r>
              <a:rPr b="1" lang="en">
                <a:latin typeface="Courier New"/>
                <a:ea typeface="Courier New"/>
                <a:cs typeface="Courier New"/>
                <a:sym typeface="Courier New"/>
              </a:rPr>
              <a:t>import twitter_config as tc</a:t>
            </a:r>
            <a:endParaRPr b="1">
              <a:latin typeface="Courier New"/>
              <a:ea typeface="Courier New"/>
              <a:cs typeface="Courier New"/>
              <a:sym typeface="Courier New"/>
            </a:endParaRPr>
          </a:p>
          <a:p>
            <a:pPr indent="0" lvl="0" marL="0" rtl="0">
              <a:lnSpc>
                <a:spcPct val="115000"/>
              </a:lnSpc>
              <a:spcBef>
                <a:spcPts val="0"/>
              </a:spcBef>
              <a:spcAft>
                <a:spcPts val="0"/>
              </a:spcAft>
              <a:buNone/>
            </a:pPr>
            <a:r>
              <a:t/>
            </a:r>
            <a:endParaRPr b="1">
              <a:latin typeface="Courier New"/>
              <a:ea typeface="Courier New"/>
              <a:cs typeface="Courier New"/>
              <a:sym typeface="Courier New"/>
            </a:endParaRPr>
          </a:p>
          <a:p>
            <a:pPr indent="0" lvl="0" marL="0" rtl="0">
              <a:lnSpc>
                <a:spcPct val="115000"/>
              </a:lnSpc>
              <a:spcBef>
                <a:spcPts val="0"/>
              </a:spcBef>
              <a:spcAft>
                <a:spcPts val="0"/>
              </a:spcAft>
              <a:buNone/>
            </a:pPr>
            <a:r>
              <a:rPr b="1" lang="en" sz="1300">
                <a:latin typeface="Courier New"/>
                <a:ea typeface="Courier New"/>
                <a:cs typeface="Courier New"/>
                <a:sym typeface="Courier New"/>
              </a:rPr>
              <a:t>oauth = OAuth(tc.access_key, tc.access_secret, tc.consumer_key, tc.consumer_secret)</a:t>
            </a:r>
            <a:endParaRPr b="1" sz="1300">
              <a:latin typeface="Courier New"/>
              <a:ea typeface="Courier New"/>
              <a:cs typeface="Courier New"/>
              <a:sym typeface="Courier New"/>
            </a:endParaRPr>
          </a:p>
          <a:p>
            <a:pPr indent="0" lvl="0" marL="0" rtl="0">
              <a:lnSpc>
                <a:spcPct val="115000"/>
              </a:lnSpc>
              <a:spcBef>
                <a:spcPts val="0"/>
              </a:spcBef>
              <a:spcAft>
                <a:spcPts val="0"/>
              </a:spcAft>
              <a:buNone/>
            </a:pPr>
            <a:r>
              <a:rPr b="1" lang="en">
                <a:latin typeface="Courier New"/>
                <a:ea typeface="Courier New"/>
                <a:cs typeface="Courier New"/>
                <a:sym typeface="Courier New"/>
              </a:rPr>
              <a:t>twitter = TwitterStream(auth = oauth)</a:t>
            </a:r>
            <a:endParaRPr b="1">
              <a:latin typeface="Courier New"/>
              <a:ea typeface="Courier New"/>
              <a:cs typeface="Courier New"/>
              <a:sym typeface="Courier New"/>
            </a:endParaRPr>
          </a:p>
          <a:p>
            <a:pPr indent="0" lvl="0" marL="0" rtl="0">
              <a:lnSpc>
                <a:spcPct val="115000"/>
              </a:lnSpc>
              <a:spcBef>
                <a:spcPts val="0"/>
              </a:spcBef>
              <a:spcAft>
                <a:spcPts val="0"/>
              </a:spcAft>
              <a:buNone/>
            </a:pPr>
            <a:r>
              <a:t/>
            </a:r>
            <a:endParaRPr b="1">
              <a:latin typeface="Courier New"/>
              <a:ea typeface="Courier New"/>
              <a:cs typeface="Courier New"/>
              <a:sym typeface="Courier New"/>
            </a:endParaRPr>
          </a:p>
          <a:p>
            <a:pPr indent="0" lvl="0" marL="0" rtl="0">
              <a:lnSpc>
                <a:spcPct val="115000"/>
              </a:lnSpc>
              <a:spcBef>
                <a:spcPts val="0"/>
              </a:spcBef>
              <a:spcAft>
                <a:spcPts val="0"/>
              </a:spcAft>
              <a:buNone/>
            </a:pPr>
            <a:r>
              <a:rPr b="1" lang="en">
                <a:latin typeface="Courier New"/>
                <a:ea typeface="Courier New"/>
                <a:cs typeface="Courier New"/>
                <a:sym typeface="Courier New"/>
              </a:rPr>
              <a:t>iterator = twitter.statuses.sample()</a:t>
            </a:r>
            <a:endParaRPr b="1">
              <a:latin typeface="Courier New"/>
              <a:ea typeface="Courier New"/>
              <a:cs typeface="Courier New"/>
              <a:sym typeface="Courier New"/>
            </a:endParaRPr>
          </a:p>
          <a:p>
            <a:pPr indent="0" lvl="0" marL="0" rtl="0">
              <a:lnSpc>
                <a:spcPct val="115000"/>
              </a:lnSpc>
              <a:spcBef>
                <a:spcPts val="0"/>
              </a:spcBef>
              <a:spcAft>
                <a:spcPts val="0"/>
              </a:spcAft>
              <a:buNone/>
            </a:pPr>
            <a:r>
              <a:rPr b="1" lang="en">
                <a:latin typeface="Courier New"/>
                <a:ea typeface="Courier New"/>
                <a:cs typeface="Courier New"/>
                <a:sym typeface="Courier New"/>
              </a:rPr>
              <a:t>tweet_count = 1000</a:t>
            </a:r>
            <a:endParaRPr b="1">
              <a:latin typeface="Courier New"/>
              <a:ea typeface="Courier New"/>
              <a:cs typeface="Courier New"/>
              <a:sym typeface="Courier New"/>
            </a:endParaRPr>
          </a:p>
          <a:p>
            <a:pPr indent="0" lvl="0" marL="0" rtl="0">
              <a:lnSpc>
                <a:spcPct val="115000"/>
              </a:lnSpc>
              <a:spcBef>
                <a:spcPts val="0"/>
              </a:spcBef>
              <a:spcAft>
                <a:spcPts val="0"/>
              </a:spcAft>
              <a:buNone/>
            </a:pPr>
            <a:r>
              <a:rPr b="1" lang="en">
                <a:latin typeface="Courier New"/>
                <a:ea typeface="Courier New"/>
                <a:cs typeface="Courier New"/>
                <a:sym typeface="Courier New"/>
              </a:rPr>
              <a:t>for tweet in iterator:</a:t>
            </a:r>
            <a:endParaRPr b="1">
              <a:latin typeface="Courier New"/>
              <a:ea typeface="Courier New"/>
              <a:cs typeface="Courier New"/>
              <a:sym typeface="Courier New"/>
            </a:endParaRPr>
          </a:p>
          <a:p>
            <a:pPr indent="0" lvl="0" marL="0" rtl="0">
              <a:lnSpc>
                <a:spcPct val="115000"/>
              </a:lnSpc>
              <a:spcBef>
                <a:spcPts val="0"/>
              </a:spcBef>
              <a:spcAft>
                <a:spcPts val="0"/>
              </a:spcAft>
              <a:buNone/>
            </a:pPr>
            <a:r>
              <a:rPr b="1" lang="en">
                <a:latin typeface="Courier New"/>
                <a:ea typeface="Courier New"/>
                <a:cs typeface="Courier New"/>
                <a:sym typeface="Courier New"/>
              </a:rPr>
              <a:t>    tweet_count -= 1</a:t>
            </a:r>
            <a:endParaRPr b="1">
              <a:latin typeface="Courier New"/>
              <a:ea typeface="Courier New"/>
              <a:cs typeface="Courier New"/>
              <a:sym typeface="Courier New"/>
            </a:endParaRPr>
          </a:p>
          <a:p>
            <a:pPr indent="0" lvl="0" marL="0" rtl="0">
              <a:lnSpc>
                <a:spcPct val="115000"/>
              </a:lnSpc>
              <a:spcBef>
                <a:spcPts val="0"/>
              </a:spcBef>
              <a:spcAft>
                <a:spcPts val="0"/>
              </a:spcAft>
              <a:buNone/>
            </a:pPr>
            <a:r>
              <a:rPr b="1" lang="en">
                <a:latin typeface="Courier New"/>
                <a:ea typeface="Courier New"/>
                <a:cs typeface="Courier New"/>
                <a:sym typeface="Courier New"/>
              </a:rPr>
              <a:t>    print(json.dumps(tweet))    </a:t>
            </a:r>
            <a:endParaRPr b="1">
              <a:latin typeface="Courier New"/>
              <a:ea typeface="Courier New"/>
              <a:cs typeface="Courier New"/>
              <a:sym typeface="Courier New"/>
            </a:endParaRPr>
          </a:p>
          <a:p>
            <a:pPr indent="0" lvl="0" marL="0" rtl="0">
              <a:lnSpc>
                <a:spcPct val="115000"/>
              </a:lnSpc>
              <a:spcBef>
                <a:spcPts val="0"/>
              </a:spcBef>
              <a:spcAft>
                <a:spcPts val="0"/>
              </a:spcAft>
              <a:buNone/>
            </a:pPr>
            <a:r>
              <a:rPr b="1" lang="en">
                <a:latin typeface="Courier New"/>
                <a:ea typeface="Courier New"/>
                <a:cs typeface="Courier New"/>
                <a:sym typeface="Courier New"/>
              </a:rPr>
              <a:t>    if tweet_count &lt;= 0:</a:t>
            </a:r>
            <a:endParaRPr b="1">
              <a:latin typeface="Courier New"/>
              <a:ea typeface="Courier New"/>
              <a:cs typeface="Courier New"/>
              <a:sym typeface="Courier New"/>
            </a:endParaRPr>
          </a:p>
          <a:p>
            <a:pPr indent="0" lvl="0" marL="0" rtl="0">
              <a:lnSpc>
                <a:spcPct val="115000"/>
              </a:lnSpc>
              <a:spcBef>
                <a:spcPts val="0"/>
              </a:spcBef>
              <a:spcAft>
                <a:spcPts val="0"/>
              </a:spcAft>
              <a:buNone/>
            </a:pPr>
            <a:r>
              <a:rPr b="1" lang="en">
                <a:latin typeface="Courier New"/>
                <a:ea typeface="Courier New"/>
                <a:cs typeface="Courier New"/>
                <a:sym typeface="Courier New"/>
              </a:rPr>
              <a:t>        break </a:t>
            </a:r>
            <a:endParaRPr b="1">
              <a:latin typeface="Courier New"/>
              <a:ea typeface="Courier New"/>
              <a:cs typeface="Courier New"/>
              <a:sym typeface="Courier New"/>
            </a:endParaRPr>
          </a:p>
        </p:txBody>
      </p:sp>
      <p:sp>
        <p:nvSpPr>
          <p:cNvPr id="248" name="Shape 24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Connecting to Twitter Streaming APIs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ctrTitle"/>
          </p:nvPr>
        </p:nvSpPr>
        <p:spPr>
          <a:xfrm>
            <a:off x="197400" y="1916625"/>
            <a:ext cx="8749200" cy="102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Posts a status message to your timeline</a:t>
            </a:r>
            <a:endParaRPr sz="3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Shape 25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Posts a status message to your timeline</a:t>
            </a:r>
            <a:endParaRPr/>
          </a:p>
        </p:txBody>
      </p:sp>
      <p:sp>
        <p:nvSpPr>
          <p:cNvPr id="259" name="Shape 259"/>
          <p:cNvSpPr txBox="1"/>
          <p:nvPr/>
        </p:nvSpPr>
        <p:spPr>
          <a:xfrm>
            <a:off x="235200" y="693025"/>
            <a:ext cx="8673600" cy="10743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Now let’s create another file named 'twitter-post-status.py'.</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This code will posts a status message to your timeline</a:t>
            </a:r>
            <a:endParaRPr sz="1800">
              <a:solidFill>
                <a:schemeClr val="lt2"/>
              </a:solidFill>
              <a:latin typeface="Roboto"/>
              <a:ea typeface="Roboto"/>
              <a:cs typeface="Roboto"/>
              <a:sym typeface="Roboto"/>
            </a:endParaRPr>
          </a:p>
        </p:txBody>
      </p:sp>
      <p:sp>
        <p:nvSpPr>
          <p:cNvPr id="260" name="Shape 260"/>
          <p:cNvSpPr txBox="1"/>
          <p:nvPr/>
        </p:nvSpPr>
        <p:spPr>
          <a:xfrm>
            <a:off x="40200" y="1854475"/>
            <a:ext cx="9063600" cy="2359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spcBef>
                <a:spcPts val="0"/>
              </a:spcBef>
              <a:spcAft>
                <a:spcPts val="0"/>
              </a:spcAft>
              <a:buNone/>
            </a:pPr>
            <a:r>
              <a:rPr b="1" lang="en" sz="1300">
                <a:latin typeface="Courier New"/>
                <a:ea typeface="Courier New"/>
                <a:cs typeface="Courier New"/>
                <a:sym typeface="Courier New"/>
              </a:rPr>
              <a:t>from twitter import *</a:t>
            </a:r>
            <a:endParaRPr b="1" sz="1300">
              <a:latin typeface="Courier New"/>
              <a:ea typeface="Courier New"/>
              <a:cs typeface="Courier New"/>
              <a:sym typeface="Courier New"/>
            </a:endParaRPr>
          </a:p>
          <a:p>
            <a:pPr indent="0" lvl="0" marL="0" rtl="0">
              <a:spcBef>
                <a:spcPts val="0"/>
              </a:spcBef>
              <a:spcAft>
                <a:spcPts val="0"/>
              </a:spcAft>
              <a:buNone/>
            </a:pPr>
            <a:r>
              <a:rPr b="1" lang="en" sz="1300">
                <a:latin typeface="Courier New"/>
                <a:ea typeface="Courier New"/>
                <a:cs typeface="Courier New"/>
                <a:sym typeface="Courier New"/>
              </a:rPr>
              <a:t>import twitter_config as tc</a:t>
            </a:r>
            <a:endParaRPr b="1" sz="1300">
              <a:latin typeface="Courier New"/>
              <a:ea typeface="Courier New"/>
              <a:cs typeface="Courier New"/>
              <a:sym typeface="Courier New"/>
            </a:endParaRPr>
          </a:p>
          <a:p>
            <a:pPr indent="0" lvl="0" marL="0" rtl="0">
              <a:spcBef>
                <a:spcPts val="0"/>
              </a:spcBef>
              <a:spcAft>
                <a:spcPts val="0"/>
              </a:spcAft>
              <a:buNone/>
            </a:pPr>
            <a:r>
              <a:t/>
            </a:r>
            <a:endParaRPr b="1" sz="1300">
              <a:latin typeface="Courier New"/>
              <a:ea typeface="Courier New"/>
              <a:cs typeface="Courier New"/>
              <a:sym typeface="Courier New"/>
            </a:endParaRPr>
          </a:p>
          <a:p>
            <a:pPr indent="0" lvl="0" marL="0" rtl="0">
              <a:spcBef>
                <a:spcPts val="0"/>
              </a:spcBef>
              <a:spcAft>
                <a:spcPts val="0"/>
              </a:spcAft>
              <a:buNone/>
            </a:pPr>
            <a:r>
              <a:rPr b="1" lang="en" sz="1300">
                <a:latin typeface="Courier New"/>
                <a:ea typeface="Courier New"/>
                <a:cs typeface="Courier New"/>
                <a:sym typeface="Courier New"/>
              </a:rPr>
              <a:t>oauth = OAuth(tc.access_key, tc.access_secret, tc.consumer_key, tc.consumer_secret)</a:t>
            </a:r>
            <a:endParaRPr b="1" sz="1300">
              <a:latin typeface="Courier New"/>
              <a:ea typeface="Courier New"/>
              <a:cs typeface="Courier New"/>
              <a:sym typeface="Courier New"/>
            </a:endParaRPr>
          </a:p>
          <a:p>
            <a:pPr indent="0" lvl="0" marL="0" rtl="0">
              <a:spcBef>
                <a:spcPts val="0"/>
              </a:spcBef>
              <a:spcAft>
                <a:spcPts val="0"/>
              </a:spcAft>
              <a:buNone/>
            </a:pPr>
            <a:r>
              <a:rPr b="1" lang="en" sz="1300">
                <a:latin typeface="Courier New"/>
                <a:ea typeface="Courier New"/>
                <a:cs typeface="Courier New"/>
                <a:sym typeface="Courier New"/>
              </a:rPr>
              <a:t>twitter = Twitter(auth = oauth)</a:t>
            </a:r>
            <a:endParaRPr b="1" sz="1300">
              <a:latin typeface="Courier New"/>
              <a:ea typeface="Courier New"/>
              <a:cs typeface="Courier New"/>
              <a:sym typeface="Courier New"/>
            </a:endParaRPr>
          </a:p>
          <a:p>
            <a:pPr indent="0" lvl="0" marL="0" rtl="0">
              <a:spcBef>
                <a:spcPts val="0"/>
              </a:spcBef>
              <a:spcAft>
                <a:spcPts val="0"/>
              </a:spcAft>
              <a:buNone/>
            </a:pPr>
            <a:r>
              <a:t/>
            </a:r>
            <a:endParaRPr b="1" sz="1300">
              <a:latin typeface="Courier New"/>
              <a:ea typeface="Courier New"/>
              <a:cs typeface="Courier New"/>
              <a:sym typeface="Courier New"/>
            </a:endParaRPr>
          </a:p>
          <a:p>
            <a:pPr indent="0" lvl="0" marL="0" rtl="0">
              <a:spcBef>
                <a:spcPts val="0"/>
              </a:spcBef>
              <a:spcAft>
                <a:spcPts val="0"/>
              </a:spcAft>
              <a:buNone/>
            </a:pPr>
            <a:r>
              <a:rPr b="1" lang="en" sz="1300">
                <a:latin typeface="Courier New"/>
                <a:ea typeface="Courier New"/>
                <a:cs typeface="Courier New"/>
                <a:sym typeface="Courier New"/>
              </a:rPr>
              <a:t>new_status = "Hola mi amigo"</a:t>
            </a:r>
            <a:endParaRPr b="1" sz="1300">
              <a:latin typeface="Courier New"/>
              <a:ea typeface="Courier New"/>
              <a:cs typeface="Courier New"/>
              <a:sym typeface="Courier New"/>
            </a:endParaRPr>
          </a:p>
          <a:p>
            <a:pPr indent="0" lvl="0" marL="0" rtl="0">
              <a:spcBef>
                <a:spcPts val="0"/>
              </a:spcBef>
              <a:spcAft>
                <a:spcPts val="0"/>
              </a:spcAft>
              <a:buNone/>
            </a:pPr>
            <a:r>
              <a:rPr b="1" lang="en" sz="1300">
                <a:latin typeface="Courier New"/>
                <a:ea typeface="Courier New"/>
                <a:cs typeface="Courier New"/>
                <a:sym typeface="Courier New"/>
              </a:rPr>
              <a:t>results = twitter.statuses.update(status = new_status)</a:t>
            </a:r>
            <a:endParaRPr b="1" sz="1300">
              <a:latin typeface="Courier New"/>
              <a:ea typeface="Courier New"/>
              <a:cs typeface="Courier New"/>
              <a:sym typeface="Courier New"/>
            </a:endParaRPr>
          </a:p>
          <a:p>
            <a:pPr indent="0" lvl="0" marL="0" rtl="0">
              <a:spcBef>
                <a:spcPts val="0"/>
              </a:spcBef>
              <a:spcAft>
                <a:spcPts val="0"/>
              </a:spcAft>
              <a:buNone/>
            </a:pPr>
            <a:r>
              <a:rPr b="1" lang="en" sz="1300">
                <a:latin typeface="Courier New"/>
                <a:ea typeface="Courier New"/>
                <a:cs typeface="Courier New"/>
                <a:sym typeface="Courier New"/>
              </a:rPr>
              <a:t>print "updated status: %s" % new_status</a:t>
            </a:r>
            <a:endParaRPr b="1" sz="1300">
              <a:latin typeface="Courier New"/>
              <a:ea typeface="Courier New"/>
              <a:cs typeface="Courier New"/>
              <a:sym typeface="Courier New"/>
            </a:endParaRPr>
          </a:p>
          <a:p>
            <a:pPr indent="0" lvl="0" marL="0" rtl="0">
              <a:spcBef>
                <a:spcPts val="0"/>
              </a:spcBef>
              <a:spcAft>
                <a:spcPts val="0"/>
              </a:spcAft>
              <a:buNone/>
            </a:pPr>
            <a:r>
              <a:t/>
            </a:r>
            <a:endParaRPr b="1" sz="1300">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ctrTitle"/>
          </p:nvPr>
        </p:nvSpPr>
        <p:spPr>
          <a:xfrm>
            <a:off x="460950" y="2104950"/>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 what next?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ctrTitle"/>
          </p:nvPr>
        </p:nvSpPr>
        <p:spPr>
          <a:xfrm>
            <a:off x="460950" y="185552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Let’s check it out</a:t>
            </a:r>
            <a:endParaRPr/>
          </a:p>
        </p:txBody>
      </p:sp>
      <p:sp>
        <p:nvSpPr>
          <p:cNvPr id="271" name="Shape 271"/>
          <p:cNvSpPr txBox="1"/>
          <p:nvPr>
            <p:ph idx="1" type="subTitle"/>
          </p:nvPr>
        </p:nvSpPr>
        <p:spPr>
          <a:xfrm>
            <a:off x="390525" y="2789121"/>
            <a:ext cx="8222100" cy="47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rgbClr val="FFFFFF"/>
                </a:solidFill>
                <a:hlinkClick r:id="rId3"/>
              </a:rPr>
              <a:t>https://developer.twitter.com/</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ctrTitle"/>
          </p:nvPr>
        </p:nvSpPr>
        <p:spPr>
          <a:xfrm>
            <a:off x="460950" y="1855525"/>
            <a:ext cx="8222100" cy="9336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We’ll continue in next class..</a:t>
            </a:r>
            <a:endParaRPr/>
          </a:p>
        </p:txBody>
      </p:sp>
      <p:sp>
        <p:nvSpPr>
          <p:cNvPr id="277" name="Shape 277"/>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ctrTitle"/>
          </p:nvPr>
        </p:nvSpPr>
        <p:spPr>
          <a:xfrm>
            <a:off x="460950" y="2168400"/>
            <a:ext cx="8222100" cy="806700"/>
          </a:xfrm>
          <a:prstGeom prst="rect">
            <a:avLst/>
          </a:prstGeom>
        </p:spPr>
        <p:txBody>
          <a:bodyPr anchorCtr="0" anchor="b" bIns="91425" lIns="91425" spcFirstLastPara="1" rIns="91425" wrap="square" tIns="91425">
            <a:noAutofit/>
          </a:bodyPr>
          <a:lstStyle/>
          <a:p>
            <a:pPr indent="0" lvl="0" marL="0" algn="ctr">
              <a:spcBef>
                <a:spcPts val="0"/>
              </a:spcBef>
              <a:spcAft>
                <a:spcPts val="0"/>
              </a:spcAft>
              <a:buNone/>
            </a:pPr>
            <a:r>
              <a:rPr lang="en"/>
              <a:t>Getting Twitter API keys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Getting Twitter API keys</a:t>
            </a:r>
            <a:endParaRPr/>
          </a:p>
        </p:txBody>
      </p:sp>
      <p:sp>
        <p:nvSpPr>
          <p:cNvPr id="133" name="Shape 133"/>
          <p:cNvSpPr txBox="1"/>
          <p:nvPr/>
        </p:nvSpPr>
        <p:spPr>
          <a:xfrm>
            <a:off x="235200" y="855450"/>
            <a:ext cx="8673600" cy="4017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chemeClr val="lt2"/>
                </a:solidFill>
                <a:latin typeface="Roboto"/>
                <a:ea typeface="Roboto"/>
                <a:cs typeface="Roboto"/>
                <a:sym typeface="Roboto"/>
              </a:rPr>
              <a:t>To start with, we will need to have a Twitter account and obtain credentials </a:t>
            </a:r>
            <a:endParaRPr sz="1800">
              <a:solidFill>
                <a:schemeClr val="lt2"/>
              </a:solidFill>
              <a:latin typeface="Roboto"/>
              <a:ea typeface="Roboto"/>
              <a:cs typeface="Roboto"/>
              <a:sym typeface="Roboto"/>
            </a:endParaRPr>
          </a:p>
          <a:p>
            <a:pPr indent="0" lvl="0" marL="0" rtl="0" algn="just">
              <a:lnSpc>
                <a:spcPct val="115000"/>
              </a:lnSpc>
              <a:spcBef>
                <a:spcPts val="0"/>
              </a:spcBef>
              <a:spcAft>
                <a:spcPts val="0"/>
              </a:spcAft>
              <a:buNone/>
            </a:pPr>
            <a:r>
              <a:rPr lang="en" sz="1800">
                <a:solidFill>
                  <a:schemeClr val="lt2"/>
                </a:solidFill>
                <a:latin typeface="Roboto"/>
                <a:ea typeface="Roboto"/>
                <a:cs typeface="Roboto"/>
                <a:sym typeface="Roboto"/>
              </a:rPr>
              <a:t>(i.e. </a:t>
            </a:r>
            <a:r>
              <a:rPr b="1" lang="en" sz="1800">
                <a:solidFill>
                  <a:srgbClr val="0B5394"/>
                </a:solidFill>
                <a:latin typeface="Roboto"/>
                <a:ea typeface="Roboto"/>
                <a:cs typeface="Roboto"/>
                <a:sym typeface="Roboto"/>
              </a:rPr>
              <a:t>API key, API secret, Access token and Access token secret</a:t>
            </a:r>
            <a:r>
              <a:rPr lang="en" sz="1800">
                <a:solidFill>
                  <a:schemeClr val="lt2"/>
                </a:solidFill>
                <a:latin typeface="Roboto"/>
                <a:ea typeface="Roboto"/>
                <a:cs typeface="Roboto"/>
                <a:sym typeface="Roboto"/>
              </a:rPr>
              <a:t>) on the Twitter developer site to access the Twitter API, following these steps:</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Create a Twitter user account if you do not already have one.</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Go to </a:t>
            </a:r>
            <a:r>
              <a:rPr b="1" lang="en" sz="1800">
                <a:solidFill>
                  <a:srgbClr val="0B5394"/>
                </a:solidFill>
                <a:latin typeface="Roboto"/>
                <a:ea typeface="Roboto"/>
                <a:cs typeface="Roboto"/>
                <a:sym typeface="Roboto"/>
              </a:rPr>
              <a:t>https://apps.twitter.com/</a:t>
            </a:r>
            <a:r>
              <a:rPr lang="en" sz="1800">
                <a:solidFill>
                  <a:schemeClr val="lt2"/>
                </a:solidFill>
                <a:latin typeface="Roboto"/>
                <a:ea typeface="Roboto"/>
                <a:cs typeface="Roboto"/>
                <a:sym typeface="Roboto"/>
              </a:rPr>
              <a:t> and log in with your Twitter user account. </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This step gives you a Twitter dev account under the same name as your user account.</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Click “</a:t>
            </a:r>
            <a:r>
              <a:rPr b="1" lang="en" sz="1800">
                <a:solidFill>
                  <a:srgbClr val="0B5394"/>
                </a:solidFill>
                <a:latin typeface="Roboto"/>
                <a:ea typeface="Roboto"/>
                <a:cs typeface="Roboto"/>
                <a:sym typeface="Roboto"/>
              </a:rPr>
              <a:t>Create New App</a:t>
            </a:r>
            <a:r>
              <a:rPr lang="en" sz="1800">
                <a:solidFill>
                  <a:schemeClr val="lt2"/>
                </a:solidFill>
                <a:latin typeface="Roboto"/>
                <a:ea typeface="Roboto"/>
                <a:cs typeface="Roboto"/>
                <a:sym typeface="Roboto"/>
              </a:rPr>
              <a:t>”</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Fill out the form, agree to the terms, and click “</a:t>
            </a:r>
            <a:r>
              <a:rPr b="1" lang="en" sz="1800">
                <a:solidFill>
                  <a:srgbClr val="0B5394"/>
                </a:solidFill>
                <a:latin typeface="Roboto"/>
                <a:ea typeface="Roboto"/>
                <a:cs typeface="Roboto"/>
                <a:sym typeface="Roboto"/>
              </a:rPr>
              <a:t>Create your Twitter application</a:t>
            </a:r>
            <a:r>
              <a:rPr lang="en" sz="1800">
                <a:solidFill>
                  <a:schemeClr val="lt2"/>
                </a:solidFill>
                <a:latin typeface="Roboto"/>
                <a:ea typeface="Roboto"/>
                <a:cs typeface="Roboto"/>
                <a:sym typeface="Roboto"/>
              </a:rPr>
              <a:t>”</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Clr>
                <a:schemeClr val="lt2"/>
              </a:buClr>
              <a:buSzPts val="1800"/>
              <a:buFont typeface="Roboto"/>
              <a:buAutoNum type="arabicPeriod"/>
            </a:pPr>
            <a:r>
              <a:rPr lang="en" sz="1800">
                <a:solidFill>
                  <a:schemeClr val="lt2"/>
                </a:solidFill>
                <a:latin typeface="Roboto"/>
                <a:ea typeface="Roboto"/>
                <a:cs typeface="Roboto"/>
                <a:sym typeface="Roboto"/>
              </a:rPr>
              <a:t>In the next page, click on “</a:t>
            </a:r>
            <a:r>
              <a:rPr b="1" lang="en" sz="1800">
                <a:solidFill>
                  <a:srgbClr val="0B5394"/>
                </a:solidFill>
                <a:latin typeface="Roboto"/>
                <a:ea typeface="Roboto"/>
                <a:cs typeface="Roboto"/>
                <a:sym typeface="Roboto"/>
              </a:rPr>
              <a:t>Keys and Access Tokens</a:t>
            </a:r>
            <a:r>
              <a:rPr lang="en" sz="1800">
                <a:solidFill>
                  <a:schemeClr val="lt2"/>
                </a:solidFill>
                <a:latin typeface="Roboto"/>
                <a:ea typeface="Roboto"/>
                <a:cs typeface="Roboto"/>
                <a:sym typeface="Roboto"/>
              </a:rPr>
              <a:t>” tab, and copy your </a:t>
            </a:r>
            <a:br>
              <a:rPr lang="en" sz="1800">
                <a:solidFill>
                  <a:schemeClr val="lt2"/>
                </a:solidFill>
                <a:latin typeface="Roboto"/>
                <a:ea typeface="Roboto"/>
                <a:cs typeface="Roboto"/>
                <a:sym typeface="Roboto"/>
              </a:rPr>
            </a:br>
            <a:r>
              <a:rPr lang="en" sz="1800">
                <a:solidFill>
                  <a:schemeClr val="lt2"/>
                </a:solidFill>
                <a:latin typeface="Roboto"/>
                <a:ea typeface="Roboto"/>
                <a:cs typeface="Roboto"/>
                <a:sym typeface="Roboto"/>
              </a:rPr>
              <a:t>“</a:t>
            </a:r>
            <a:r>
              <a:rPr b="1" lang="en" sz="1800">
                <a:solidFill>
                  <a:srgbClr val="0B5394"/>
                </a:solidFill>
                <a:latin typeface="Roboto"/>
                <a:ea typeface="Roboto"/>
                <a:cs typeface="Roboto"/>
                <a:sym typeface="Roboto"/>
              </a:rPr>
              <a:t>API key</a:t>
            </a:r>
            <a:r>
              <a:rPr lang="en" sz="1800">
                <a:solidFill>
                  <a:schemeClr val="lt2"/>
                </a:solidFill>
                <a:latin typeface="Roboto"/>
                <a:ea typeface="Roboto"/>
                <a:cs typeface="Roboto"/>
                <a:sym typeface="Roboto"/>
              </a:rPr>
              <a:t>” and “</a:t>
            </a:r>
            <a:r>
              <a:rPr b="1" lang="en" sz="1800">
                <a:solidFill>
                  <a:srgbClr val="0B5394"/>
                </a:solidFill>
                <a:latin typeface="Roboto"/>
                <a:ea typeface="Roboto"/>
                <a:cs typeface="Roboto"/>
                <a:sym typeface="Roboto"/>
              </a:rPr>
              <a:t>API secret</a:t>
            </a:r>
            <a:r>
              <a:rPr lang="en" sz="1800">
                <a:solidFill>
                  <a:schemeClr val="lt2"/>
                </a:solidFill>
                <a:latin typeface="Roboto"/>
                <a:ea typeface="Roboto"/>
                <a:cs typeface="Roboto"/>
                <a:sym typeface="Roboto"/>
              </a:rPr>
              <a:t>”. Scroll down and click “</a:t>
            </a:r>
            <a:r>
              <a:rPr b="1" lang="en" sz="1800">
                <a:solidFill>
                  <a:srgbClr val="0B5394"/>
                </a:solidFill>
                <a:latin typeface="Roboto"/>
                <a:ea typeface="Roboto"/>
                <a:cs typeface="Roboto"/>
                <a:sym typeface="Roboto"/>
              </a:rPr>
              <a:t>Create my access token</a:t>
            </a:r>
            <a:r>
              <a:rPr lang="en" sz="1800">
                <a:solidFill>
                  <a:schemeClr val="lt2"/>
                </a:solidFill>
                <a:latin typeface="Roboto"/>
                <a:ea typeface="Roboto"/>
                <a:cs typeface="Roboto"/>
                <a:sym typeface="Roboto"/>
              </a:rPr>
              <a:t>”, and copy your “</a:t>
            </a:r>
            <a:r>
              <a:rPr b="1" lang="en" sz="1800">
                <a:solidFill>
                  <a:srgbClr val="0B5394"/>
                </a:solidFill>
                <a:latin typeface="Roboto"/>
                <a:ea typeface="Roboto"/>
                <a:cs typeface="Roboto"/>
                <a:sym typeface="Roboto"/>
              </a:rPr>
              <a:t>Access token</a:t>
            </a:r>
            <a:r>
              <a:rPr lang="en" sz="1800">
                <a:solidFill>
                  <a:schemeClr val="lt2"/>
                </a:solidFill>
                <a:latin typeface="Roboto"/>
                <a:ea typeface="Roboto"/>
                <a:cs typeface="Roboto"/>
                <a:sym typeface="Roboto"/>
              </a:rPr>
              <a:t>” and “</a:t>
            </a:r>
            <a:r>
              <a:rPr b="1" lang="en" sz="1800">
                <a:solidFill>
                  <a:srgbClr val="0B5394"/>
                </a:solidFill>
                <a:latin typeface="Roboto"/>
                <a:ea typeface="Roboto"/>
                <a:cs typeface="Roboto"/>
                <a:sym typeface="Roboto"/>
              </a:rPr>
              <a:t>Access token secret</a:t>
            </a:r>
            <a:r>
              <a:rPr lang="en" sz="1800">
                <a:solidFill>
                  <a:schemeClr val="lt2"/>
                </a:solidFill>
                <a:latin typeface="Roboto"/>
                <a:ea typeface="Roboto"/>
                <a:cs typeface="Roboto"/>
                <a:sym typeface="Roboto"/>
              </a:rPr>
              <a:t>”.</a:t>
            </a:r>
            <a:endParaRPr sz="1800">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7" name="Shape 137"/>
        <p:cNvGrpSpPr/>
        <p:nvPr/>
      </p:nvGrpSpPr>
      <p:grpSpPr>
        <a:xfrm>
          <a:off x="0" y="0"/>
          <a:ext cx="0" cy="0"/>
          <a:chOff x="0" y="0"/>
          <a:chExt cx="0" cy="0"/>
        </a:xfrm>
      </p:grpSpPr>
      <p:pic>
        <p:nvPicPr>
          <p:cNvPr id="138" name="Shape 138"/>
          <p:cNvPicPr preferRelativeResize="0"/>
          <p:nvPr/>
        </p:nvPicPr>
        <p:blipFill>
          <a:blip r:embed="rId3">
            <a:alphaModFix/>
          </a:blip>
          <a:stretch>
            <a:fillRect/>
          </a:stretch>
        </p:blipFill>
        <p:spPr>
          <a:xfrm>
            <a:off x="152400" y="228600"/>
            <a:ext cx="8839202" cy="456843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2" name="Shape 142"/>
        <p:cNvGrpSpPr/>
        <p:nvPr/>
      </p:nvGrpSpPr>
      <p:grpSpPr>
        <a:xfrm>
          <a:off x="0" y="0"/>
          <a:ext cx="0" cy="0"/>
          <a:chOff x="0" y="0"/>
          <a:chExt cx="0" cy="0"/>
        </a:xfrm>
      </p:grpSpPr>
      <p:pic>
        <p:nvPicPr>
          <p:cNvPr id="143" name="Shape 143"/>
          <p:cNvPicPr preferRelativeResize="0"/>
          <p:nvPr/>
        </p:nvPicPr>
        <p:blipFill>
          <a:blip r:embed="rId3">
            <a:alphaModFix/>
          </a:blip>
          <a:stretch>
            <a:fillRect/>
          </a:stretch>
        </p:blipFill>
        <p:spPr>
          <a:xfrm>
            <a:off x="577875" y="200325"/>
            <a:ext cx="7988249" cy="47428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7" name="Shape 147"/>
        <p:cNvGrpSpPr/>
        <p:nvPr/>
      </p:nvGrpSpPr>
      <p:grpSpPr>
        <a:xfrm>
          <a:off x="0" y="0"/>
          <a:ext cx="0" cy="0"/>
          <a:chOff x="0" y="0"/>
          <a:chExt cx="0" cy="0"/>
        </a:xfrm>
      </p:grpSpPr>
      <p:pic>
        <p:nvPicPr>
          <p:cNvPr id="148" name="Shape 148"/>
          <p:cNvPicPr preferRelativeResize="0"/>
          <p:nvPr/>
        </p:nvPicPr>
        <p:blipFill>
          <a:blip r:embed="rId3">
            <a:alphaModFix/>
          </a:blip>
          <a:stretch>
            <a:fillRect/>
          </a:stretch>
        </p:blipFill>
        <p:spPr>
          <a:xfrm>
            <a:off x="1882950" y="152400"/>
            <a:ext cx="6085576" cy="48387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ctrTitle"/>
          </p:nvPr>
        </p:nvSpPr>
        <p:spPr>
          <a:xfrm>
            <a:off x="460950" y="2168400"/>
            <a:ext cx="8222100" cy="8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Installing a Twitter library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Installing a Twitter library</a:t>
            </a:r>
            <a:endParaRPr/>
          </a:p>
        </p:txBody>
      </p:sp>
      <p:sp>
        <p:nvSpPr>
          <p:cNvPr id="159" name="Shape 159"/>
          <p:cNvSpPr txBox="1"/>
          <p:nvPr/>
        </p:nvSpPr>
        <p:spPr>
          <a:xfrm>
            <a:off x="235200" y="855450"/>
            <a:ext cx="8673600" cy="40173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SzPts val="1800"/>
              <a:buFont typeface="Roboto"/>
              <a:buAutoNum type="arabicPeriod"/>
            </a:pPr>
            <a:r>
              <a:rPr lang="en" sz="1800">
                <a:solidFill>
                  <a:schemeClr val="lt2"/>
                </a:solidFill>
                <a:latin typeface="Roboto"/>
                <a:ea typeface="Roboto"/>
                <a:cs typeface="Roboto"/>
                <a:sym typeface="Roboto"/>
              </a:rPr>
              <a:t>We will be using a Python library called </a:t>
            </a:r>
            <a:r>
              <a:rPr lang="en" sz="1800" u="sng">
                <a:solidFill>
                  <a:schemeClr val="hlink"/>
                </a:solidFill>
                <a:latin typeface="Roboto"/>
                <a:ea typeface="Roboto"/>
                <a:cs typeface="Roboto"/>
                <a:sym typeface="Roboto"/>
                <a:hlinkClick r:id="rId3"/>
              </a:rPr>
              <a:t>Python-Twitter</a:t>
            </a:r>
            <a:r>
              <a:rPr lang="en" sz="1800">
                <a:solidFill>
                  <a:schemeClr val="lt2"/>
                </a:solidFill>
                <a:latin typeface="Roboto"/>
                <a:ea typeface="Roboto"/>
                <a:cs typeface="Roboto"/>
                <a:sym typeface="Roboto"/>
              </a:rPr>
              <a:t> to connect to Twitter API and downloading the data from Twitter. </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SzPts val="1800"/>
              <a:buFont typeface="Roboto"/>
              <a:buAutoNum type="arabicPeriod"/>
            </a:pPr>
            <a:r>
              <a:rPr lang="en" sz="1800">
                <a:solidFill>
                  <a:schemeClr val="lt2"/>
                </a:solidFill>
                <a:latin typeface="Roboto"/>
                <a:ea typeface="Roboto"/>
                <a:cs typeface="Roboto"/>
                <a:sym typeface="Roboto"/>
              </a:rPr>
              <a:t>There are many other libraries in various programming languages that let you use Twitter API. We choose the Python-Twitter, because it is simple to use yet fully supports the Twitter API.</a:t>
            </a:r>
            <a:endParaRPr sz="1800">
              <a:solidFill>
                <a:schemeClr val="lt2"/>
              </a:solidFill>
              <a:latin typeface="Roboto"/>
              <a:ea typeface="Roboto"/>
              <a:cs typeface="Roboto"/>
              <a:sym typeface="Roboto"/>
            </a:endParaRPr>
          </a:p>
          <a:p>
            <a:pPr indent="-342900" lvl="0" marL="457200" rtl="0" algn="just">
              <a:lnSpc>
                <a:spcPct val="115000"/>
              </a:lnSpc>
              <a:spcBef>
                <a:spcPts val="0"/>
              </a:spcBef>
              <a:spcAft>
                <a:spcPts val="0"/>
              </a:spcAft>
              <a:buSzPts val="1800"/>
              <a:buFont typeface="Roboto"/>
              <a:buAutoNum type="arabicPeriod"/>
            </a:pPr>
            <a:r>
              <a:rPr lang="en" sz="1800">
                <a:solidFill>
                  <a:schemeClr val="lt2"/>
                </a:solidFill>
                <a:latin typeface="Roboto"/>
                <a:ea typeface="Roboto"/>
                <a:cs typeface="Roboto"/>
                <a:sym typeface="Roboto"/>
              </a:rPr>
              <a:t>Download the Python Twitter tools at </a:t>
            </a:r>
            <a:r>
              <a:rPr lang="en" sz="1800" u="sng">
                <a:solidFill>
                  <a:schemeClr val="hlink"/>
                </a:solidFill>
                <a:latin typeface="Roboto"/>
                <a:ea typeface="Roboto"/>
                <a:cs typeface="Roboto"/>
                <a:sym typeface="Roboto"/>
                <a:hlinkClick r:id="rId4"/>
              </a:rPr>
              <a:t>https://pypi.python.org/pypi/twitter.</a:t>
            </a:r>
            <a:endParaRPr sz="1800">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